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7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8" r:id="rId69"/>
    <p:sldId id="321" r:id="rId70"/>
    <p:sldId id="329" r:id="rId71"/>
    <p:sldId id="330" r:id="rId72"/>
    <p:sldId id="324" r:id="rId73"/>
    <p:sldId id="325" r:id="rId74"/>
    <p:sldId id="326" r:id="rId75"/>
    <p:sldId id="327" r:id="rId7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76" userDrawn="1">
          <p15:clr>
            <a:srgbClr val="A4A3A4"/>
          </p15:clr>
        </p15:guide>
        <p15:guide id="2" pos="237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iC8YUubbqvdXX4dfxG3uogPu/j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Fischer" initials="SF" lastIdx="7" clrIdx="0">
    <p:extLst>
      <p:ext uri="{19B8F6BF-5375-455C-9EA6-DF929625EA0E}">
        <p15:presenceInfo xmlns:p15="http://schemas.microsoft.com/office/powerpoint/2012/main" userId="S::SFischer@fhi360.org::3c3c5a57-40fa-477c-b868-5560e9617b1d" providerId="AD"/>
      </p:ext>
    </p:extLst>
  </p:cmAuthor>
  <p:cmAuthor id="2" name="Stevie Daniels" initials="SD" lastIdx="4" clrIdx="1">
    <p:extLst>
      <p:ext uri="{19B8F6BF-5375-455C-9EA6-DF929625EA0E}">
        <p15:presenceInfo xmlns:p15="http://schemas.microsoft.com/office/powerpoint/2012/main" userId="S::SDaniels@fhi360.org::8d7c1f30-1a59-46dc-a08c-f8b023872669" providerId="AD"/>
      </p:ext>
    </p:extLst>
  </p:cmAuthor>
  <p:cmAuthor id="3" name="Lucy Harber" initials="LH" lastIdx="26" clrIdx="2">
    <p:extLst>
      <p:ext uri="{19B8F6BF-5375-455C-9EA6-DF929625EA0E}">
        <p15:presenceInfo xmlns:p15="http://schemas.microsoft.com/office/powerpoint/2012/main" userId="43d7cc6d3c7d2ca8" providerId="Windows Live"/>
      </p:ext>
    </p:extLst>
  </p:cmAuthor>
  <p:cmAuthor id="4" name="Catherine Bocher" initials="CB" lastIdx="13" clrIdx="3">
    <p:extLst>
      <p:ext uri="{19B8F6BF-5375-455C-9EA6-DF929625EA0E}">
        <p15:presenceInfo xmlns:p15="http://schemas.microsoft.com/office/powerpoint/2012/main" userId="S::CBocher@fhi360.org::a8d12b74-72b7-4b98-9f99-01cc2fdccb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76B531"/>
    <a:srgbClr val="C55A11"/>
    <a:srgbClr val="000000"/>
    <a:srgbClr val="7F6000"/>
    <a:srgbClr val="E79B03"/>
    <a:srgbClr val="716D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7723C8-7731-4AD4-8162-C72166C94FD5}" v="12" dt="2021-02-26T12:50:24.919"/>
  </p1510:revLst>
</p1510:revInfo>
</file>

<file path=ppt/tableStyles.xml><?xml version="1.0" encoding="utf-8"?>
<a:tblStyleLst xmlns:a="http://schemas.openxmlformats.org/drawingml/2006/main" def="{6D9E2930-47C0-4C69-9921-CAEE0C03FF95}">
  <a:tblStyle styleId="{6D9E2930-47C0-4C69-9921-CAEE0C03FF95}"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565D627-2E9B-4718-95B6-432E968041E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40" autoAdjust="0"/>
    <p:restoredTop sz="96509" autoAdjust="0"/>
  </p:normalViewPr>
  <p:slideViewPr>
    <p:cSldViewPr snapToGrid="0">
      <p:cViewPr varScale="1">
        <p:scale>
          <a:sx n="61" d="100"/>
          <a:sy n="61" d="100"/>
        </p:scale>
        <p:origin x="84" y="1278"/>
      </p:cViewPr>
      <p:guideLst>
        <p:guide orient="horz" pos="2976"/>
        <p:guide pos="2376"/>
      </p:guideLst>
    </p:cSldViewPr>
  </p:slideViewPr>
  <p:notesTextViewPr>
    <p:cViewPr>
      <p:scale>
        <a:sx n="1" d="1"/>
        <a:sy n="1" d="1"/>
      </p:scale>
      <p:origin x="0" y="0"/>
    </p:cViewPr>
  </p:notesTextViewPr>
  <p:notesViewPr>
    <p:cSldViewPr snapToGrid="0" showGuides="1">
      <p:cViewPr varScale="1">
        <p:scale>
          <a:sx n="88" d="100"/>
          <a:sy n="88" d="100"/>
        </p:scale>
        <p:origin x="1218"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customschemas.google.com/relationships/presentationmetadata" Target="meta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Bocher" userId="a8d12b74-72b7-4b98-9f99-01cc2fdccb3a" providerId="ADAL" clId="{D17723C8-7731-4AD4-8162-C72166C94FD5}"/>
    <pc:docChg chg="custSel modSld">
      <pc:chgData name="Catherine Bocher" userId="a8d12b74-72b7-4b98-9f99-01cc2fdccb3a" providerId="ADAL" clId="{D17723C8-7731-4AD4-8162-C72166C94FD5}" dt="2021-02-26T13:01:48.726" v="153" actId="20577"/>
      <pc:docMkLst>
        <pc:docMk/>
      </pc:docMkLst>
      <pc:sldChg chg="modSp mod">
        <pc:chgData name="Catherine Bocher" userId="a8d12b74-72b7-4b98-9f99-01cc2fdccb3a" providerId="ADAL" clId="{D17723C8-7731-4AD4-8162-C72166C94FD5}" dt="2021-02-26T13:01:48.726" v="153" actId="20577"/>
        <pc:sldMkLst>
          <pc:docMk/>
          <pc:sldMk cId="0" sldId="256"/>
        </pc:sldMkLst>
        <pc:spChg chg="mod">
          <ac:chgData name="Catherine Bocher" userId="a8d12b74-72b7-4b98-9f99-01cc2fdccb3a" providerId="ADAL" clId="{D17723C8-7731-4AD4-8162-C72166C94FD5}" dt="2021-02-26T13:01:48.726" v="153" actId="20577"/>
          <ac:spMkLst>
            <pc:docMk/>
            <pc:sldMk cId="0" sldId="256"/>
            <ac:spMk id="4" creationId="{8EC4820F-4AF6-438D-8CC5-B6021FEB3D41}"/>
          </ac:spMkLst>
        </pc:spChg>
      </pc:sldChg>
      <pc:sldChg chg="modSp mod">
        <pc:chgData name="Catherine Bocher" userId="a8d12b74-72b7-4b98-9f99-01cc2fdccb3a" providerId="ADAL" clId="{D17723C8-7731-4AD4-8162-C72166C94FD5}" dt="2021-02-26T13:00:58.114" v="124" actId="20577"/>
        <pc:sldMkLst>
          <pc:docMk/>
          <pc:sldMk cId="0" sldId="259"/>
        </pc:sldMkLst>
        <pc:spChg chg="mod">
          <ac:chgData name="Catherine Bocher" userId="a8d12b74-72b7-4b98-9f99-01cc2fdccb3a" providerId="ADAL" clId="{D17723C8-7731-4AD4-8162-C72166C94FD5}" dt="2021-02-26T13:00:58.114" v="124" actId="20577"/>
          <ac:spMkLst>
            <pc:docMk/>
            <pc:sldMk cId="0" sldId="259"/>
            <ac:spMk id="264" creationId="{00000000-0000-0000-0000-000000000000}"/>
          </ac:spMkLst>
        </pc:spChg>
      </pc:sldChg>
      <pc:sldChg chg="modNotesTx">
        <pc:chgData name="Catherine Bocher" userId="a8d12b74-72b7-4b98-9f99-01cc2fdccb3a" providerId="ADAL" clId="{D17723C8-7731-4AD4-8162-C72166C94FD5}" dt="2021-02-26T12:58:59.168" v="117" actId="6549"/>
        <pc:sldMkLst>
          <pc:docMk/>
          <pc:sldMk cId="0" sldId="269"/>
        </pc:sldMkLst>
      </pc:sldChg>
      <pc:sldChg chg="modSp mod">
        <pc:chgData name="Catherine Bocher" userId="a8d12b74-72b7-4b98-9f99-01cc2fdccb3a" providerId="ADAL" clId="{D17723C8-7731-4AD4-8162-C72166C94FD5}" dt="2021-02-26T12:57:20.227" v="116" actId="6549"/>
        <pc:sldMkLst>
          <pc:docMk/>
          <pc:sldMk cId="0" sldId="275"/>
        </pc:sldMkLst>
        <pc:spChg chg="mod">
          <ac:chgData name="Catherine Bocher" userId="a8d12b74-72b7-4b98-9f99-01cc2fdccb3a" providerId="ADAL" clId="{D17723C8-7731-4AD4-8162-C72166C94FD5}" dt="2021-02-26T12:57:20.227" v="116" actId="6549"/>
          <ac:spMkLst>
            <pc:docMk/>
            <pc:sldMk cId="0" sldId="275"/>
            <ac:spMk id="476" creationId="{00000000-0000-0000-0000-000000000000}"/>
          </ac:spMkLst>
        </pc:spChg>
      </pc:sldChg>
      <pc:sldChg chg="modSp mod modNotesTx">
        <pc:chgData name="Catherine Bocher" userId="a8d12b74-72b7-4b98-9f99-01cc2fdccb3a" providerId="ADAL" clId="{D17723C8-7731-4AD4-8162-C72166C94FD5}" dt="2021-02-26T12:55:52.184" v="114" actId="6549"/>
        <pc:sldMkLst>
          <pc:docMk/>
          <pc:sldMk cId="0" sldId="279"/>
        </pc:sldMkLst>
        <pc:spChg chg="mod">
          <ac:chgData name="Catherine Bocher" userId="a8d12b74-72b7-4b98-9f99-01cc2fdccb3a" providerId="ADAL" clId="{D17723C8-7731-4AD4-8162-C72166C94FD5}" dt="2021-02-26T12:55:27.150" v="88" actId="6549"/>
          <ac:spMkLst>
            <pc:docMk/>
            <pc:sldMk cId="0" sldId="279"/>
            <ac:spMk id="536" creationId="{00000000-0000-0000-0000-000000000000}"/>
          </ac:spMkLst>
        </pc:spChg>
      </pc:sldChg>
      <pc:sldChg chg="modSp mod addCm">
        <pc:chgData name="Catherine Bocher" userId="a8d12b74-72b7-4b98-9f99-01cc2fdccb3a" providerId="ADAL" clId="{D17723C8-7731-4AD4-8162-C72166C94FD5}" dt="2021-02-26T12:35:03.694" v="16" actId="1589"/>
        <pc:sldMkLst>
          <pc:docMk/>
          <pc:sldMk cId="0" sldId="290"/>
        </pc:sldMkLst>
        <pc:spChg chg="mod">
          <ac:chgData name="Catherine Bocher" userId="a8d12b74-72b7-4b98-9f99-01cc2fdccb3a" providerId="ADAL" clId="{D17723C8-7731-4AD4-8162-C72166C94FD5}" dt="2021-02-26T12:34:41.161" v="15" actId="14100"/>
          <ac:spMkLst>
            <pc:docMk/>
            <pc:sldMk cId="0" sldId="290"/>
            <ac:spMk id="8" creationId="{83771E2F-33A8-44E0-B033-2EF9DB438CA9}"/>
          </ac:spMkLst>
        </pc:spChg>
        <pc:spChg chg="mod">
          <ac:chgData name="Catherine Bocher" userId="a8d12b74-72b7-4b98-9f99-01cc2fdccb3a" providerId="ADAL" clId="{D17723C8-7731-4AD4-8162-C72166C94FD5}" dt="2021-02-26T12:34:07.632" v="13" actId="6549"/>
          <ac:spMkLst>
            <pc:docMk/>
            <pc:sldMk cId="0" sldId="290"/>
            <ac:spMk id="10" creationId="{3F8B5C22-5A14-4113-BDBD-C63935A00E02}"/>
          </ac:spMkLst>
        </pc:spChg>
        <pc:spChg chg="mod">
          <ac:chgData name="Catherine Bocher" userId="a8d12b74-72b7-4b98-9f99-01cc2fdccb3a" providerId="ADAL" clId="{D17723C8-7731-4AD4-8162-C72166C94FD5}" dt="2021-02-26T12:33:32.157" v="3" actId="14100"/>
          <ac:spMkLst>
            <pc:docMk/>
            <pc:sldMk cId="0" sldId="290"/>
            <ac:spMk id="11" creationId="{349CD94F-6BFD-4E34-B112-063445B8EF7A}"/>
          </ac:spMkLst>
        </pc:spChg>
      </pc:sldChg>
      <pc:sldChg chg="modSp mod">
        <pc:chgData name="Catherine Bocher" userId="a8d12b74-72b7-4b98-9f99-01cc2fdccb3a" providerId="ADAL" clId="{D17723C8-7731-4AD4-8162-C72166C94FD5}" dt="2021-02-26T12:53:00.566" v="64" actId="6549"/>
        <pc:sldMkLst>
          <pc:docMk/>
          <pc:sldMk cId="0" sldId="298"/>
        </pc:sldMkLst>
        <pc:spChg chg="mod">
          <ac:chgData name="Catherine Bocher" userId="a8d12b74-72b7-4b98-9f99-01cc2fdccb3a" providerId="ADAL" clId="{D17723C8-7731-4AD4-8162-C72166C94FD5}" dt="2021-02-26T12:53:00.566" v="64" actId="6549"/>
          <ac:spMkLst>
            <pc:docMk/>
            <pc:sldMk cId="0" sldId="298"/>
            <ac:spMk id="749" creationId="{00000000-0000-0000-0000-000000000000}"/>
          </ac:spMkLst>
        </pc:spChg>
      </pc:sldChg>
      <pc:sldChg chg="addCm modCm">
        <pc:chgData name="Catherine Bocher" userId="a8d12b74-72b7-4b98-9f99-01cc2fdccb3a" providerId="ADAL" clId="{D17723C8-7731-4AD4-8162-C72166C94FD5}" dt="2021-02-26T12:50:24.918" v="40"/>
        <pc:sldMkLst>
          <pc:docMk/>
          <pc:sldMk cId="0" sldId="31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09011373578305E-2"/>
          <c:y val="2.3059645178988168E-2"/>
          <c:w val="0.33719638149140513"/>
          <c:h val="0.830055958916457"/>
        </c:manualLayout>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1B5B-45E7-9BAB-4A1EB3F7C21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6-1B5B-45E7-9BAB-4A1EB3F7C21E}"/>
              </c:ext>
            </c:extLst>
          </c:dPt>
          <c:dPt>
            <c:idx val="2"/>
            <c:bubble3D val="0"/>
            <c:spPr>
              <a:solidFill>
                <a:schemeClr val="accent2">
                  <a:lumMod val="25000"/>
                  <a:lumOff val="75000"/>
                </a:schemeClr>
              </a:solidFill>
              <a:ln w="19050">
                <a:solidFill>
                  <a:schemeClr val="lt1"/>
                </a:solidFill>
              </a:ln>
              <a:effectLst/>
            </c:spPr>
            <c:extLst>
              <c:ext xmlns:c16="http://schemas.microsoft.com/office/drawing/2014/chart" uri="{C3380CC4-5D6E-409C-BE32-E72D297353CC}">
                <c16:uniqueId val="{00000007-1B5B-45E7-9BAB-4A1EB3F7C21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8-1B5B-45E7-9BAB-4A1EB3F7C21E}"/>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1B5B-45E7-9BAB-4A1EB3F7C21E}"/>
              </c:ext>
            </c:extLst>
          </c:dPt>
          <c:dPt>
            <c:idx val="5"/>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1B5B-45E7-9BAB-4A1EB3F7C21E}"/>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1B5B-45E7-9BAB-4A1EB3F7C21E}"/>
                </c:ext>
              </c:extLst>
            </c:dLbl>
            <c:dLbl>
              <c:idx val="3"/>
              <c:layout>
                <c:manualLayout>
                  <c:x val="0.06"/>
                  <c:y val="2.9928728065477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5B-45E7-9BAB-4A1EB3F7C21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Travailleuses du sexe</c:v>
                </c:pt>
                <c:pt idx="1">
                  <c:v>Personnes qui s'injectent des drogues</c:v>
                </c:pt>
                <c:pt idx="2">
                  <c:v>Hommes ayant des relations sexuelles avec des hommes</c:v>
                </c:pt>
                <c:pt idx="3">
                  <c:v>Personnes transgenres</c:v>
                </c:pt>
                <c:pt idx="4">
                  <c:v>Partenaires sexuels des populations clés</c:v>
                </c:pt>
                <c:pt idx="5">
                  <c:v>Autre - risque non déclaré</c:v>
                </c:pt>
              </c:strCache>
            </c:strRef>
          </c:cat>
          <c:val>
            <c:numRef>
              <c:f>Sheet1!$B$2:$B$7</c:f>
              <c:numCache>
                <c:formatCode>0%</c:formatCode>
                <c:ptCount val="6"/>
                <c:pt idx="0">
                  <c:v>0.06</c:v>
                </c:pt>
                <c:pt idx="1">
                  <c:v>0.12</c:v>
                </c:pt>
                <c:pt idx="2">
                  <c:v>0.17</c:v>
                </c:pt>
                <c:pt idx="3">
                  <c:v>0.01</c:v>
                </c:pt>
                <c:pt idx="4">
                  <c:v>0.18</c:v>
                </c:pt>
                <c:pt idx="5">
                  <c:v>0.46</c:v>
                </c:pt>
              </c:numCache>
            </c:numRef>
          </c:val>
          <c:extLst>
            <c:ext xmlns:c16="http://schemas.microsoft.com/office/drawing/2014/chart" uri="{C3380CC4-5D6E-409C-BE32-E72D297353CC}">
              <c16:uniqueId val="{00000000-1B5B-45E7-9BAB-4A1EB3F7C21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6.445018156578268E-2"/>
          <c:y val="0.85595089022795412"/>
          <c:w val="0.90613971677430827"/>
          <c:h val="0.1433878563093848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36883374703886"/>
          <c:y val="0.11578911788783135"/>
          <c:w val="0.50575390510947493"/>
          <c:h val="0.70978937491741889"/>
        </c:manualLayout>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71C7-4F7D-B789-415C8070E9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FD4-44F0-957B-4AB131F73090}"/>
              </c:ext>
            </c:extLst>
          </c:dPt>
          <c:dPt>
            <c:idx val="2"/>
            <c:bubble3D val="0"/>
            <c:spPr>
              <a:solidFill>
                <a:schemeClr val="accent2">
                  <a:lumMod val="25000"/>
                  <a:lumOff val="75000"/>
                </a:schemeClr>
              </a:solidFill>
              <a:ln w="19050">
                <a:solidFill>
                  <a:schemeClr val="lt1"/>
                </a:solidFill>
              </a:ln>
              <a:effectLst/>
            </c:spPr>
            <c:extLst>
              <c:ext xmlns:c16="http://schemas.microsoft.com/office/drawing/2014/chart" uri="{C3380CC4-5D6E-409C-BE32-E72D297353CC}">
                <c16:uniqueId val="{00000001-71C7-4F7D-B789-415C8070E9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71C7-4F7D-B789-415C8070E9B5}"/>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2-71C7-4F7D-B789-415C8070E9B5}"/>
              </c:ext>
            </c:extLst>
          </c:dPt>
          <c:dPt>
            <c:idx val="5"/>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5-71C7-4F7D-B789-415C8070E9B5}"/>
              </c:ext>
            </c:extLst>
          </c:dPt>
          <c:dLbls>
            <c:dLbl>
              <c:idx val="1"/>
              <c:layout>
                <c:manualLayout>
                  <c:x val="8.2874199506670118E-2"/>
                  <c:y val="-8.876136087578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D4-44F0-957B-4AB131F73090}"/>
                </c:ext>
              </c:extLst>
            </c:dLbl>
            <c:dLbl>
              <c:idx val="3"/>
              <c:layout>
                <c:manualLayout>
                  <c:x val="7.9995411523806847E-2"/>
                  <c:y val="0.117073174258578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C7-4F7D-B789-415C8070E9B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Travailleuses du sexe</c:v>
                </c:pt>
                <c:pt idx="1">
                  <c:v>Personnes qui s'injectent des drogues</c:v>
                </c:pt>
                <c:pt idx="2">
                  <c:v>Hommes ayant des relations sexuelles avec des hommes</c:v>
                </c:pt>
                <c:pt idx="3">
                  <c:v>Personnes transgenres</c:v>
                </c:pt>
                <c:pt idx="4">
                  <c:v>Partenaires sexuels des populations clés</c:v>
                </c:pt>
                <c:pt idx="5">
                  <c:v>Autre - risque non déclaré</c:v>
                </c:pt>
              </c:strCache>
            </c:strRef>
          </c:cat>
          <c:val>
            <c:numRef>
              <c:f>Sheet1!$B$2:$B$7</c:f>
              <c:numCache>
                <c:formatCode>0%</c:formatCode>
                <c:ptCount val="6"/>
                <c:pt idx="0">
                  <c:v>0.13</c:v>
                </c:pt>
                <c:pt idx="1">
                  <c:v>0.01</c:v>
                </c:pt>
                <c:pt idx="2">
                  <c:v>0.23</c:v>
                </c:pt>
                <c:pt idx="3">
                  <c:v>0.01</c:v>
                </c:pt>
                <c:pt idx="4">
                  <c:v>0.3</c:v>
                </c:pt>
                <c:pt idx="5">
                  <c:v>0.32</c:v>
                </c:pt>
              </c:numCache>
            </c:numRef>
          </c:val>
          <c:extLst>
            <c:ext xmlns:c16="http://schemas.microsoft.com/office/drawing/2014/chart" uri="{C3380CC4-5D6E-409C-BE32-E72D297353CC}">
              <c16:uniqueId val="{00000000-71C7-4F7D-B789-415C8070E9B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339763773083398E-2"/>
          <c:y val="0.18063844586050071"/>
          <c:w val="0.91195113540689932"/>
          <c:h val="0.64626921890894518"/>
        </c:manualLayout>
      </c:layout>
      <c:barChart>
        <c:barDir val="col"/>
        <c:grouping val="stacked"/>
        <c:varyColors val="0"/>
        <c:ser>
          <c:idx val="0"/>
          <c:order val="0"/>
          <c:tx>
            <c:strRef>
              <c:f>'Cumu_Index Cascade_Updated'!$C$2</c:f>
              <c:strCache>
                <c:ptCount val="1"/>
                <c:pt idx="0">
                  <c:v>Nouvellement diagnostiqué</c:v>
                </c:pt>
              </c:strCache>
            </c:strRef>
          </c:tx>
          <c:spPr>
            <a:solidFill>
              <a:srgbClr val="10244D">
                <a:lumMod val="50000"/>
                <a:lumOff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'Cumu_Index Cascade_Updated'!$B$3:$B$7</c:f>
              <c:strCache>
                <c:ptCount val="5"/>
                <c:pt idx="0">
                  <c:v>Cas de test index qui ont reçu des services de counseling individuels en ligne Guide PEPFAR</c:v>
                </c:pt>
                <c:pt idx="1">
                  <c:v>Cas de test index 
qui ont accepté de fournir des contacts</c:v>
                </c:pt>
                <c:pt idx="2">
                  <c:v>Contacts obtenus</c:v>
                </c:pt>
                <c:pt idx="3">
                  <c:v>Contacts testés 
pour le VIH</c:v>
                </c:pt>
                <c:pt idx="4">
                  <c:v>Contacts positifs 
sous TAR</c:v>
                </c:pt>
              </c:strCache>
            </c:strRef>
          </c:cat>
          <c:val>
            <c:numRef>
              <c:f>'Cumu_Index Cascade_Updated'!$C$3:$C$7</c:f>
              <c:numCache>
                <c:formatCode>_(* #,##0_);_(* \(#,##0\);_(* "-"??_);_(@_)</c:formatCode>
                <c:ptCount val="5"/>
                <c:pt idx="0">
                  <c:v>237</c:v>
                </c:pt>
                <c:pt idx="1">
                  <c:v>207</c:v>
                </c:pt>
                <c:pt idx="3">
                  <c:v>121</c:v>
                </c:pt>
                <c:pt idx="4">
                  <c:v>116</c:v>
                </c:pt>
              </c:numCache>
            </c:numRef>
          </c:val>
          <c:extLst>
            <c:ext xmlns:c16="http://schemas.microsoft.com/office/drawing/2014/chart" uri="{C3380CC4-5D6E-409C-BE32-E72D297353CC}">
              <c16:uniqueId val="{00000000-766B-4E7D-A245-3984383DFE7C}"/>
            </c:ext>
          </c:extLst>
        </c:ser>
        <c:ser>
          <c:idx val="1"/>
          <c:order val="1"/>
          <c:tx>
            <c:strRef>
              <c:f>'Cumu_Index Cascade_Updated'!$D$2</c:f>
              <c:strCache>
                <c:ptCount val="1"/>
                <c:pt idx="0">
                  <c:v>VIH négatif</c:v>
                </c:pt>
              </c:strCache>
            </c:strRef>
          </c:tx>
          <c:spPr>
            <a:solidFill>
              <a:srgbClr val="44546A">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'Cumu_Index Cascade_Updated'!$B$3:$B$7</c:f>
              <c:strCache>
                <c:ptCount val="5"/>
                <c:pt idx="0">
                  <c:v>Cas de test index qui ont reçu des services de counseling individuels en ligne Guide PEPFAR</c:v>
                </c:pt>
                <c:pt idx="1">
                  <c:v>Cas de test index 
qui ont accepté de fournir des contacts</c:v>
                </c:pt>
                <c:pt idx="2">
                  <c:v>Contacts obtenus</c:v>
                </c:pt>
                <c:pt idx="3">
                  <c:v>Contacts testés 
pour le VIH</c:v>
                </c:pt>
                <c:pt idx="4">
                  <c:v>Contacts positifs 
sous TAR</c:v>
                </c:pt>
              </c:strCache>
            </c:strRef>
          </c:cat>
          <c:val>
            <c:numRef>
              <c:f>'Cumu_Index Cascade_Updated'!$D$3:$D$7</c:f>
              <c:numCache>
                <c:formatCode>_(* #,##0_);_(* \(#,##0\);_(* "-"??_);_(@_)</c:formatCode>
                <c:ptCount val="5"/>
                <c:pt idx="0">
                  <c:v>0</c:v>
                </c:pt>
                <c:pt idx="1">
                  <c:v>0</c:v>
                </c:pt>
                <c:pt idx="3">
                  <c:v>626</c:v>
                </c:pt>
              </c:numCache>
            </c:numRef>
          </c:val>
          <c:extLst>
            <c:ext xmlns:c16="http://schemas.microsoft.com/office/drawing/2014/chart" uri="{C3380CC4-5D6E-409C-BE32-E72D297353CC}">
              <c16:uniqueId val="{00000001-766B-4E7D-A245-3984383DFE7C}"/>
            </c:ext>
          </c:extLst>
        </c:ser>
        <c:ser>
          <c:idx val="2"/>
          <c:order val="2"/>
          <c:tx>
            <c:strRef>
              <c:f>'Cumu_Index Cascade_Updated'!$E$2</c:f>
              <c:strCache>
                <c:ptCount val="1"/>
                <c:pt idx="0">
                  <c:v>État inconnu</c:v>
                </c:pt>
              </c:strCache>
            </c:strRef>
          </c:tx>
          <c:spPr>
            <a:solidFill>
              <a:srgbClr val="BCBBC0">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'Cumu_Index Cascade_Updated'!$B$3:$B$7</c:f>
              <c:strCache>
                <c:ptCount val="5"/>
                <c:pt idx="0">
                  <c:v>Cas de test index qui ont reçu des services de counseling individuels en ligne Guide PEPFAR</c:v>
                </c:pt>
                <c:pt idx="1">
                  <c:v>Cas de test index 
qui ont accepté de fournir des contacts</c:v>
                </c:pt>
                <c:pt idx="2">
                  <c:v>Contacts obtenus</c:v>
                </c:pt>
                <c:pt idx="3">
                  <c:v>Contacts testés 
pour le VIH</c:v>
                </c:pt>
                <c:pt idx="4">
                  <c:v>Contacts positifs 
sous TAR</c:v>
                </c:pt>
              </c:strCache>
            </c:strRef>
          </c:cat>
          <c:val>
            <c:numRef>
              <c:f>'Cumu_Index Cascade_Updated'!$E$3:$E$7</c:f>
              <c:numCache>
                <c:formatCode>_(* #,##0_);_(* \(#,##0\);_(* "-"??_);_(@_)</c:formatCode>
                <c:ptCount val="5"/>
                <c:pt idx="0">
                  <c:v>0</c:v>
                </c:pt>
                <c:pt idx="1">
                  <c:v>0</c:v>
                </c:pt>
                <c:pt idx="2">
                  <c:v>856</c:v>
                </c:pt>
              </c:numCache>
            </c:numRef>
          </c:val>
          <c:extLst>
            <c:ext xmlns:c16="http://schemas.microsoft.com/office/drawing/2014/chart" uri="{C3380CC4-5D6E-409C-BE32-E72D297353CC}">
              <c16:uniqueId val="{00000002-766B-4E7D-A245-3984383DFE7C}"/>
            </c:ext>
          </c:extLst>
        </c:ser>
        <c:ser>
          <c:idx val="3"/>
          <c:order val="3"/>
          <c:tx>
            <c:strRef>
              <c:f>'Cumu_Index Cascade_Updated'!$F$2</c:f>
              <c:strCache>
                <c:ptCount val="1"/>
                <c:pt idx="0">
                  <c:v>Positif connu</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'Cumu_Index Cascade_Updated'!$B$3:$B$7</c:f>
              <c:strCache>
                <c:ptCount val="5"/>
                <c:pt idx="0">
                  <c:v>Cas de test index qui ont reçu des services de counseling individuels en ligne Guide PEPFAR</c:v>
                </c:pt>
                <c:pt idx="1">
                  <c:v>Cas de test index 
qui ont accepté de fournir des contacts</c:v>
                </c:pt>
                <c:pt idx="2">
                  <c:v>Contacts obtenus</c:v>
                </c:pt>
                <c:pt idx="3">
                  <c:v>Contacts testés 
pour le VIH</c:v>
                </c:pt>
                <c:pt idx="4">
                  <c:v>Contacts positifs 
sous TAR</c:v>
                </c:pt>
              </c:strCache>
            </c:strRef>
          </c:cat>
          <c:val>
            <c:numRef>
              <c:f>'Cumu_Index Cascade_Updated'!$F$3:$F$7</c:f>
              <c:numCache>
                <c:formatCode>_(* #,##0_);_(* \(#,##0\);_(* "-"??_);_(@_)</c:formatCode>
                <c:ptCount val="5"/>
                <c:pt idx="0">
                  <c:v>1171</c:v>
                </c:pt>
                <c:pt idx="1">
                  <c:v>903</c:v>
                </c:pt>
                <c:pt idx="2">
                  <c:v>79</c:v>
                </c:pt>
              </c:numCache>
            </c:numRef>
          </c:val>
          <c:extLst>
            <c:ext xmlns:c16="http://schemas.microsoft.com/office/drawing/2014/chart" uri="{C3380CC4-5D6E-409C-BE32-E72D297353CC}">
              <c16:uniqueId val="{00000003-766B-4E7D-A245-3984383DFE7C}"/>
            </c:ext>
          </c:extLst>
        </c:ser>
        <c:ser>
          <c:idx val="4"/>
          <c:order val="4"/>
          <c:tx>
            <c:strRef>
              <c:f>'Cumu_Index Cascade_Updated'!$G$2</c:f>
              <c:strCache>
                <c:ptCount val="1"/>
                <c:pt idx="0">
                  <c:v>Pas trouvé</c:v>
                </c:pt>
              </c:strCache>
            </c:strRef>
          </c:tx>
          <c:spPr>
            <a:solidFill>
              <a:srgbClr val="DDEAF6">
                <a:lumMod val="75000"/>
              </a:srgbClr>
            </a:solidFill>
            <a:ln>
              <a:noFill/>
            </a:ln>
            <a:effectLst/>
          </c:spPr>
          <c:invertIfNegative val="0"/>
          <c:dLbls>
            <c:dLbl>
              <c:idx val="1"/>
              <c:layout>
                <c:manualLayout>
                  <c:x val="0"/>
                  <c:y val="1.35551684683300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6B-4E7D-A245-3984383DFE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'Cumu_Index Cascade_Updated'!$B$3:$B$7</c:f>
              <c:strCache>
                <c:ptCount val="5"/>
                <c:pt idx="0">
                  <c:v>Cas de test index qui ont reçu des services de counseling individuels en ligne Guide PEPFAR</c:v>
                </c:pt>
                <c:pt idx="1">
                  <c:v>Cas de test index 
qui ont accepté de fournir des contacts</c:v>
                </c:pt>
                <c:pt idx="2">
                  <c:v>Contacts obtenus</c:v>
                </c:pt>
                <c:pt idx="3">
                  <c:v>Contacts testés 
pour le VIH</c:v>
                </c:pt>
                <c:pt idx="4">
                  <c:v>Contacts positifs 
sous TAR</c:v>
                </c:pt>
              </c:strCache>
            </c:strRef>
          </c:cat>
          <c:val>
            <c:numRef>
              <c:f>'Cumu_Index Cascade_Updated'!$G$3:$G$7</c:f>
              <c:numCache>
                <c:formatCode>_(* #,##0_);_(* \(#,##0\);_(* "-"??_);_(@_)</c:formatCode>
                <c:ptCount val="5"/>
                <c:pt idx="0">
                  <c:v>0</c:v>
                </c:pt>
                <c:pt idx="1">
                  <c:v>0</c:v>
                </c:pt>
                <c:pt idx="3">
                  <c:v>63</c:v>
                </c:pt>
              </c:numCache>
            </c:numRef>
          </c:val>
          <c:extLst>
            <c:ext xmlns:c16="http://schemas.microsoft.com/office/drawing/2014/chart" uri="{C3380CC4-5D6E-409C-BE32-E72D297353CC}">
              <c16:uniqueId val="{00000005-766B-4E7D-A245-3984383DFE7C}"/>
            </c:ext>
          </c:extLst>
        </c:ser>
        <c:ser>
          <c:idx val="5"/>
          <c:order val="5"/>
          <c:tx>
            <c:strRef>
              <c:f>'Cumu_Index Cascade_Updated'!$H$2</c:f>
              <c:strCache>
                <c:ptCount val="1"/>
                <c:pt idx="0">
                  <c:v>Refusé</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'Cumu_Index Cascade_Updated'!$B$3:$B$7</c:f>
              <c:strCache>
                <c:ptCount val="5"/>
                <c:pt idx="0">
                  <c:v>Cas de test index qui ont reçu des services de counseling individuels en ligne Guide PEPFAR</c:v>
                </c:pt>
                <c:pt idx="1">
                  <c:v>Cas de test index 
qui ont accepté de fournir des contacts</c:v>
                </c:pt>
                <c:pt idx="2">
                  <c:v>Contacts obtenus</c:v>
                </c:pt>
                <c:pt idx="3">
                  <c:v>Contacts testés 
pour le VIH</c:v>
                </c:pt>
                <c:pt idx="4">
                  <c:v>Contacts positifs 
sous TAR</c:v>
                </c:pt>
              </c:strCache>
            </c:strRef>
          </c:cat>
          <c:val>
            <c:numRef>
              <c:f>'Cumu_Index Cascade_Updated'!$H$3:$H$7</c:f>
              <c:numCache>
                <c:formatCode>_(* #,##0_);_(* \(#,##0\);_(* "-"??_);_(@_)</c:formatCode>
                <c:ptCount val="5"/>
                <c:pt idx="0">
                  <c:v>0</c:v>
                </c:pt>
                <c:pt idx="1">
                  <c:v>298</c:v>
                </c:pt>
                <c:pt idx="3">
                  <c:v>98</c:v>
                </c:pt>
              </c:numCache>
            </c:numRef>
          </c:val>
          <c:extLst>
            <c:ext xmlns:c16="http://schemas.microsoft.com/office/drawing/2014/chart" uri="{C3380CC4-5D6E-409C-BE32-E72D297353CC}">
              <c16:uniqueId val="{00000006-766B-4E7D-A245-3984383DFE7C}"/>
            </c:ext>
          </c:extLst>
        </c:ser>
        <c:ser>
          <c:idx val="6"/>
          <c:order val="6"/>
          <c:tx>
            <c:strRef>
              <c:f>'Cumu_Index Cascade_Updated'!$I$2</c:f>
              <c:strCache>
                <c:ptCount val="1"/>
                <c:pt idx="0">
                  <c:v>Mauvaise information</c:v>
                </c:pt>
              </c:strCache>
            </c:strRef>
          </c:tx>
          <c:spPr>
            <a:solidFill>
              <a:srgbClr val="DDEAF6">
                <a:lumMod val="25000"/>
              </a:srgbClr>
            </a:solidFill>
            <a:ln>
              <a:noFill/>
            </a:ln>
            <a:effectLst/>
          </c:spPr>
          <c:invertIfNegative val="0"/>
          <c:dLbls>
            <c:dLbl>
              <c:idx val="0"/>
              <c:layout>
                <c:manualLayout>
                  <c:x val="0"/>
                  <c:y val="-1.89772358556620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6B-4E7D-A245-3984383DFE7C}"/>
                </c:ext>
              </c:extLst>
            </c:dLbl>
            <c:dLbl>
              <c:idx val="1"/>
              <c:layout>
                <c:manualLayout>
                  <c:x val="0"/>
                  <c:y val="-8.133101080998026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6B-4E7D-A245-3984383DFE7C}"/>
                </c:ext>
              </c:extLst>
            </c:dLbl>
            <c:dLbl>
              <c:idx val="3"/>
              <c:layout>
                <c:manualLayout>
                  <c:x val="7.6706292211108805E-3"/>
                  <c:y val="-4.60875727923220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6B-4E7D-A245-3984383DFE7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'Cumu_Index Cascade_Updated'!$B$3:$B$7</c:f>
              <c:strCache>
                <c:ptCount val="5"/>
                <c:pt idx="0">
                  <c:v>Cas de test index qui ont reçu des services de counseling individuels en ligne Guide PEPFAR</c:v>
                </c:pt>
                <c:pt idx="1">
                  <c:v>Cas de test index 
qui ont accepté de fournir des contacts</c:v>
                </c:pt>
                <c:pt idx="2">
                  <c:v>Contacts obtenus</c:v>
                </c:pt>
                <c:pt idx="3">
                  <c:v>Contacts testés 
pour le VIH</c:v>
                </c:pt>
                <c:pt idx="4">
                  <c:v>Contacts positifs 
sous TAR</c:v>
                </c:pt>
              </c:strCache>
            </c:strRef>
          </c:cat>
          <c:val>
            <c:numRef>
              <c:f>'Cumu_Index Cascade_Updated'!$I$3:$I$7</c:f>
              <c:numCache>
                <c:formatCode>_(* #,##0_);_(* \(#,##0\);_(* "-"??_);_(@_)</c:formatCode>
                <c:ptCount val="5"/>
                <c:pt idx="0">
                  <c:v>0</c:v>
                </c:pt>
                <c:pt idx="1">
                  <c:v>0</c:v>
                </c:pt>
                <c:pt idx="3">
                  <c:v>27</c:v>
                </c:pt>
              </c:numCache>
            </c:numRef>
          </c:val>
          <c:extLst>
            <c:ext xmlns:c16="http://schemas.microsoft.com/office/drawing/2014/chart" uri="{C3380CC4-5D6E-409C-BE32-E72D297353CC}">
              <c16:uniqueId val="{0000000A-766B-4E7D-A245-3984383DFE7C}"/>
            </c:ext>
          </c:extLst>
        </c:ser>
        <c:dLbls>
          <c:dLblPos val="ctr"/>
          <c:showLegendKey val="0"/>
          <c:showVal val="1"/>
          <c:showCatName val="0"/>
          <c:showSerName val="0"/>
          <c:showPercent val="0"/>
          <c:showBubbleSize val="0"/>
        </c:dLbls>
        <c:gapWidth val="150"/>
        <c:overlap val="100"/>
        <c:axId val="7881032"/>
        <c:axId val="7883000"/>
      </c:barChart>
      <c:catAx>
        <c:axId val="788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883000"/>
        <c:crosses val="autoZero"/>
        <c:auto val="1"/>
        <c:lblAlgn val="ctr"/>
        <c:lblOffset val="100"/>
        <c:noMultiLvlLbl val="0"/>
      </c:catAx>
      <c:valAx>
        <c:axId val="788300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881032"/>
        <c:crosses val="autoZero"/>
        <c:crossBetween val="between"/>
      </c:valAx>
      <c:spPr>
        <a:noFill/>
        <a:ln>
          <a:noFill/>
        </a:ln>
        <a:effectLst/>
      </c:spPr>
    </c:plotArea>
    <c:legend>
      <c:legendPos val="t"/>
      <c:layout>
        <c:manualLayout>
          <c:xMode val="edge"/>
          <c:yMode val="edge"/>
          <c:x val="9.3234407300033711E-2"/>
          <c:y val="8.5161747404641525E-2"/>
          <c:w val="0.83211771099416221"/>
          <c:h val="0.1005558686408115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REMARQUE </a:t>
            </a:r>
            <a:r>
              <a:rPr lang="en-US" dirty="0"/>
              <a:t>: I</a:t>
            </a:r>
            <a:r>
              <a:rPr lang="fr-FR" dirty="0"/>
              <a:t>ncluez de brefs points de discussion par les principaux représentants du gouvernement, des donateurs et / ou des agences d'exécution, le cas échéant.</a:t>
            </a:r>
          </a:p>
          <a:p>
            <a:pPr marL="0" marR="0" lvl="0" indent="0" algn="l" rtl="0">
              <a:lnSpc>
                <a:spcPct val="100000"/>
              </a:lnSpc>
              <a:spcBef>
                <a:spcPts val="0"/>
              </a:spcBef>
              <a:spcAft>
                <a:spcPts val="0"/>
              </a:spcAft>
              <a:buClr>
                <a:schemeClr val="dk1"/>
              </a:buClr>
              <a:buSzPts val="1200"/>
              <a:buFont typeface="Calibri"/>
              <a:buNone/>
            </a:pPr>
            <a:endParaRPr lang="fr-FR" dirty="0"/>
          </a:p>
          <a:p>
            <a:pPr marL="0" marR="0" lvl="0" indent="0" algn="l" rtl="0">
              <a:lnSpc>
                <a:spcPct val="100000"/>
              </a:lnSpc>
              <a:spcBef>
                <a:spcPts val="0"/>
              </a:spcBef>
              <a:spcAft>
                <a:spcPts val="0"/>
              </a:spcAft>
              <a:buClr>
                <a:schemeClr val="dk1"/>
              </a:buClr>
              <a:buSzPts val="1200"/>
              <a:buFont typeface="Calibri"/>
              <a:buNone/>
            </a:pPr>
            <a:r>
              <a:rPr lang="fr-FR" dirty="0"/>
              <a:t>Présentez-vous, accueillez les participants dans la salle et remerciez-les d'avoir participé au jour 1 de cette formation sur les tests index et la référence au réseau de risque.</a:t>
            </a:r>
          </a:p>
          <a:p>
            <a:pPr marL="0" marR="0" lvl="0" indent="0" algn="l" rtl="0">
              <a:lnSpc>
                <a:spcPct val="100000"/>
              </a:lnSpc>
              <a:spcBef>
                <a:spcPts val="0"/>
              </a:spcBef>
              <a:spcAft>
                <a:spcPts val="0"/>
              </a:spcAft>
              <a:buClr>
                <a:schemeClr val="dk1"/>
              </a:buClr>
              <a:buSzPts val="1200"/>
              <a:buFont typeface="Calibri"/>
              <a:buNone/>
            </a:pPr>
            <a:endParaRPr lang="fr-FR" dirty="0"/>
          </a:p>
          <a:p>
            <a:pPr marL="0" marR="0" lvl="0" indent="0" algn="l" rtl="0">
              <a:lnSpc>
                <a:spcPct val="100000"/>
              </a:lnSpc>
              <a:spcBef>
                <a:spcPts val="0"/>
              </a:spcBef>
              <a:spcAft>
                <a:spcPts val="0"/>
              </a:spcAft>
              <a:buClr>
                <a:schemeClr val="dk1"/>
              </a:buClr>
              <a:buSzPts val="1200"/>
              <a:buFont typeface="Calibri"/>
              <a:buNone/>
            </a:pPr>
            <a:r>
              <a:rPr lang="fr-FR" dirty="0"/>
              <a:t>Notez que vous ferez bientôt des présentations de groupe complètes.</a:t>
            </a:r>
          </a:p>
          <a:p>
            <a:pPr marL="0" marR="0" lvl="0" indent="0" algn="l" rtl="0">
              <a:lnSpc>
                <a:spcPct val="100000"/>
              </a:lnSpc>
              <a:spcBef>
                <a:spcPts val="0"/>
              </a:spcBef>
              <a:spcAft>
                <a:spcPts val="0"/>
              </a:spcAft>
              <a:buClr>
                <a:schemeClr val="dk1"/>
              </a:buClr>
              <a:buSzPts val="1200"/>
              <a:buFont typeface="Calibri"/>
              <a:buNone/>
            </a:pPr>
            <a:endParaRPr lang="fr-FR" dirty="0"/>
          </a:p>
          <a:p>
            <a:pPr marL="0" marR="0" lvl="0" indent="0" algn="l" rtl="0">
              <a:lnSpc>
                <a:spcPct val="100000"/>
              </a:lnSpc>
              <a:spcBef>
                <a:spcPts val="0"/>
              </a:spcBef>
              <a:spcAft>
                <a:spcPts val="0"/>
              </a:spcAft>
              <a:buClr>
                <a:schemeClr val="dk1"/>
              </a:buClr>
              <a:buSzPts val="1200"/>
              <a:buFont typeface="Calibri"/>
              <a:buNone/>
            </a:pPr>
            <a:r>
              <a:rPr lang="fr-FR" dirty="0"/>
              <a:t>Avant de commencer, demandez si tout le monde est à l'aise avec la température ambiante et la disposition des sièges, ou si quelque chose doit être ajusté.</a:t>
            </a:r>
            <a:endParaRPr dirty="0"/>
          </a:p>
        </p:txBody>
      </p:sp>
      <p:sp>
        <p:nvSpPr>
          <p:cNvPr id="238" name="Google Shape;2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REMARQUE </a:t>
            </a:r>
            <a:r>
              <a:rPr lang="en-US" dirty="0"/>
              <a:t>: </a:t>
            </a:r>
            <a:r>
              <a:rPr lang="fr-FR" dirty="0"/>
              <a:t>En utilisant les données nationales disponibles, démontrez les lacunes existantes dans les tests, la couverture du TAR et la suppression virale, pour aider à préparer le terrain / la justification d'une approche conçue pour améliorer le dépistage des cas</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Veuillez noter que le dépistage du VIH étant le point d'entrée dans le continuum des services de lutte contre le VIH, les programmes devront innover et / ou utiliser de nouvelles approches fondées sur des données probantes pour combler ces lacunes. Une façon d'y parvenir est de s'engager directement avec les clients existants qui vivent avec le VIH.</a:t>
            </a:r>
            <a:endParaRPr dirty="0"/>
          </a:p>
        </p:txBody>
      </p:sp>
      <p:sp>
        <p:nvSpPr>
          <p:cNvPr id="326" name="Google Shape;32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1:notes"/>
          <p:cNvSpPr>
            <a:spLocks noGrp="1" noRot="1" noChangeAspect="1"/>
          </p:cNvSpPr>
          <p:nvPr>
            <p:ph type="sldImg" idx="2"/>
          </p:nvPr>
        </p:nvSpPr>
        <p:spPr>
          <a:xfrm>
            <a:off x="638175" y="487363"/>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1:notes"/>
          <p:cNvSpPr txBox="1">
            <a:spLocks noGrp="1"/>
          </p:cNvSpPr>
          <p:nvPr>
            <p:ph type="body" idx="1"/>
          </p:nvPr>
        </p:nvSpPr>
        <p:spPr>
          <a:xfrm>
            <a:off x="685800" y="3718662"/>
            <a:ext cx="5486400" cy="52620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i="0" dirty="0"/>
              <a:t>Dites : </a:t>
            </a:r>
            <a:r>
              <a:rPr lang="en-US" sz="1100" b="0" i="1" dirty="0"/>
              <a:t>C’</a:t>
            </a:r>
            <a:r>
              <a:rPr lang="fr-FR" sz="1100" i="1" dirty="0">
                <a:latin typeface="Calibri"/>
                <a:ea typeface="Calibri"/>
                <a:cs typeface="Calibri"/>
                <a:sym typeface="Calibri"/>
              </a:rPr>
              <a:t>est une approche de recherche de cas qui se concentre sur la recherche des partenaires sexuels ou du partage de seringues et des enfants biologiques * des personnes séropositives et leur offre des services de dépistage du VIH. Le test index est un service entièrement volontaire offert aux personnes vivant avec le VIH et elles sont libres d'accepter ou de refuser ce service.</a:t>
            </a:r>
            <a:endParaRPr sz="1100" dirty="0"/>
          </a:p>
          <a:p>
            <a:pPr marL="0" marR="0" lvl="0" indent="0" algn="l" rtl="0">
              <a:lnSpc>
                <a:spcPct val="100000"/>
              </a:lnSpc>
              <a:spcBef>
                <a:spcPts val="600"/>
              </a:spcBef>
              <a:spcAft>
                <a:spcPts val="0"/>
              </a:spcAft>
              <a:buClr>
                <a:schemeClr val="dk1"/>
              </a:buClr>
              <a:buSzPts val="1800"/>
              <a:buFont typeface="Calibri"/>
              <a:buNone/>
            </a:pPr>
            <a:r>
              <a:rPr lang="en-US" sz="1100" i="1" dirty="0">
                <a:highlight>
                  <a:srgbClr val="FFFF00"/>
                </a:highlight>
                <a:latin typeface="Calibri"/>
                <a:ea typeface="Calibri"/>
                <a:cs typeface="Calibri"/>
                <a:sym typeface="Calibri"/>
              </a:rPr>
              <a:t>*</a:t>
            </a:r>
            <a:r>
              <a:rPr lang="fr-FR" sz="1100" i="1" dirty="0">
                <a:highlight>
                  <a:srgbClr val="FFFF00"/>
                </a:highlight>
                <a:latin typeface="Calibri"/>
                <a:ea typeface="Calibri"/>
                <a:cs typeface="Calibri"/>
                <a:sym typeface="Calibri"/>
              </a:rPr>
              <a:t>Conformément à la COP20, le PEPFAR donne la priorité à l’extension des tests de dépistage des enfants biologiques, y compris les enfants de mères vivant avec le VIH et, si le statut de la mère est inconnu, les enfants de pères biologiques.</a:t>
            </a:r>
            <a:endParaRPr sz="1100" dirty="0">
              <a:latin typeface="Calibri"/>
              <a:ea typeface="Calibri"/>
              <a:cs typeface="Calibri"/>
              <a:sym typeface="Calibri"/>
            </a:endParaRPr>
          </a:p>
          <a:p>
            <a:pPr marL="0" lvl="0" indent="0" algn="l" rtl="0">
              <a:spcBef>
                <a:spcPts val="600"/>
              </a:spcBef>
              <a:spcAft>
                <a:spcPts val="0"/>
              </a:spcAft>
              <a:buNone/>
            </a:pPr>
            <a:r>
              <a:rPr lang="en-US" sz="1100" b="1" dirty="0"/>
              <a:t>REMARQUE </a:t>
            </a:r>
            <a:r>
              <a:rPr lang="en-US" sz="1100" dirty="0"/>
              <a:t>: </a:t>
            </a:r>
            <a:r>
              <a:rPr lang="fr-FR" sz="1100" dirty="0"/>
              <a:t>Mettez en surbrillance les mots clés tels que «volontaire», «lister et référer», et demandez pourquoi les partenaires sexuels et injecteurs et les enfants biologiques pourraient être au centre des tests index.</a:t>
            </a:r>
            <a:endParaRPr sz="1100" dirty="0"/>
          </a:p>
          <a:p>
            <a:pPr marL="0" lvl="0" indent="0" algn="l" rtl="0">
              <a:spcBef>
                <a:spcPts val="600"/>
              </a:spcBef>
              <a:spcAft>
                <a:spcPts val="0"/>
              </a:spcAft>
              <a:buNone/>
            </a:pPr>
            <a:r>
              <a:rPr lang="fr-FR" sz="1100" i="1" dirty="0"/>
              <a:t>Par «solliciter», nous entendons permettre au client index de consentir volontairement à fournir les noms et les coordonnées (si disponibles) de toutes les personnes répondant aux critères en tant que partenaires sexuels, partenaires d’injection et / ou enfants biologiques. Nous discuterons plus tard dans la formation de ce qu'il faut faire avec les contacts qui peuvent présenter un risque de violence pour le client</a:t>
            </a:r>
            <a:r>
              <a:rPr lang="en-US" sz="1100" i="1" dirty="0"/>
              <a:t>.</a:t>
            </a:r>
            <a:endParaRPr sz="1100" dirty="0"/>
          </a:p>
          <a:p>
            <a:pPr marL="0" lvl="0" indent="0" algn="l" rtl="0">
              <a:spcBef>
                <a:spcPts val="600"/>
              </a:spcBef>
              <a:spcAft>
                <a:spcPts val="0"/>
              </a:spcAft>
              <a:buNone/>
            </a:pPr>
            <a:r>
              <a:rPr lang="fr-FR" sz="1100" i="1" dirty="0"/>
              <a:t>Par «référer», nous entendons soit contacter ces personnes qui pourraient avoir été exposées à l'infection par le VIH et les référer pour un test, soit travailler avec quelqu'un comme un prestataire qui peut leur fournir ces informations et leur proposer un test, en fonction de la modalité convenu avec le client et avec le consentement du client.</a:t>
            </a:r>
            <a:endParaRPr sz="1100" dirty="0"/>
          </a:p>
          <a:p>
            <a:pPr marL="0" lvl="0" indent="0" algn="l" rtl="0">
              <a:spcBef>
                <a:spcPts val="600"/>
              </a:spcBef>
              <a:spcAft>
                <a:spcPts val="0"/>
              </a:spcAft>
              <a:buNone/>
            </a:pPr>
            <a:r>
              <a:rPr lang="fr-FR" sz="1100" i="1" dirty="0">
                <a:solidFill>
                  <a:schemeClr val="dk1"/>
                </a:solidFill>
                <a:latin typeface="Calibri"/>
                <a:ea typeface="Calibri"/>
                <a:cs typeface="Calibri"/>
                <a:sym typeface="Calibri"/>
              </a:rPr>
              <a:t>Le but du dépistage index est de briser la chaîne de transmission du VIH en proposant le dépistage à toute personne qui a été exposée au VIH et en la reliant au traitement du VIH, si elle est positive, ou aux services de prévention, y compris la PrEP, les préservatifs et la circoncision (le cas échéant), si négatif.</a:t>
            </a:r>
            <a:r>
              <a:rPr lang="en-US" sz="1100" i="1" dirty="0">
                <a:solidFill>
                  <a:schemeClr val="dk1"/>
                </a:solidFill>
                <a:latin typeface="Calibri"/>
                <a:ea typeface="Calibri"/>
                <a:cs typeface="Calibri"/>
                <a:sym typeface="Calibri"/>
              </a:rPr>
              <a:t> </a:t>
            </a:r>
            <a:endParaRPr sz="1100" dirty="0"/>
          </a:p>
          <a:p>
            <a:pPr marL="0" lvl="0" indent="0" algn="l" rtl="0">
              <a:spcBef>
                <a:spcPts val="600"/>
              </a:spcBef>
              <a:spcAft>
                <a:spcPts val="0"/>
              </a:spcAft>
              <a:buNone/>
            </a:pPr>
            <a:r>
              <a:rPr lang="fr-FR" sz="1100" i="1" dirty="0">
                <a:solidFill>
                  <a:schemeClr val="dk1"/>
                </a:solidFill>
                <a:latin typeface="Calibri"/>
                <a:ea typeface="Calibri"/>
                <a:cs typeface="Calibri"/>
                <a:sym typeface="Calibri"/>
              </a:rPr>
              <a:t>Notez que le test index doit inclure les enfants biologiques de mères vivant avec le VIH comme moyen de diagnostiquer les enfants qui n'ont pas été identifiés par PTME / EID.</a:t>
            </a:r>
          </a:p>
          <a:p>
            <a:pPr marL="0" lvl="0" indent="0" algn="l" rtl="0">
              <a:spcBef>
                <a:spcPts val="600"/>
              </a:spcBef>
              <a:spcAft>
                <a:spcPts val="0"/>
              </a:spcAft>
              <a:buNone/>
            </a:pPr>
            <a:r>
              <a:rPr lang="fr-FR" sz="1100" i="1" dirty="0">
                <a:solidFill>
                  <a:schemeClr val="dk1"/>
                </a:solidFill>
                <a:latin typeface="Calibri"/>
                <a:ea typeface="Calibri"/>
                <a:cs typeface="Calibri"/>
                <a:sym typeface="Calibri"/>
              </a:rPr>
              <a:t>Nous parlerons en détail des approches spécifiques recommandées dans cette formation.</a:t>
            </a:r>
            <a:endParaRPr sz="1100" dirty="0"/>
          </a:p>
        </p:txBody>
      </p:sp>
      <p:sp>
        <p:nvSpPr>
          <p:cNvPr id="333" name="Google Shape;3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Dites : </a:t>
            </a:r>
            <a:r>
              <a:rPr lang="fr-FR" i="1" dirty="0"/>
              <a:t>Il existe plusieurs termes différents utilisés pour désigner le processus de travail avec un client séropositif existant pour informer ses partenaires de l'exposition au VIH et les encourager à effectuer un test.</a:t>
            </a:r>
            <a:r>
              <a:rPr lang="en-US" i="1"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i="1" dirty="0"/>
              <a:t>Dans </a:t>
            </a:r>
            <a:r>
              <a:rPr lang="fr-FR" dirty="0"/>
              <a:t>[NOM DU PAYS / RÉGION DE LA FORMATION], </a:t>
            </a:r>
            <a:r>
              <a:rPr lang="fr-FR" i="1" dirty="0"/>
              <a:t>souvent appelé </a:t>
            </a:r>
            <a:r>
              <a:rPr lang="fr-FR" dirty="0"/>
              <a:t>[TERME LOCALE]</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i="1" dirty="0"/>
              <a:t>Afin d'éviter toute confusion, nous pouvons prendre un certain temps maintenant pour nous assurer que tout le monde se sent à l'aise avec le terme test index et ce qu'il signifie. Quelle est la meilleure façon de faire référence aux tests index ici en </a:t>
            </a:r>
            <a:r>
              <a:rPr lang="fr-FR" dirty="0"/>
              <a:t>[PAYS] ?</a:t>
            </a:r>
            <a:endParaRPr dirty="0"/>
          </a:p>
        </p:txBody>
      </p:sp>
      <p:sp>
        <p:nvSpPr>
          <p:cNvPr id="353" name="Google Shape;3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Dites : </a:t>
            </a:r>
            <a:r>
              <a:rPr lang="fr-FR" i="1" dirty="0"/>
              <a:t>Voici les étapes du test index. Nous entrerons dans le détail de chacune de ces étapes au fur et à mesure que nous progressons dans la formation, y compris les différentes façons dont un client pourrait décider d'aviser un partenaire potentiel qui pourrait avoir été exposé à une infection</a:t>
            </a:r>
            <a:r>
              <a:rPr lang="en-US" i="1" dirty="0"/>
              <a:t>.</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Les étapes du test index sont les suivantes </a:t>
            </a:r>
            <a:r>
              <a:rPr lang="fr-FR" dirty="0"/>
              <a:t>[ décrivez les étapes répertoriées]</a:t>
            </a:r>
            <a:r>
              <a:rPr lang="en-US" dirty="0"/>
              <a:t>. </a:t>
            </a:r>
            <a:endParaRPr dirty="0"/>
          </a:p>
        </p:txBody>
      </p:sp>
      <p:sp>
        <p:nvSpPr>
          <p:cNvPr id="361" name="Google Shape;3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Dites : </a:t>
            </a:r>
            <a:r>
              <a:rPr lang="fr-FR" i="1" dirty="0"/>
              <a:t>Bien qu'il puisse sembler que le test index est un nouveau concept, il s'agit d'une approche de santé publique depuis de nombreuses années, y compris pour suivre les infections sexuellement transmissibles et les personnes qui peuvent avoir été exposées à la tuberculose.</a:t>
            </a:r>
            <a:r>
              <a:rPr lang="en-US" i="1" dirty="0"/>
              <a:t>  </a:t>
            </a:r>
            <a:endParaRPr dirty="0"/>
          </a:p>
          <a:p>
            <a:pPr marL="0" lvl="0" indent="0" algn="l" rtl="0">
              <a:spcBef>
                <a:spcPts val="0"/>
              </a:spcBef>
              <a:spcAft>
                <a:spcPts val="0"/>
              </a:spcAft>
              <a:buNone/>
            </a:pPr>
            <a:endParaRPr i="1" dirty="0"/>
          </a:p>
          <a:p>
            <a:pPr marL="0" marR="0" lvl="0" indent="0" algn="l" rtl="0">
              <a:lnSpc>
                <a:spcPct val="100000"/>
              </a:lnSpc>
              <a:spcBef>
                <a:spcPts val="0"/>
              </a:spcBef>
              <a:spcAft>
                <a:spcPts val="0"/>
              </a:spcAft>
              <a:buClr>
                <a:schemeClr val="dk1"/>
              </a:buClr>
              <a:buSzPts val="1200"/>
              <a:buFont typeface="Calibri"/>
              <a:buNone/>
            </a:pPr>
            <a:r>
              <a:rPr lang="fr-FR" i="1" dirty="0"/>
              <a:t>Plus récemment, compte tenu de la réduction des ressources et de la nécessité d'obtenir des rendements plus élevés, le test index a été utilisé pour concentrer le dépistage du VIH sur les personnes les plus à risque, y compris les partenaires sexuels et les partenaires d'injection de drogues des clients PVVIH, et leurs enfants.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i="1" dirty="0"/>
              <a:t>De nombreux pays ont déjà des tests index dans le cadre de leurs protocoles nationaux de dépistage et de traitement du VIH, mais le langage et les conseils peuvent ne pas être adaptés aux populations clés</a:t>
            </a:r>
            <a:r>
              <a:rPr lang="en-US" i="1"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Demandez aux participants pourquoi les populations clés pourraient avoir besoin de conseils personnalisés. Évitez de passer trop de temps sur cette discussion car il y aura une activité de groupe pour explorer les considérations spéciales pour les tests de PC et index plus tard dans la journée.</a:t>
            </a:r>
            <a:endParaRPr dirty="0"/>
          </a:p>
        </p:txBody>
      </p:sp>
      <p:sp>
        <p:nvSpPr>
          <p:cNvPr id="368" name="Google Shape;36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4" name="Google Shape;374;p15:notes"/>
          <p:cNvSpPr txBox="1">
            <a:spLocks noGrp="1"/>
          </p:cNvSpPr>
          <p:nvPr>
            <p:ph type="body" idx="1"/>
          </p:nvPr>
        </p:nvSpPr>
        <p:spPr/>
        <p:txBody>
          <a:bodyPr/>
          <a:lstStyle/>
          <a:p>
            <a:pPr marL="0" lvl="0" indent="0"/>
            <a:r>
              <a:rPr lang="fr-FR" b="1" dirty="0"/>
              <a:t>Dites : </a:t>
            </a:r>
            <a:r>
              <a:rPr lang="fr-FR" i="1" dirty="0"/>
              <a:t>Plusieurs études scientifiques ont montré que les tests index - lorsqu'ils sont effectués correctement - peuvent conduire à une détection des cas plus rapide, mais une grande partie de la recherche s'est concentrée sur la population générale. Il existe également des études montrant que les tests index sont sûrs, acceptables et efficaces chez les PC.</a:t>
            </a:r>
          </a:p>
        </p:txBody>
      </p:sp>
      <p:sp>
        <p:nvSpPr>
          <p:cNvPr id="375" name="Google Shape;375;p15:notes"/>
          <p:cNvSpPr txBox="1">
            <a:spLocks noGrp="1"/>
          </p:cNvSpPr>
          <p:nvPr>
            <p:ph type="sldNum" idx="12"/>
          </p:nvPr>
        </p:nvSpPr>
        <p:spPr/>
        <p:txBody>
          <a:bodyPr/>
          <a:lstStyle/>
          <a:p>
            <a:pPr lvl="0"/>
            <a:fld id="{00000000-1234-1234-1234-123412341234}" type="slidenum">
              <a:rPr lang="en-US"/>
              <a:pPr lvl="0"/>
              <a:t>15</a:t>
            </a:fld>
            <a:endParaRPr lang="en-US" dirty="0"/>
          </a:p>
        </p:txBody>
      </p:sp>
      <p:sp>
        <p:nvSpPr>
          <p:cNvPr id="4" name="Slide Image Placeholder 3">
            <a:extLst>
              <a:ext uri="{FF2B5EF4-FFF2-40B4-BE49-F238E27FC236}">
                <a16:creationId xmlns:a16="http://schemas.microsoft.com/office/drawing/2014/main" id="{8A9C4C96-B02B-48E0-814C-98B1589DCBE5}"/>
              </a:ext>
            </a:extLst>
          </p:cNvPr>
          <p:cNvSpPr>
            <a:spLocks noGrp="1" noRot="1" noChangeAspect="1"/>
          </p:cNvSpPr>
          <p:nvPr>
            <p:ph type="sldImg"/>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Dites : </a:t>
            </a:r>
            <a:r>
              <a:rPr lang="fr-FR" i="1" dirty="0"/>
              <a:t>Ce graphique d'un programme au Vietnam montre comment un client qui a accepté d'indexer les services de test (client A dans le centre) a aidé le programme à identifier quatre autres personnes qui avaient eu des injections ou des contacts sexuels avec le client et qui vivaient également avec le VIH (clients B à E).</a:t>
            </a:r>
            <a:r>
              <a:rPr lang="en-US" i="1" dirty="0"/>
              <a:t>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Chacun des quatre partenaires a également accepté d'indexer les services de dépistage et, par conséquent, cinq autres personnes vivant avec le VIH ont été identifiées</a:t>
            </a:r>
            <a:r>
              <a:rPr lang="en-US" i="1"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i="1" dirty="0"/>
              <a:t>En tout, y compris le premier client, 26 personnes au total ont accepté un test. 10 vivaient avec le VIH, ce qui représente un taux de détection de cas de 38%.</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Quel pourrait être l'avantage de référer les contacts sexuels et toxicomanes des clients index qui finissent par être testés négatifs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RÉPONSE POSSIBLE : </a:t>
            </a:r>
            <a:r>
              <a:rPr lang="fr-FR" dirty="0"/>
              <a:t>Ces personnes ont des comportements à haut risque grâce à leur contact avec le client index, et par conséquent, bénéficieront de services de prévention et feront partie du programme.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88" name="Google Shape;38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7:notes"/>
          <p:cNvSpPr txBox="1">
            <a:spLocks noGrp="1"/>
          </p:cNvSpPr>
          <p:nvPr>
            <p:ph type="body" idx="1"/>
          </p:nvPr>
        </p:nvSpPr>
        <p:spPr>
          <a:xfrm>
            <a:off x="685800" y="4400549"/>
            <a:ext cx="5486400" cy="397965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REMARQUE </a:t>
            </a:r>
            <a:r>
              <a:rPr lang="en-US" dirty="0"/>
              <a:t>: </a:t>
            </a:r>
            <a:r>
              <a:rPr lang="fr-FR" dirty="0"/>
              <a:t>Le but de cette diapositive est d'aider à démontrer quantitativement la nécessité de tests et de liens avec le traitement parmi les populations clés du pays où vous vous entraînez. Le diagramme à secteurs à droite doit être modifié pour refléter les données du pays local où la formation a lieu. Le pourcentage en </a:t>
            </a:r>
            <a:r>
              <a:rPr lang="fr-FR" dirty="0">
                <a:solidFill>
                  <a:srgbClr val="C00000"/>
                </a:solidFill>
              </a:rPr>
              <a:t>ROUGE</a:t>
            </a:r>
            <a:r>
              <a:rPr lang="fr-FR" dirty="0"/>
              <a:t> devra également être ajusté. Le diagramme à secteurs de gauche devra peut-être être ajusté si l'ONUSIDA dispose de données plus récentes.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i="0" dirty="0"/>
              <a:t>Dites </a:t>
            </a:r>
            <a:r>
              <a:rPr lang="en-US" b="1" dirty="0"/>
              <a:t>:</a:t>
            </a:r>
            <a:r>
              <a:rPr lang="en-US" b="1" i="1" dirty="0"/>
              <a:t> </a:t>
            </a:r>
            <a:r>
              <a:rPr lang="fr-FR" i="1" dirty="0"/>
              <a:t>Alors, pourquoi y aurait-il une forte pression pour les tests index ici en </a:t>
            </a:r>
            <a:r>
              <a:rPr lang="fr-FR" dirty="0"/>
              <a:t>[NOM DU PAYS]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i="1" dirty="0"/>
              <a:t>Le graphique de gauche, basé sur les données de l'ONUSIDA de 2019, montre que dans le monde, plus de la moitié des nouvelles infections se produisent parmi les PC et leurs partenaires sexuels.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i="1" dirty="0"/>
              <a:t>En </a:t>
            </a:r>
            <a:r>
              <a:rPr lang="fr-FR" dirty="0"/>
              <a:t>[NOM DU PAYS], </a:t>
            </a:r>
            <a:r>
              <a:rPr lang="fr-FR" i="1" dirty="0"/>
              <a:t>cette statistique est de </a:t>
            </a:r>
            <a:r>
              <a:rPr lang="en-US" b="1" dirty="0"/>
              <a:t>XX</a:t>
            </a:r>
            <a:r>
              <a:rPr lang="en-US" dirty="0"/>
              <a:t>%.</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fr-FR" i="1" dirty="0"/>
              <a:t>Les bailleurs de fonds, les décideurs et les partenaires d'exécution, y compris les PVVIH et les groupes dirigés par les PC, recherchent des stratégies de recherche de cas plus efficaces et efficientes, en particulier parmi les populations les plus exposées au risque d'infection</a:t>
            </a:r>
            <a:r>
              <a:rPr lang="en-US" i="1" dirty="0"/>
              <a:t>.</a:t>
            </a:r>
            <a:endParaRPr dirty="0"/>
          </a:p>
          <a:p>
            <a:pPr marL="0" lvl="0" indent="0" algn="l" rtl="0">
              <a:spcBef>
                <a:spcPts val="0"/>
              </a:spcBef>
              <a:spcAft>
                <a:spcPts val="0"/>
              </a:spcAft>
              <a:buNone/>
            </a:pPr>
            <a:endParaRPr dirty="0"/>
          </a:p>
        </p:txBody>
      </p:sp>
      <p:sp>
        <p:nvSpPr>
          <p:cNvPr id="446" name="Google Shape;44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8:notes"/>
          <p:cNvSpPr txBox="1">
            <a:spLocks noGrp="1"/>
          </p:cNvSpPr>
          <p:nvPr>
            <p:ph type="body" idx="1"/>
          </p:nvPr>
        </p:nvSpPr>
        <p:spPr>
          <a:xfrm>
            <a:off x="685800" y="4400549"/>
            <a:ext cx="5486400" cy="45067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0" dirty="0"/>
              <a:t>Dites </a:t>
            </a:r>
            <a:r>
              <a:rPr lang="en-US" b="1" dirty="0"/>
              <a:t>:</a:t>
            </a:r>
            <a:r>
              <a:rPr lang="en-US" b="1" i="1" dirty="0"/>
              <a:t> </a:t>
            </a:r>
            <a:r>
              <a:rPr lang="fr-FR" i="1" dirty="0"/>
              <a:t>En résumé, les résultats actuels suggèrent que le dépistage index est efficace pour augmenter le dépistage du VIH et le diagnostic précoce, ce qui, à son tour, aide les PVVIH à obtenir un traitement et d'autres soins dont ils peuvent avoir besoin</a:t>
            </a:r>
            <a:r>
              <a:rPr lang="en-US" i="1" dirty="0"/>
              <a:t>.</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Alors que les clients index PVVIH préfèrent contacter leurs partenaires eux-mêmes en option (par rapport au fait que le prestataire contacte le partenaire), la référence dirigée par le prestataire est plus efficace pour faire venir des partenaires pour le dépistage du VIH. Nous parlerons plus tard des différents types d'approches de test index assistées.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Comme nous le répéterons fréquemment tout au long de cette formation, les tests index doivent être volontaires et éclairés.</a:t>
            </a:r>
            <a:r>
              <a:rPr lang="en-US" i="1" dirty="0"/>
              <a:t>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En outre, il peut y avoir des risques graves pour les clients, y compris la violence conjugale ou même la mort, dans des situations où les tests index ne sont pas effectués conformément aux normes ou lorsque les préférences et les besoins des clients sont ignorés.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i="1" dirty="0"/>
              <a:t>Aucun client ne devrait jamais être forcé ou contraint d'identifier et de référer son partenaire ou de divulguer son statut VIH.</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Nous discuterons des principes fondamentaux et des normes minimales nécessaires à la mise en œuvre des tests index à la session 5.</a:t>
            </a:r>
            <a:endParaRPr dirty="0"/>
          </a:p>
        </p:txBody>
      </p:sp>
      <p:sp>
        <p:nvSpPr>
          <p:cNvPr id="459" name="Google Shape;45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 </a:t>
            </a:r>
            <a:r>
              <a:rPr lang="fr-FR" i="1" dirty="0"/>
              <a:t>Le but de cette session est de vous aider à vous orienter vers les politiques de test index en pratique en </a:t>
            </a:r>
            <a:r>
              <a:rPr lang="fr-FR" dirty="0"/>
              <a:t>[PAYS].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Nous discuterons des options spécifiques pour les tests index au cours des prochains jours.</a:t>
            </a:r>
            <a:r>
              <a:rPr lang="en-US" i="1"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REMARQUE : </a:t>
            </a:r>
            <a:r>
              <a:rPr lang="fr-FR" dirty="0"/>
              <a:t>Ceci est facultatif et peut être facilité par un représentant du ministère de la Santé, de la Commission sida ou d'un autre groupe gouvernemental ou de la société civile familiarisé avec l'état actuel des tests index et la politique dans le pays. L'animateur de la formation peut également examiner les informations directement (sur la base d'une contribution locale). Travaillez avec le gouvernement local ou un autre représentant à l'avance pour vous assurer que leur présentation n'entre pas dans les détails sur les méthodes et les approches des tests index, car ces informations seront couvertes dans les sessions ultérieures. Cette session permet aux représentants locaux d'aider à assurer aux participants qu'il existe une politique / plate-forme pour les compétences / approches qu'ils vont apprendre, ou qu'elle sera développée avec l'adaptation de modèles mondiaux pour ce pays.</a:t>
            </a:r>
            <a:endParaRPr dirty="0"/>
          </a:p>
        </p:txBody>
      </p:sp>
      <p:sp>
        <p:nvSpPr>
          <p:cNvPr id="467" name="Google Shape;46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notes"/>
          <p:cNvSpPr txBox="1">
            <a:spLocks noGrp="1"/>
          </p:cNvSpPr>
          <p:nvPr>
            <p:ph type="body" idx="1"/>
          </p:nvPr>
        </p:nvSpPr>
        <p:spPr>
          <a:xfrm>
            <a:off x="685800" y="4400549"/>
            <a:ext cx="5486400" cy="4284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a:t>
            </a:r>
            <a:r>
              <a:rPr lang="en-US" b="1" i="1" dirty="0"/>
              <a:t> </a:t>
            </a:r>
            <a:r>
              <a:rPr lang="fr-FR" i="1" dirty="0"/>
              <a:t>Nous en couvrirons beaucoup au cours des trois prochains jours.</a:t>
            </a:r>
            <a:r>
              <a:rPr lang="en-US" i="1" dirty="0"/>
              <a:t>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Bien que la formation se concentre sur les tests index, nous discuterons également de la référence au réseau de risque, une approche qui complète les tests index</a:t>
            </a:r>
            <a:r>
              <a:rPr lang="en-US" i="1" dirty="0"/>
              <a:t>.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Le jour 2, nous commencerons la journée par une table ronde avec des clients PVVIH qui ont subi des tests index et qui peuvent nous aider à apprendre de leurs expériences. Nous adapterons ensuite les approches dont nous discuterons aujourd'hui au contexte [PAYS] et apprendrons (ou passerons en revue) les compétences clés en matière de counseling de motivation pour soutenir ces approches. Enfin, mais surtout, nous apprendrons comment poser des questions et réagir à la violence conjugale et aux événements indésirables.</a:t>
            </a:r>
            <a:endParaRPr dirty="0"/>
          </a:p>
          <a:p>
            <a:pPr marL="0" lvl="0" indent="0" algn="l" rtl="0">
              <a:spcBef>
                <a:spcPts val="0"/>
              </a:spcBef>
              <a:spcAft>
                <a:spcPts val="0"/>
              </a:spcAft>
              <a:buNone/>
            </a:pPr>
            <a:endParaRPr i="1" dirty="0"/>
          </a:p>
          <a:p>
            <a:pPr marL="0" marR="0" lvl="0" indent="0" algn="l" rtl="0">
              <a:lnSpc>
                <a:spcPct val="100000"/>
              </a:lnSpc>
              <a:spcBef>
                <a:spcPts val="0"/>
              </a:spcBef>
              <a:spcAft>
                <a:spcPts val="0"/>
              </a:spcAft>
              <a:buClr>
                <a:schemeClr val="dk1"/>
              </a:buClr>
              <a:buSzPts val="1200"/>
              <a:buFont typeface="Calibri"/>
              <a:buNone/>
            </a:pPr>
            <a:r>
              <a:rPr lang="fr-FR" i="1" dirty="0"/>
              <a:t>Le jour 3, nous commencerons par adapter les messages clés à utiliser dans nos approches de test index. Ensuite, nous passerons un temps considérable à présenter et à conseiller les tests index dans des jeux de rôle. Ensuite, nous discuterons de la façon dont nous pouvons examiner certaines données de base de notre programme pour surveiller l'efficacité de nos efforts de test index pour améliorer le dépistage des cas. Enfin, nous passerons la dernière session à créer un plan d'action afin que nous soyons tous clairs sur les prochaines étapes, qui dirigera et soutiendra, et leur calendrier.</a:t>
            </a:r>
            <a:endParaRPr dirty="0"/>
          </a:p>
        </p:txBody>
      </p:sp>
      <p:sp>
        <p:nvSpPr>
          <p:cNvPr id="247" name="Google Shape;2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3" name="Google Shape;47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 </a:t>
            </a:r>
            <a:r>
              <a:rPr lang="fr-FR" i="1" dirty="0"/>
              <a:t>Le but de cette session est de vous aider à vous orienter vers les quatre options de test index et à aborder certaines considérations importantes dans l'offre de ces services.</a:t>
            </a:r>
            <a:endParaRPr dirty="0"/>
          </a:p>
        </p:txBody>
      </p:sp>
      <p:sp>
        <p:nvSpPr>
          <p:cNvPr id="480" name="Google Shape;48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REMARQUE </a:t>
            </a:r>
            <a:r>
              <a:rPr lang="en-US" dirty="0"/>
              <a:t>: </a:t>
            </a:r>
            <a:r>
              <a:rPr lang="fr-FR" dirty="0"/>
              <a:t>Faites avancer l'animation dans la diapositive et les diapositives suivantes selon le cas tout en utilisant les points de discussion ci-dessous</a:t>
            </a:r>
            <a:r>
              <a:rPr lang="en-US" dirty="0"/>
              <a:t>.</a:t>
            </a:r>
            <a:endParaRPr dirty="0"/>
          </a:p>
          <a:p>
            <a:pPr marL="0" lvl="0" indent="0" algn="l" rtl="0">
              <a:spcBef>
                <a:spcPts val="0"/>
              </a:spcBef>
              <a:spcAft>
                <a:spcPts val="0"/>
              </a:spcAft>
              <a:buNone/>
            </a:pPr>
            <a:endParaRPr b="1" i="0" dirty="0"/>
          </a:p>
          <a:p>
            <a:pPr marL="0" lvl="0" indent="0" algn="l" rtl="0">
              <a:spcBef>
                <a:spcPts val="0"/>
              </a:spcBef>
              <a:spcAft>
                <a:spcPts val="0"/>
              </a:spcAft>
              <a:buNone/>
            </a:pPr>
            <a:r>
              <a:rPr lang="en-US" b="1" i="0" dirty="0"/>
              <a:t>Dites : </a:t>
            </a:r>
            <a:r>
              <a:rPr lang="fr-FR" i="1" dirty="0"/>
              <a:t>Lors des tests index, il est important de noter qui est impliqué dans le processus. Dans la prochaine série de diapositives, nous discuterons des trois premières étapes du test index.</a:t>
            </a:r>
          </a:p>
          <a:p>
            <a:pPr marL="0" lvl="0" indent="0" algn="l" rtl="0">
              <a:spcBef>
                <a:spcPts val="0"/>
              </a:spcBef>
              <a:spcAft>
                <a:spcPts val="0"/>
              </a:spcAft>
              <a:buNone/>
            </a:pPr>
            <a:endParaRPr i="1" dirty="0"/>
          </a:p>
          <a:p>
            <a:pPr marL="0" lvl="0" indent="0" algn="l" rtl="0">
              <a:spcBef>
                <a:spcPts val="0"/>
              </a:spcBef>
              <a:spcAft>
                <a:spcPts val="0"/>
              </a:spcAft>
              <a:buNone/>
            </a:pPr>
            <a:r>
              <a:rPr lang="fr-FR" i="1" dirty="0"/>
              <a:t>Nous commençons par le client index, qui est soit nouvellement diagnostiqué séropositif, soit vivant actuellement avec le VIH et idéalement inscrit dans des services de traitement</a:t>
            </a:r>
            <a:r>
              <a:rPr lang="en-US" i="1" dirty="0"/>
              <a:t>.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Il est important d’orienter le client vers ce qu’est le test index, de discuter des options du client, puis d’obtenir le consentement pour continuer avec les options choisies par le client pour chacun des différents contacts fournis par le client. Nous parlerons davantage du consentement et de la confidentialité dans les sessions 5 et 6.</a:t>
            </a:r>
            <a:endParaRPr dirty="0"/>
          </a:p>
        </p:txBody>
      </p:sp>
      <p:sp>
        <p:nvSpPr>
          <p:cNvPr id="487" name="Google Shape;48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23:notes"/>
          <p:cNvSpPr txBox="1">
            <a:spLocks noGrp="1"/>
          </p:cNvSpPr>
          <p:nvPr>
            <p:ph type="body" idx="1"/>
          </p:nvPr>
        </p:nvSpPr>
        <p:spPr>
          <a:xfrm>
            <a:off x="685800" y="4400549"/>
            <a:ext cx="5486400" cy="41625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REMARQUE </a:t>
            </a:r>
            <a:r>
              <a:rPr lang="en-US" dirty="0"/>
              <a:t>: </a:t>
            </a:r>
            <a:r>
              <a:rPr lang="fr-FR" dirty="0"/>
              <a:t>Faites avancer l'animation dans la diapositive comme il convient tout en utilisant les points de discussion ci-dessous.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i="0" dirty="0"/>
              <a:t>Dites :</a:t>
            </a:r>
            <a:r>
              <a:rPr lang="en-US" b="1" i="1" dirty="0"/>
              <a:t> </a:t>
            </a:r>
            <a:r>
              <a:rPr lang="fr-FR" i="1" dirty="0"/>
              <a:t>Comme nous l'avons noté précédemment, il existe une variété d'occasions d'inviter les clients à recommander leur :</a:t>
            </a:r>
            <a:endParaRPr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 </a:t>
            </a:r>
            <a:r>
              <a:rPr lang="fr-FR" i="1" dirty="0"/>
              <a:t>Partenaires sexuels au cours de la dernière année</a:t>
            </a:r>
            <a:endParaRPr dirty="0"/>
          </a:p>
          <a:p>
            <a:pPr marL="0" lvl="0" indent="0" algn="l" rtl="0">
              <a:spcBef>
                <a:spcPts val="0"/>
              </a:spcBef>
              <a:spcAft>
                <a:spcPts val="0"/>
              </a:spcAft>
              <a:buNone/>
            </a:pPr>
            <a:r>
              <a:rPr lang="en-US" i="1" dirty="0"/>
              <a:t>- Partenaires d'injection de drogues</a:t>
            </a:r>
            <a:endParaRPr dirty="0"/>
          </a:p>
          <a:p>
            <a:pPr marL="0" lvl="0" indent="0" algn="l" rtl="0">
              <a:spcBef>
                <a:spcPts val="0"/>
              </a:spcBef>
              <a:spcAft>
                <a:spcPts val="0"/>
              </a:spcAft>
              <a:buNone/>
            </a:pPr>
            <a:r>
              <a:rPr lang="en-US" i="1" dirty="0"/>
              <a:t>- </a:t>
            </a:r>
            <a:r>
              <a:rPr lang="fr-FR" i="1" dirty="0"/>
              <a:t>Enfants biologiques (de mères vivant avec le VIH)</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Nous discuterons de ces options dans un instant</a:t>
            </a:r>
            <a:r>
              <a:rPr lang="en-US" i="1" dirty="0"/>
              <a:t>.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Il est important d'obtenir le consentement du client pour chaque méthode choisie pour chaque contact que le client a répertorié. Dans le cas des enfants, le consentement parental requis par la législation locale doit être obtenu. (Ceci sera discuté plus tard dans la formation).</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Avec le consentement du client, le prestataire peut alors informer les contacts qu’il a été exposé au VIH et lui a proposé des services de dépistage. Les tests peuvent avoir lieu sous n'importe quelle forme disponible, y compris dans un établissement, dans la communauté et / ou à l'aide d'approches d'autotest assistées ou non</a:t>
            </a:r>
            <a:r>
              <a:rPr lang="en-US" i="1" dirty="0"/>
              <a:t>.</a:t>
            </a:r>
            <a:endParaRPr dirty="0"/>
          </a:p>
          <a:p>
            <a:pPr marL="0" lvl="0" indent="0" algn="l" rtl="0">
              <a:spcBef>
                <a:spcPts val="0"/>
              </a:spcBef>
              <a:spcAft>
                <a:spcPts val="0"/>
              </a:spcAft>
              <a:buNone/>
            </a:pPr>
            <a:endParaRPr i="1" dirty="0"/>
          </a:p>
          <a:p>
            <a:pPr marL="0" lvl="0" indent="0" algn="l" rtl="0">
              <a:spcBef>
                <a:spcPts val="0"/>
              </a:spcBef>
              <a:spcAft>
                <a:spcPts val="0"/>
              </a:spcAft>
              <a:buNone/>
            </a:pPr>
            <a:endParaRPr i="1" dirty="0"/>
          </a:p>
          <a:p>
            <a:pPr marL="0" lvl="0" indent="0" algn="l" rtl="0">
              <a:spcBef>
                <a:spcPts val="0"/>
              </a:spcBef>
              <a:spcAft>
                <a:spcPts val="0"/>
              </a:spcAft>
              <a:buNone/>
            </a:pPr>
            <a:endParaRPr dirty="0"/>
          </a:p>
        </p:txBody>
      </p:sp>
      <p:sp>
        <p:nvSpPr>
          <p:cNvPr id="505" name="Google Shape;50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a:t>
            </a:r>
            <a:r>
              <a:rPr lang="en-US" b="1" i="1" dirty="0"/>
              <a:t> </a:t>
            </a:r>
            <a:r>
              <a:rPr lang="fr-FR" i="1" dirty="0"/>
              <a:t>Les clients peuvent choisir parmi quatre options de recommandation de partenaire : la recommandation de client (qui est aussi parfois appelée référence passive), la référence de prestataire, le contrat de référence et la double référence.</a:t>
            </a:r>
            <a:endParaRPr dirty="0"/>
          </a:p>
        </p:txBody>
      </p:sp>
      <p:sp>
        <p:nvSpPr>
          <p:cNvPr id="533" name="Google Shape;53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a:t>
            </a:r>
            <a:r>
              <a:rPr lang="en-US" b="1" i="1" dirty="0"/>
              <a:t> </a:t>
            </a:r>
            <a:r>
              <a:rPr lang="fr-FR" i="1" dirty="0"/>
              <a:t>Certains clients préféreront divulguer directement à un ou plusieurs partenaires sexuels et / ou utilisateurs de drogue. Dans ce cas, ils acceptent d'aviser eux-mêmes ces personnes et de les encourager à effectuer un test. Ils peuvent avoir besoin d'un encadrement sur la façon de divulguer, selon le type de partenaire. D'autres clients inviteront leur partenaire à effectuer des tests sans révéler leur propre statut. La divulgation n'est pas requise. Par exemple, le client pourrait inviter le partenaire à faire des tests et du counseling en couple.</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La référence des clients est plus courante pour les enfants biologiques, étant donné la nécessité du consentement des parents pour le dépistage des enfants. Le client index pourrait amener ses enfants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Quelles pourraient être certaines options pour accéder aux tests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REMARQUE </a:t>
            </a:r>
            <a:r>
              <a:rPr lang="en-US" dirty="0"/>
              <a:t>: </a:t>
            </a:r>
            <a:r>
              <a:rPr lang="fr-FR" dirty="0"/>
              <a:t>Obtenez des réponses basées sur toutes les options de test disponibles dans le pays et assurez-vous d'inclure des options basées sur la communauté ou d'autotest si disponibles.</a:t>
            </a:r>
            <a:endParaRPr dirty="0"/>
          </a:p>
        </p:txBody>
      </p:sp>
      <p:sp>
        <p:nvSpPr>
          <p:cNvPr id="548" name="Google Shape;54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a:t>
            </a:r>
            <a:r>
              <a:rPr lang="en-US" b="1" i="1" dirty="0"/>
              <a:t> </a:t>
            </a:r>
            <a:r>
              <a:rPr lang="fr-FR" i="1" dirty="0"/>
              <a:t>Dans certains cas, un client peut préférer ne pas divulguer directement à un partenaire. Cela peut être dû au fait qu’ils sont trop nerveux ou ont peur de la réponse initiale de ce contact. Ils peuvent avoir des inquiétudes quant aux dommages potentiels que cette personne pourrait leur causer. Dans le cadre de la référence prestataire / active, le prestataire accepte d'appeler ou de rendre visite au partenaire du client index, puis de le référer au test ou de le fournir directement. À moins que le client n'accepte d'être référencé, le prestataire ne doit pas divulguer le nom du client ou son statut sérologique</a:t>
            </a:r>
            <a:r>
              <a:rPr lang="en-US" i="1" dirty="0"/>
              <a: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65" name="Google Shape;56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a:t>
            </a:r>
            <a:r>
              <a:rPr lang="en-US" b="1" i="1" dirty="0"/>
              <a:t> </a:t>
            </a:r>
            <a:r>
              <a:rPr lang="fr-FR" i="1" dirty="0"/>
              <a:t>Vous pouvez avoir un client qui est nerveux à l'idée de référer directement un partenaire et qui a juste besoin d'un peu de temps. Une option consiste à conclure un accord avec votre client. Avec l'option de recommandation de contrat, vous et le client convenez d'un certain temps que votre client peut prendre pour recommander son (ses) partenaire (s), par exemple un mois. Le client dispose alors de ce laps de temps pour faire la référence. Dans le cadre du contrat, si le client ne réfère pas son (ses) partenaire (s) à la fin de la période contractuelle, le prestataire (vous) a le droit de contacter directement le partenaire</a:t>
            </a:r>
            <a:r>
              <a:rPr lang="en-US" i="1" dirty="0"/>
              <a:t>.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Cependant, si à tout moment le client indique qu'il ne souhaite pas que vous contactiez le partenaire, en particulier dans les cas potentiels où la violence peut en résulter, vous devez maintenir la confidentialité, la sûreté et la sécurité du client.</a:t>
            </a:r>
            <a:endParaRPr dirty="0"/>
          </a:p>
        </p:txBody>
      </p:sp>
      <p:sp>
        <p:nvSpPr>
          <p:cNvPr id="582" name="Google Shape;5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a:t>
            </a:r>
            <a:r>
              <a:rPr lang="en-US" b="1" i="1" dirty="0"/>
              <a:t> </a:t>
            </a:r>
            <a:r>
              <a:rPr lang="fr-FR" i="1" dirty="0"/>
              <a:t>La double référence permet au client de le soutenir en personne à divulguer à son (ses) partenaire (s). Dans ce cas, le prestataire et le client conviennent du moment et du lieu où le prestataire rejoindra le client et son partenaire pour discuter du statut VIH du client et des implications pour le partenaire. Le prestataire peut alors soit recommander le partenaire, soit fournir des services de test à ce moment-là, si le </a:t>
            </a:r>
            <a:r>
              <a:rPr lang="fr-FR" i="1" dirty="0">
                <a:solidFill>
                  <a:schemeClr val="tx1"/>
                </a:solidFill>
              </a:rPr>
              <a:t>partenaire le souhaite</a:t>
            </a:r>
            <a:r>
              <a:rPr lang="en-US" i="1" dirty="0">
                <a:solidFill>
                  <a:schemeClr val="tx1"/>
                </a:solidFill>
              </a:rPr>
              <a:t>. </a:t>
            </a:r>
            <a:endParaRPr dirty="0">
              <a:solidFill>
                <a:schemeClr val="tx1"/>
              </a:solidFill>
            </a:endParaRPr>
          </a:p>
          <a:p>
            <a:pPr marL="0" lvl="0" indent="0" algn="l" rtl="0">
              <a:spcBef>
                <a:spcPts val="0"/>
              </a:spcBef>
              <a:spcAft>
                <a:spcPts val="0"/>
              </a:spcAft>
              <a:buNone/>
            </a:pPr>
            <a:endParaRPr i="1" dirty="0">
              <a:solidFill>
                <a:schemeClr val="tx1"/>
              </a:solidFill>
            </a:endParaRPr>
          </a:p>
          <a:p>
            <a:pPr marL="0" lvl="0" indent="0" algn="l" rtl="0">
              <a:spcBef>
                <a:spcPts val="0"/>
              </a:spcBef>
              <a:spcAft>
                <a:spcPts val="0"/>
              </a:spcAft>
              <a:buNone/>
            </a:pPr>
            <a:r>
              <a:rPr lang="fr-FR" i="1" dirty="0">
                <a:solidFill>
                  <a:schemeClr val="tx1"/>
                </a:solidFill>
              </a:rPr>
              <a:t>Dans les situations où un client souhaite recommander son partenaire, mais ne souhaite pas le divulguer directement, les prestataires peuvent également proposer de tester (à nouveau) le client index avec son partenaire (lors de la même visite). Le client et le prestataire index conviennent de ne pas parler du test initial lorsque le client index et son partenaire viendront pour des services, et le fournisseur conseillera et testera les deux. Cette approche a été utilisée avec succès pour fournir un espace sûr et un autre moyen permettant à un client index de révéler son statut à son partenaire et de s'assurer que les deux ont été testés.</a:t>
            </a:r>
            <a:endParaRPr dirty="0">
              <a:solidFill>
                <a:schemeClr val="tx1"/>
              </a:solidFill>
            </a:endParaRPr>
          </a:p>
          <a:p>
            <a:pPr marL="0" lvl="0" indent="0" algn="l" rtl="0">
              <a:spcBef>
                <a:spcPts val="0"/>
              </a:spcBef>
              <a:spcAft>
                <a:spcPts val="0"/>
              </a:spcAft>
              <a:buNone/>
            </a:pPr>
            <a:endParaRPr i="1" dirty="0"/>
          </a:p>
          <a:p>
            <a:pPr marL="0" lvl="0" indent="0" algn="l" rtl="0">
              <a:spcBef>
                <a:spcPts val="0"/>
              </a:spcBef>
              <a:spcAft>
                <a:spcPts val="0"/>
              </a:spcAft>
              <a:buNone/>
            </a:pPr>
            <a:r>
              <a:rPr lang="fr-FR" i="1" dirty="0"/>
              <a:t>Avant de passer à autre chose, avez-vous des questions sur ces différentes options </a:t>
            </a:r>
            <a:r>
              <a:rPr lang="en-US" i="1" dirty="0"/>
              <a:t>?</a:t>
            </a:r>
            <a:endParaRPr dirty="0"/>
          </a:p>
        </p:txBody>
      </p:sp>
      <p:sp>
        <p:nvSpPr>
          <p:cNvPr id="600" name="Google Shape;60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29:notes"/>
          <p:cNvSpPr txBox="1">
            <a:spLocks noGrp="1"/>
          </p:cNvSpPr>
          <p:nvPr>
            <p:ph type="body" idx="1"/>
          </p:nvPr>
        </p:nvSpPr>
        <p:spPr>
          <a:xfrm>
            <a:off x="685800" y="4400550"/>
            <a:ext cx="5486400" cy="4442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a:t>
            </a:r>
            <a:r>
              <a:rPr lang="en-US" b="1" i="1" dirty="0"/>
              <a:t> </a:t>
            </a:r>
            <a:r>
              <a:rPr lang="fr-FR" i="1" dirty="0"/>
              <a:t>Il est important de noter que le test index n'est pas un événement ponctuel. Chaque personne vivant avec le VIH traite et accepte son diagnostic à un rythme différent, et sa disposition à discuter avec et / ou à référer ses partenaires et d'autres personnes susceptibles d'être à risque sera différente</a:t>
            </a:r>
            <a:r>
              <a:rPr lang="en-US" i="1" dirty="0"/>
              <a:t>.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L'introduction du test index pendant la sensibilisation et lors du conseil pré-test aidera à orienter les bénéficiaires vers le service et peut augmenter la probabilité qu'ils acceptent</a:t>
            </a:r>
            <a:r>
              <a:rPr lang="en-US" i="1" dirty="0"/>
              <a:t> le test index.</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i="1" dirty="0"/>
              <a:t>La répétition de l'offre de test index lorsqu'un client reçoit un diagnostic de VIH, lors de l'initiation du TAR et pendant les visites de suivi (sans coercition) augmentera les opportunités de promouvoir le test index et offrira également aux clients une chance de décider par eux-mêmes quand ils seront prêts . Cela peut augmenter les chances de réussite des références.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Pas toutes les personnes référées feront partie des populations clés. Il sera important de considérer combien de personnes pourraient être référées à la suite du test index et où les clients, leurs partenaires et les enfants peuvent aller chercher du soutien, y compris l'accès gratuit au dépistage du VIH et aux services de prévention, de soins et de traitement</a:t>
            </a:r>
            <a:r>
              <a:rPr lang="en-US" i="1" dirty="0"/>
              <a:t>.</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Nous entrerons plus en détail </a:t>
            </a:r>
            <a:r>
              <a:rPr lang="en-US" i="1" dirty="0"/>
              <a:t>à </a:t>
            </a:r>
            <a:r>
              <a:rPr lang="fr-FR" b="1" i="1" dirty="0"/>
              <a:t>l'étape 6. Enregistrement et suivi des résultats</a:t>
            </a:r>
            <a:r>
              <a:rPr lang="en-US" i="1" dirty="0"/>
              <a:t>, et </a:t>
            </a:r>
            <a:r>
              <a:rPr lang="fr-FR" i="1" dirty="0"/>
              <a:t>à l'étape 7. Prestation de services appropriés aux sessions 6 et 10.</a:t>
            </a:r>
            <a:endParaRPr dirty="0"/>
          </a:p>
        </p:txBody>
      </p:sp>
      <p:sp>
        <p:nvSpPr>
          <p:cNvPr id="617" name="Google Shape;61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 </a:t>
            </a:r>
            <a:r>
              <a:rPr lang="fr-FR" i="1" dirty="0"/>
              <a:t>Au cours de cette session, nous présenterons tout le monde dans la salle, discuterons des objectifs de cette formation, passerons en revue les accords de formation et effectuerons un bref exercice pour mettre de côté mentalement tout ce qui peut nous causer du stress.</a:t>
            </a:r>
            <a:endParaRPr dirty="0"/>
          </a:p>
        </p:txBody>
      </p:sp>
      <p:sp>
        <p:nvSpPr>
          <p:cNvPr id="254" name="Google Shape;25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 </a:t>
            </a:r>
            <a:r>
              <a:rPr lang="fr-FR" i="1" dirty="0"/>
              <a:t>Dans cette session, nous discuterons de certains des avantages et des risques potentiels et des obstacles à la mise en œuvre de services de test index pour les populations clés. Nous discuterons également des éléments critiques d'une approche de test index qui assure la sûreté et la sécurité des clients de la population clé et de leurs partenaires.</a:t>
            </a:r>
            <a:endParaRPr i="1" dirty="0"/>
          </a:p>
        </p:txBody>
      </p:sp>
      <p:sp>
        <p:nvSpPr>
          <p:cNvPr id="629" name="Google Shape;62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31:notes"/>
          <p:cNvSpPr txBox="1">
            <a:spLocks noGrp="1"/>
          </p:cNvSpPr>
          <p:nvPr>
            <p:ph type="body" idx="1"/>
          </p:nvPr>
        </p:nvSpPr>
        <p:spPr>
          <a:xfrm>
            <a:off x="685800" y="4400549"/>
            <a:ext cx="5486400" cy="415177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REMARQUE </a:t>
            </a:r>
            <a:r>
              <a:rPr lang="en-US" dirty="0"/>
              <a:t>: </a:t>
            </a:r>
            <a:r>
              <a:rPr lang="fr-FR" dirty="0"/>
              <a:t>Commencez par un petit quiz / stimulant pour amener les participants à réfléchir aux considérations éthiques lors de la conduite des tests index.</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Demandez aux participants de se lever.</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Dites </a:t>
            </a:r>
            <a:r>
              <a:rPr lang="en-US" dirty="0"/>
              <a:t>: </a:t>
            </a:r>
            <a:r>
              <a:rPr lang="fr-FR" i="1" dirty="0"/>
              <a:t>je vais lire cinq déclarations et pour chaque déclaration, j'aimerais que vous décidiez si la déclaration est vraie ou fausse.</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Si vous pensez qu'une affirmation est vraie, veuillez vous rendre sur le côté gauche de la pièce [point]. Si vous pensez que c'est faux, veuillez vous rendre sur le côté droit de la pièce [point]. Ce n’est pas grave si vous n’êtes pas sûr; si vous préférez, vous pouvez rester au milieu.</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Lisez chaque déclaration une par une au fur et à mesure que vous avancez la diapositive avec chaque paragraphe, et laissez aux participants le temps de décider (avec leurs pieds). Demandez ensuite aux participants de regagner leur place et de passer à la diapositive suivante. Vous n'avez pas besoin de discuter des réponses maintenant, car vous effectuerez à nouveau le quiz à la fin de la session pour voir si le groupe a compris les messages de cette session.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b="1" dirty="0"/>
              <a:t>LES RÉPONSES sont fournies sur la dernière diapositive de cette </a:t>
            </a:r>
            <a:r>
              <a:rPr lang="en-US" b="1" dirty="0"/>
              <a:t>session.</a:t>
            </a:r>
            <a:endParaRPr dirty="0"/>
          </a:p>
        </p:txBody>
      </p:sp>
      <p:sp>
        <p:nvSpPr>
          <p:cNvPr id="636" name="Google Shape;63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REMARQUE </a:t>
            </a:r>
            <a:r>
              <a:rPr lang="en-US" dirty="0"/>
              <a:t>: </a:t>
            </a:r>
            <a:r>
              <a:rPr lang="fr-FR" dirty="0"/>
              <a:t>Préparez cinq flipcharts avant cette session et étiquetez les flipcharts séparément avec ce qui suit: 1) Confidentialité; 2) Sécurité; 3) Stigmatisation; </a:t>
            </a:r>
            <a:br>
              <a:rPr lang="fr-FR" dirty="0"/>
            </a:br>
            <a:r>
              <a:rPr lang="fr-FR" dirty="0"/>
              <a:t>4) Divulgation; 5) Problèmes juridiques. Placez les flipcharts dans différentes parties de la pièce.</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Le but de cette activité est d'amener les participants à réfléchir aux considérations spéciales pour les tests index parmi les populations clés afin d'aider à assurer la sûreté, la sécurité et la confidentialité des clients qu'ils servent.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Demandez à chaque groupe de se réunir sous un tableau à feuilles différent, puis expliquez qu'ils passeront environ 5 minutes par station à répondre aux trois questions de la diapositive. Ils sont invités à ajouter ou à ne pas être d'accord avec l'une des déclarations précédentes.</a:t>
            </a:r>
          </a:p>
          <a:p>
            <a:pPr marL="0" lvl="0" indent="0" algn="l" rtl="0">
              <a:spcBef>
                <a:spcPts val="0"/>
              </a:spcBef>
              <a:spcAft>
                <a:spcPts val="0"/>
              </a:spcAft>
              <a:buNone/>
            </a:pPr>
            <a:endParaRPr lang="en-US" dirty="0"/>
          </a:p>
          <a:p>
            <a:pPr marL="0" lvl="0" indent="0" algn="l" rtl="0">
              <a:spcBef>
                <a:spcPts val="0"/>
              </a:spcBef>
              <a:spcAft>
                <a:spcPts val="0"/>
              </a:spcAft>
              <a:buNone/>
            </a:pPr>
            <a:r>
              <a:rPr lang="fr-FR" dirty="0"/>
              <a:t>Accordez aux groupes 25 minutes pour parcourir les cinq tableaux à feuilles mobiles, en les invitant à tourner toutes les 5 minutes. Demandez-leur ensuite de regagner leur place. Vous discuterez de leurs découvertes tout au long de cette session</a:t>
            </a:r>
            <a:r>
              <a:rPr lang="en-US" dirty="0"/>
              <a:t>.</a:t>
            </a:r>
            <a:endParaRPr dirty="0"/>
          </a:p>
        </p:txBody>
      </p:sp>
      <p:sp>
        <p:nvSpPr>
          <p:cNvPr id="644" name="Google Shape;64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REMARQUE </a:t>
            </a:r>
            <a:r>
              <a:rPr lang="en-US" dirty="0"/>
              <a:t>: </a:t>
            </a:r>
            <a:r>
              <a:rPr lang="fr-FR" dirty="0"/>
              <a:t>Avant de faire avancer les paragraphes de cette diapositive, demandez aux participants de partager ce qu'ils pensent être les avantages des tests index, en utilisant le script ci-dessous, puis utilisez les paragraphes de la diapositive pour ajouter des points supplémentaires qui n'ont pas été abordés.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Dites </a:t>
            </a:r>
            <a:r>
              <a:rPr lang="en-US" dirty="0"/>
              <a:t>: </a:t>
            </a:r>
            <a:r>
              <a:rPr lang="fr-FR" i="1" dirty="0"/>
              <a:t>Vous venez de passer quelques minutes à discuter de certains des catalyseurs et des obstacles essentiels à la réalisation de tests index sûrs et efficaces. Nous discuterons de vos conclusions tout au long du reste de cette session. D'après votre compréhension des tests index jusqu'à présent, quels pourraient selon vous être les avantages globaux des tests index d'un point de vue épidémiologique, social et / ou autre ?</a:t>
            </a:r>
            <a:endParaRPr dirty="0"/>
          </a:p>
        </p:txBody>
      </p:sp>
      <p:sp>
        <p:nvSpPr>
          <p:cNvPr id="652" name="Google Shape;65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34:notes"/>
          <p:cNvSpPr>
            <a:spLocks noGrp="1" noRot="1" noChangeAspect="1"/>
          </p:cNvSpPr>
          <p:nvPr>
            <p:ph type="sldImg" idx="2"/>
          </p:nvPr>
        </p:nvSpPr>
        <p:spPr>
          <a:xfrm>
            <a:off x="685800" y="468313"/>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34:notes"/>
          <p:cNvSpPr txBox="1">
            <a:spLocks noGrp="1"/>
          </p:cNvSpPr>
          <p:nvPr>
            <p:ph type="body" idx="1"/>
          </p:nvPr>
        </p:nvSpPr>
        <p:spPr>
          <a:xfrm>
            <a:off x="484095" y="3688575"/>
            <a:ext cx="5916705" cy="52260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b="1" dirty="0"/>
              <a:t>REMARQUE </a:t>
            </a:r>
            <a:r>
              <a:rPr lang="en-US" sz="1050" dirty="0"/>
              <a:t>: </a:t>
            </a:r>
            <a:r>
              <a:rPr lang="fr-FR" sz="1050" dirty="0"/>
              <a:t>Avant de faire avancer les points de cette diapositive, demandez aux participants de partager ce qu'ils pensent être le risque potentiel des tests index en utilisant le script suggéré ci-dessous.</a:t>
            </a:r>
            <a:endParaRPr sz="1050" dirty="0"/>
          </a:p>
          <a:p>
            <a:pPr marL="0" lvl="0" indent="0" algn="l" rtl="0">
              <a:spcBef>
                <a:spcPts val="600"/>
              </a:spcBef>
              <a:spcAft>
                <a:spcPts val="0"/>
              </a:spcAft>
              <a:buNone/>
            </a:pPr>
            <a:r>
              <a:rPr lang="en-US" sz="1050" b="1" i="0" dirty="0" err="1"/>
              <a:t>Dites</a:t>
            </a:r>
            <a:r>
              <a:rPr lang="en-US" sz="1050" b="1" i="0" dirty="0"/>
              <a:t> </a:t>
            </a:r>
            <a:r>
              <a:rPr lang="en-US" sz="1050" dirty="0"/>
              <a:t>: </a:t>
            </a:r>
            <a:r>
              <a:rPr lang="fr-FR" sz="1050" i="1" dirty="0"/>
              <a:t>En vous basant sur les problèmes que vous avez soulevés dans votre travail de groupe, quels pourraient être certains des obstacles ou risques potentiels à la réalisation de tests index </a:t>
            </a:r>
            <a:r>
              <a:rPr lang="en-US" sz="1050" i="1" dirty="0"/>
              <a:t>? </a:t>
            </a:r>
            <a:endParaRPr sz="1050" dirty="0"/>
          </a:p>
          <a:p>
            <a:pPr marL="0" lvl="0" indent="0" algn="l" rtl="0">
              <a:spcBef>
                <a:spcPts val="600"/>
              </a:spcBef>
              <a:spcAft>
                <a:spcPts val="0"/>
              </a:spcAft>
              <a:buNone/>
            </a:pPr>
            <a:r>
              <a:rPr lang="fr-FR" sz="1050" dirty="0"/>
              <a:t>Laissez le temps aux participants de répondre</a:t>
            </a:r>
            <a:r>
              <a:rPr lang="en-US" sz="1050" dirty="0"/>
              <a:t>.</a:t>
            </a:r>
            <a:endParaRPr sz="1050" dirty="0"/>
          </a:p>
          <a:p>
            <a:pPr marL="0" lvl="0" indent="0" algn="l" rtl="0">
              <a:spcBef>
                <a:spcPts val="600"/>
              </a:spcBef>
              <a:spcAft>
                <a:spcPts val="0"/>
              </a:spcAft>
              <a:buNone/>
            </a:pPr>
            <a:r>
              <a:rPr lang="en-US" sz="1050" b="1" dirty="0" err="1"/>
              <a:t>Dites</a:t>
            </a:r>
            <a:r>
              <a:rPr lang="en-US" sz="1050" b="1" dirty="0"/>
              <a:t> </a:t>
            </a:r>
            <a:r>
              <a:rPr lang="en-US" sz="1050" dirty="0"/>
              <a:t>: </a:t>
            </a:r>
            <a:r>
              <a:rPr lang="fr-FR" sz="1050" i="1" dirty="0"/>
              <a:t>En fonction des obstacles / risques que vous avez soulevés, que pourriez-vous faire pour atténuer ou réduire ces risques ?</a:t>
            </a:r>
            <a:r>
              <a:rPr lang="en-US" sz="1050" i="1" dirty="0"/>
              <a:t> </a:t>
            </a:r>
            <a:endParaRPr sz="1050" dirty="0"/>
          </a:p>
          <a:p>
            <a:pPr marL="0" lvl="0" indent="0" algn="l" rtl="0">
              <a:spcBef>
                <a:spcPts val="600"/>
              </a:spcBef>
              <a:spcAft>
                <a:spcPts val="0"/>
              </a:spcAft>
              <a:buNone/>
            </a:pPr>
            <a:r>
              <a:rPr lang="fr-FR" sz="1050" dirty="0"/>
              <a:t>Recherchez des suggestions telles que : intégrer le dépistage de la violence et la référence ; relier les clients à des conseils en matière de divulgation si nécessaire ; utiliser des techniques de counseling de motivation pour créer un espace de soutien et de sécurité pour que le client puisse prendre une décision éclairée.</a:t>
            </a:r>
            <a:endParaRPr sz="1050" dirty="0"/>
          </a:p>
          <a:p>
            <a:pPr marL="0" lvl="0" indent="0" algn="l" rtl="0">
              <a:spcBef>
                <a:spcPts val="600"/>
              </a:spcBef>
              <a:spcAft>
                <a:spcPts val="0"/>
              </a:spcAft>
              <a:buNone/>
            </a:pPr>
            <a:r>
              <a:rPr lang="fr-FR" sz="1050" dirty="0"/>
              <a:t>Affichez la liste une fois que plusieurs idées ont été partagées</a:t>
            </a:r>
            <a:r>
              <a:rPr lang="en-US" sz="1050" dirty="0"/>
              <a:t>.</a:t>
            </a:r>
            <a:endParaRPr sz="1050" dirty="0"/>
          </a:p>
          <a:p>
            <a:pPr marL="0" lvl="0" indent="0" algn="l" rtl="0">
              <a:spcBef>
                <a:spcPts val="600"/>
              </a:spcBef>
              <a:spcAft>
                <a:spcPts val="0"/>
              </a:spcAft>
              <a:buNone/>
            </a:pPr>
            <a:r>
              <a:rPr lang="fr-FR" sz="1050" dirty="0"/>
              <a:t>Demandez aux participants s'ils ont des questions ou des commentaires (évitez de longs débats sur des sujets spécifiques, car vous les approfondirez dans les diapositives suivantes).</a:t>
            </a:r>
          </a:p>
          <a:p>
            <a:pPr marL="0" marR="0" lvl="0" indent="0" algn="l" rtl="0">
              <a:lnSpc>
                <a:spcPct val="100000"/>
              </a:lnSpc>
              <a:spcBef>
                <a:spcPts val="600"/>
              </a:spcBef>
              <a:spcAft>
                <a:spcPts val="0"/>
              </a:spcAft>
              <a:buClr>
                <a:schemeClr val="dk1"/>
              </a:buClr>
              <a:buSzPts val="1200"/>
              <a:buFont typeface="Calibri"/>
              <a:buNone/>
            </a:pPr>
            <a:r>
              <a:rPr lang="en-US" sz="1050" b="1" dirty="0"/>
              <a:t>OBSTACLES SUPPLÉMENTAIRES POSSIBLES </a:t>
            </a:r>
            <a:r>
              <a:rPr lang="en-US" sz="1050" dirty="0"/>
              <a:t>:</a:t>
            </a:r>
            <a:endParaRPr sz="1050" dirty="0"/>
          </a:p>
          <a:p>
            <a:pPr marL="262890" lvl="0" indent="-171450" algn="l" rtl="0">
              <a:lnSpc>
                <a:spcPct val="90000"/>
              </a:lnSpc>
              <a:spcBef>
                <a:spcPts val="300"/>
              </a:spcBef>
              <a:spcAft>
                <a:spcPts val="0"/>
              </a:spcAft>
              <a:buClr>
                <a:schemeClr val="dk1"/>
              </a:buClr>
              <a:buSzPts val="1200"/>
              <a:buFont typeface="Arial"/>
              <a:buChar char="•"/>
            </a:pPr>
            <a:r>
              <a:rPr lang="en-US" sz="1050" dirty="0" err="1"/>
              <a:t>Traumatisme</a:t>
            </a:r>
            <a:r>
              <a:rPr lang="en-US" sz="1050" dirty="0"/>
              <a:t> dû au diagnostic</a:t>
            </a:r>
            <a:endParaRPr sz="1050" dirty="0"/>
          </a:p>
          <a:p>
            <a:pPr marL="262890" lvl="0" indent="-171450" algn="l" rtl="0">
              <a:lnSpc>
                <a:spcPct val="90000"/>
              </a:lnSpc>
              <a:spcBef>
                <a:spcPts val="300"/>
              </a:spcBef>
              <a:spcAft>
                <a:spcPts val="0"/>
              </a:spcAft>
              <a:buClr>
                <a:schemeClr val="dk1"/>
              </a:buClr>
              <a:buSzPts val="1200"/>
              <a:buFont typeface="Arial"/>
              <a:buChar char="•"/>
            </a:pPr>
            <a:r>
              <a:rPr lang="fr-FR" sz="1050" dirty="0"/>
              <a:t>Réaction de peur du (des) partenaire (s)</a:t>
            </a:r>
            <a:r>
              <a:rPr lang="en-US" sz="1050" dirty="0"/>
              <a:t> </a:t>
            </a:r>
            <a:endParaRPr sz="1050" dirty="0"/>
          </a:p>
          <a:p>
            <a:pPr marL="262890" lvl="0" indent="-171450" algn="l" rtl="0">
              <a:lnSpc>
                <a:spcPct val="90000"/>
              </a:lnSpc>
              <a:spcBef>
                <a:spcPts val="300"/>
              </a:spcBef>
              <a:spcAft>
                <a:spcPts val="0"/>
              </a:spcAft>
              <a:buClr>
                <a:schemeClr val="dk1"/>
              </a:buClr>
              <a:buSzPts val="1200"/>
              <a:buFont typeface="Arial"/>
              <a:buChar char="•"/>
            </a:pPr>
            <a:r>
              <a:rPr lang="fr-FR" sz="1050" dirty="0"/>
              <a:t>Culpabilité d'avoir mis son partenaire ou ses enfants en danger</a:t>
            </a:r>
            <a:endParaRPr sz="1050" dirty="0"/>
          </a:p>
          <a:p>
            <a:pPr marL="262890" lvl="0" indent="-171450" algn="l" rtl="0">
              <a:lnSpc>
                <a:spcPct val="90000"/>
              </a:lnSpc>
              <a:spcBef>
                <a:spcPts val="300"/>
              </a:spcBef>
              <a:spcAft>
                <a:spcPts val="0"/>
              </a:spcAft>
              <a:buClr>
                <a:schemeClr val="dk1"/>
              </a:buClr>
              <a:buSzPts val="1200"/>
              <a:buFont typeface="Arial"/>
              <a:buChar char="•"/>
            </a:pPr>
            <a:r>
              <a:rPr lang="fr-FR" sz="1050" dirty="0"/>
              <a:t>Des doutes sur la confidentialité; pense que le (s) partenaire (s) sauront qu'il / elle a donné l'information</a:t>
            </a:r>
            <a:endParaRPr sz="1050" dirty="0"/>
          </a:p>
          <a:p>
            <a:pPr marL="262890" lvl="0" indent="-171450" algn="l" rtl="0">
              <a:lnSpc>
                <a:spcPct val="90000"/>
              </a:lnSpc>
              <a:spcBef>
                <a:spcPts val="300"/>
              </a:spcBef>
              <a:spcAft>
                <a:spcPts val="0"/>
              </a:spcAft>
              <a:buClr>
                <a:schemeClr val="dk1"/>
              </a:buClr>
              <a:buSzPts val="1200"/>
              <a:buFont typeface="Arial"/>
              <a:buChar char="•"/>
            </a:pPr>
            <a:r>
              <a:rPr lang="fr-FR" sz="1050" dirty="0"/>
              <a:t>Colère face à la source probable de l'infection</a:t>
            </a:r>
            <a:r>
              <a:rPr lang="en-US" sz="1050" dirty="0"/>
              <a:t> </a:t>
            </a:r>
            <a:endParaRPr sz="1050" dirty="0"/>
          </a:p>
          <a:p>
            <a:pPr marL="262890" lvl="0" indent="-171450" algn="l" rtl="0">
              <a:lnSpc>
                <a:spcPct val="90000"/>
              </a:lnSpc>
              <a:spcBef>
                <a:spcPts val="300"/>
              </a:spcBef>
              <a:spcAft>
                <a:spcPts val="0"/>
              </a:spcAft>
              <a:buClr>
                <a:schemeClr val="dk1"/>
              </a:buClr>
              <a:buSzPts val="1200"/>
              <a:buFont typeface="Arial"/>
              <a:buChar char="•"/>
            </a:pPr>
            <a:r>
              <a:rPr lang="fr-FR" sz="1050" dirty="0"/>
              <a:t>Manque d'informations sur les services de test d'index et les moyens de prévenir les personnes exposées</a:t>
            </a:r>
            <a:r>
              <a:rPr lang="en-US" sz="1050" dirty="0"/>
              <a:t> </a:t>
            </a:r>
            <a:endParaRPr sz="1050" dirty="0"/>
          </a:p>
          <a:p>
            <a:pPr marL="262890" lvl="0" indent="-171450" algn="l" rtl="0">
              <a:lnSpc>
                <a:spcPct val="90000"/>
              </a:lnSpc>
              <a:spcBef>
                <a:spcPts val="300"/>
              </a:spcBef>
              <a:spcAft>
                <a:spcPts val="0"/>
              </a:spcAft>
              <a:buClr>
                <a:schemeClr val="dk1"/>
              </a:buClr>
              <a:buSzPts val="1200"/>
              <a:buFont typeface="Arial"/>
              <a:buChar char="•"/>
            </a:pPr>
            <a:r>
              <a:rPr lang="fr-FR" sz="1050" dirty="0"/>
              <a:t>Ignorance des avantages des services de test index</a:t>
            </a:r>
            <a:endParaRPr sz="1050" dirty="0"/>
          </a:p>
          <a:p>
            <a:pPr marL="262890" lvl="0" indent="-171450" algn="l" rtl="0">
              <a:lnSpc>
                <a:spcPct val="90000"/>
              </a:lnSpc>
              <a:spcBef>
                <a:spcPts val="300"/>
              </a:spcBef>
              <a:spcAft>
                <a:spcPts val="0"/>
              </a:spcAft>
              <a:buClr>
                <a:schemeClr val="dk1"/>
              </a:buClr>
              <a:buSzPts val="1200"/>
              <a:buFont typeface="Arial"/>
              <a:buChar char="•"/>
            </a:pPr>
            <a:r>
              <a:rPr lang="en-US" sz="1050" dirty="0"/>
              <a:t>Mauvaises compétences en communication  </a:t>
            </a:r>
            <a:endParaRPr sz="1050" dirty="0"/>
          </a:p>
          <a:p>
            <a:pPr marL="262890" lvl="0" indent="-171450" algn="l" rtl="0">
              <a:lnSpc>
                <a:spcPct val="90000"/>
              </a:lnSpc>
              <a:spcBef>
                <a:spcPts val="300"/>
              </a:spcBef>
              <a:spcAft>
                <a:spcPts val="0"/>
              </a:spcAft>
              <a:buClr>
                <a:schemeClr val="dk1"/>
              </a:buClr>
              <a:buSzPts val="1200"/>
              <a:buFont typeface="Arial"/>
              <a:buChar char="•"/>
            </a:pPr>
            <a:r>
              <a:rPr lang="fr-FR" sz="1050" dirty="0"/>
              <a:t>Réticence à dépenser du temps, de l'argent et de l'énergie pour en parler au (x) partenaire (s)</a:t>
            </a:r>
            <a:endParaRPr sz="1050" dirty="0"/>
          </a:p>
          <a:p>
            <a:pPr marL="262890" lvl="0" indent="-171450" algn="l" rtl="0">
              <a:lnSpc>
                <a:spcPct val="90000"/>
              </a:lnSpc>
              <a:spcBef>
                <a:spcPts val="300"/>
              </a:spcBef>
              <a:spcAft>
                <a:spcPts val="0"/>
              </a:spcAft>
              <a:buClr>
                <a:schemeClr val="dk1"/>
              </a:buClr>
              <a:buSzPts val="1200"/>
              <a:buFont typeface="Arial"/>
              <a:buChar char="•"/>
            </a:pPr>
            <a:r>
              <a:rPr lang="fr-FR" sz="1050" dirty="0"/>
              <a:t>Ne vous souciez pas des anciens partenaires (en colère, déprimé, peu disposé à avertir - infidélité)</a:t>
            </a:r>
            <a:r>
              <a:rPr lang="en-US" sz="1050" dirty="0"/>
              <a:t> </a:t>
            </a:r>
            <a:endParaRPr sz="1050" dirty="0"/>
          </a:p>
          <a:p>
            <a:pPr marL="171450" lvl="0" indent="-95250" algn="l" rtl="0">
              <a:spcBef>
                <a:spcPts val="0"/>
              </a:spcBef>
              <a:spcAft>
                <a:spcPts val="0"/>
              </a:spcAft>
              <a:buClr>
                <a:schemeClr val="dk1"/>
              </a:buClr>
              <a:buSzPts val="1200"/>
              <a:buFont typeface="Arial"/>
              <a:buNone/>
            </a:pPr>
            <a:endParaRPr sz="1050" dirty="0"/>
          </a:p>
          <a:p>
            <a:pPr marL="0" lvl="0" indent="0" algn="l" rtl="0">
              <a:spcBef>
                <a:spcPts val="0"/>
              </a:spcBef>
              <a:spcAft>
                <a:spcPts val="0"/>
              </a:spcAft>
              <a:buNone/>
            </a:pPr>
            <a:endParaRPr sz="1050" dirty="0"/>
          </a:p>
        </p:txBody>
      </p:sp>
      <p:sp>
        <p:nvSpPr>
          <p:cNvPr id="660" name="Google Shape;66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35:notes"/>
          <p:cNvSpPr txBox="1">
            <a:spLocks noGrp="1"/>
          </p:cNvSpPr>
          <p:nvPr>
            <p:ph type="body" idx="1"/>
          </p:nvPr>
        </p:nvSpPr>
        <p:spPr>
          <a:xfrm>
            <a:off x="685800" y="4400550"/>
            <a:ext cx="5486400" cy="4284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err="1"/>
              <a:t>Dites</a:t>
            </a:r>
            <a:r>
              <a:rPr lang="en-US" b="1" dirty="0"/>
              <a:t> : </a:t>
            </a:r>
            <a:r>
              <a:rPr lang="fr-FR" i="1" dirty="0"/>
              <a:t>En réponse aux préoccupations de la communauté et des clients concernant les tests index sûrs, le PEPFAR a suspendu les tests index parmi les populations clés et a mené un examen approfondi et participatif et une révision des normes minimales de test index. PEPFAR exigeait que tous les sites mettant en œuvre des tests index remplissent une enquête (RedCap) pour évaluer la conformité aux normes minimales et identifier les domaines à améliorer</a:t>
            </a:r>
            <a:r>
              <a:rPr lang="en-US" i="1"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Tous les programmes soutenus par PEPFAR devraient prendre des mesures pour mettre en œuvre des services de test index sûrs et éthiques en :</a:t>
            </a:r>
            <a:r>
              <a:rPr lang="en-US" dirty="0"/>
              <a:t> </a:t>
            </a:r>
            <a:endParaRPr dirty="0"/>
          </a:p>
          <a:p>
            <a:pPr marL="228600" lvl="0" algn="l" rtl="0">
              <a:spcBef>
                <a:spcPts val="600"/>
              </a:spcBef>
              <a:spcAft>
                <a:spcPts val="0"/>
              </a:spcAft>
              <a:buSzPct val="100000"/>
              <a:buFont typeface="+mj-lt"/>
              <a:buAutoNum type="arabicPeriod"/>
            </a:pPr>
            <a:r>
              <a:rPr lang="fr-FR" dirty="0"/>
              <a:t>Contrôle de la conformité des sites et des prestataires aux normes minimales pour les tests index</a:t>
            </a:r>
            <a:endParaRPr dirty="0"/>
          </a:p>
          <a:p>
            <a:pPr marL="228600" lvl="0" algn="l" rtl="0">
              <a:spcBef>
                <a:spcPts val="600"/>
              </a:spcBef>
              <a:spcAft>
                <a:spcPts val="0"/>
              </a:spcAft>
              <a:buSzPct val="100000"/>
              <a:buFont typeface="+mj-lt"/>
              <a:buAutoNum type="arabicPeriod"/>
            </a:pPr>
            <a:r>
              <a:rPr lang="fr-FR" dirty="0"/>
              <a:t>Obtention du consentement éclairé avant l'entretien de sollicitation et avant de contacter les partenaires</a:t>
            </a:r>
            <a:endParaRPr dirty="0"/>
          </a:p>
          <a:p>
            <a:pPr marL="228600" lvl="0" algn="l" rtl="0">
              <a:spcBef>
                <a:spcPts val="600"/>
              </a:spcBef>
              <a:spcAft>
                <a:spcPts val="0"/>
              </a:spcAft>
              <a:buSzPct val="100000"/>
              <a:buFont typeface="+mj-lt"/>
              <a:buAutoNum type="arabicPeriod"/>
            </a:pPr>
            <a:r>
              <a:rPr lang="fr-FR" dirty="0"/>
              <a:t>Mener une évaluation des risques de VPI pour chaque partenaire désigné et fournir des services appropriés aux clients victimes de violence</a:t>
            </a:r>
            <a:endParaRPr dirty="0"/>
          </a:p>
          <a:p>
            <a:pPr marL="228600" lvl="0" algn="l" rtl="0">
              <a:spcBef>
                <a:spcPts val="600"/>
              </a:spcBef>
              <a:spcAft>
                <a:spcPts val="0"/>
              </a:spcAft>
              <a:buSzPct val="100000"/>
              <a:buFont typeface="+mj-lt"/>
              <a:buAutoNum type="arabicPeriod"/>
            </a:pPr>
            <a:r>
              <a:rPr lang="fr-FR" dirty="0"/>
              <a:t>Mettre en œuvre un mécanisme robuste de détection, de surveillance, de notification et de suivi de tout événement indésirable associé aux services de test index</a:t>
            </a:r>
            <a:endParaRPr dirty="0"/>
          </a:p>
          <a:p>
            <a:pPr marL="228600" lvl="0" algn="l" rtl="0">
              <a:spcBef>
                <a:spcPts val="600"/>
              </a:spcBef>
              <a:spcAft>
                <a:spcPts val="0"/>
              </a:spcAft>
              <a:buSzPct val="100000"/>
              <a:buFont typeface="+mj-lt"/>
              <a:buAutoNum type="arabicPeriod"/>
            </a:pPr>
            <a:r>
              <a:rPr lang="fr-FR" dirty="0"/>
              <a:t>Utilisation de l'assurance de la qualité et de la responsabilité pour remédier à toute lacune dans la prestation de services de test index</a:t>
            </a:r>
            <a:endParaRPr dirty="0"/>
          </a:p>
        </p:txBody>
      </p:sp>
      <p:sp>
        <p:nvSpPr>
          <p:cNvPr id="668" name="Google Shape;66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6:notes"/>
          <p:cNvSpPr>
            <a:spLocks noGrp="1" noRot="1" noChangeAspect="1"/>
          </p:cNvSpPr>
          <p:nvPr>
            <p:ph type="sldImg" idx="2"/>
          </p:nvPr>
        </p:nvSpPr>
        <p:spPr>
          <a:xfrm>
            <a:off x="685800" y="561975"/>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36:notes"/>
          <p:cNvSpPr txBox="1">
            <a:spLocks noGrp="1"/>
          </p:cNvSpPr>
          <p:nvPr>
            <p:ph type="body" idx="1"/>
          </p:nvPr>
        </p:nvSpPr>
        <p:spPr>
          <a:xfrm>
            <a:off x="685800" y="3797450"/>
            <a:ext cx="5486400" cy="500230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i="0" dirty="0"/>
              <a:t>Dites </a:t>
            </a:r>
            <a:r>
              <a:rPr lang="en-US" sz="1100" i="1" dirty="0"/>
              <a:t>: </a:t>
            </a:r>
            <a:r>
              <a:rPr lang="fr-FR" sz="1100" i="1" dirty="0"/>
              <a:t>En réponse aux commentaires des organisations communautaires et des parties prenantes travaillant dans le domaine du VIH, le Bureau du coordinateur mondial de lutte contre le sida du gouvernement américain PEPFAR a établi un ensemble de normes minimales pour une prestation sûre et efficace de services de test index.</a:t>
            </a:r>
            <a:endParaRPr sz="1100" i="1" dirty="0"/>
          </a:p>
          <a:p>
            <a:pPr marL="0" lvl="0" indent="0" algn="l" rtl="0">
              <a:spcBef>
                <a:spcPts val="600"/>
              </a:spcBef>
              <a:spcAft>
                <a:spcPts val="0"/>
              </a:spcAft>
              <a:buNone/>
            </a:pPr>
            <a:r>
              <a:rPr lang="fr-FR" sz="1100" i="1" dirty="0"/>
              <a:t>Il est important que les prestataires connaissent et comprennent les 5 C.</a:t>
            </a:r>
            <a:r>
              <a:rPr lang="en-US" sz="1100" i="1" dirty="0"/>
              <a:t> </a:t>
            </a:r>
            <a:endParaRPr sz="1100" i="1" dirty="0"/>
          </a:p>
          <a:p>
            <a:pPr marL="0" lvl="0" indent="0" algn="l" rtl="0">
              <a:spcBef>
                <a:spcPts val="600"/>
              </a:spcBef>
              <a:spcAft>
                <a:spcPts val="0"/>
              </a:spcAft>
              <a:buNone/>
            </a:pPr>
            <a:r>
              <a:rPr lang="fr-FR" sz="1100" i="1" dirty="0"/>
              <a:t>Quelqu'un peut-il me dire ce que sont les 5 C </a:t>
            </a:r>
            <a:r>
              <a:rPr lang="en-US" sz="1100" i="1" dirty="0"/>
              <a:t>?</a:t>
            </a:r>
            <a:endParaRPr sz="1100" i="1" dirty="0"/>
          </a:p>
          <a:p>
            <a:pPr marL="0" lvl="0" indent="0" algn="l" rtl="0">
              <a:spcBef>
                <a:spcPts val="600"/>
              </a:spcBef>
              <a:spcAft>
                <a:spcPts val="0"/>
              </a:spcAft>
              <a:buNone/>
            </a:pPr>
            <a:r>
              <a:rPr lang="fr-FR" sz="1100" i="0" dirty="0"/>
              <a:t>Donnez aux participants l'occasion de fournir des contributions, puis continuez. Ce n'est pas un hasard si elles sont répertoriées à la vue des participants</a:t>
            </a:r>
            <a:r>
              <a:rPr lang="en-US" sz="1100" i="0" dirty="0"/>
              <a:t> ☺.</a:t>
            </a:r>
            <a:endParaRPr sz="1100" i="1" dirty="0"/>
          </a:p>
          <a:p>
            <a:pPr marL="0" lvl="0" indent="0" algn="l" rtl="0">
              <a:spcBef>
                <a:spcPts val="600"/>
              </a:spcBef>
              <a:spcAft>
                <a:spcPts val="0"/>
              </a:spcAft>
              <a:buNone/>
            </a:pPr>
            <a:r>
              <a:rPr lang="en-US" sz="1100" b="1" i="0" dirty="0"/>
              <a:t>REMARQUE </a:t>
            </a:r>
            <a:r>
              <a:rPr lang="en-US" sz="1100" i="0" dirty="0"/>
              <a:t>: </a:t>
            </a:r>
            <a:r>
              <a:rPr lang="fr-FR" sz="1100" i="0" dirty="0"/>
              <a:t>l'utilisation de 5 C peut ne pas se traduire correctement dans une langue autre que l'anglais, et le script ici peut avoir besoin d'être ajusté pour le contexte local. Il est plus important que les participants comprennent les concepts, plutôt que d'essayer de maintenir les équivalents en anglais.</a:t>
            </a:r>
            <a:endParaRPr sz="1100" i="0" dirty="0"/>
          </a:p>
          <a:p>
            <a:pPr marL="0" lvl="0" indent="0" algn="l" rtl="0">
              <a:spcBef>
                <a:spcPts val="600"/>
              </a:spcBef>
              <a:spcAft>
                <a:spcPts val="0"/>
              </a:spcAft>
              <a:buNone/>
            </a:pPr>
            <a:r>
              <a:rPr lang="en-US" sz="1100" b="1" i="0" dirty="0"/>
              <a:t>Dites </a:t>
            </a:r>
            <a:r>
              <a:rPr lang="en-US" sz="1100" i="0" dirty="0"/>
              <a:t>: </a:t>
            </a:r>
            <a:r>
              <a:rPr lang="fr-FR" sz="1100" i="1" dirty="0"/>
              <a:t>En outre, il est important que les programmes s’assurent que les prestataires sont en mesure d’adhérer aux 5 C et qu’ils ont la capacité et les ressources à la fois pour poser des questions sur la violence potentielle et pour répondre de manière appropriée, y compris l’orientation vers les services essentiels.</a:t>
            </a:r>
            <a:r>
              <a:rPr lang="en-US" sz="1100" i="1" dirty="0"/>
              <a:t> </a:t>
            </a:r>
            <a:endParaRPr sz="1100" i="1" dirty="0"/>
          </a:p>
          <a:p>
            <a:pPr marL="0" lvl="0" indent="0" algn="l" rtl="0">
              <a:spcBef>
                <a:spcPts val="600"/>
              </a:spcBef>
              <a:spcAft>
                <a:spcPts val="0"/>
              </a:spcAft>
              <a:buNone/>
            </a:pPr>
            <a:r>
              <a:rPr lang="fr-FR" sz="1100" i="1" dirty="0"/>
              <a:t>Nous parlerons plus en détail du VPI et des événements indésirables lors de la session 11</a:t>
            </a:r>
            <a:r>
              <a:rPr lang="en-US" sz="1100" i="1" dirty="0"/>
              <a:t>.</a:t>
            </a:r>
            <a:endParaRPr sz="1100" i="1" dirty="0"/>
          </a:p>
          <a:p>
            <a:pPr marL="0" lvl="0" indent="0" algn="l" rtl="0">
              <a:spcBef>
                <a:spcPts val="600"/>
              </a:spcBef>
              <a:spcAft>
                <a:spcPts val="0"/>
              </a:spcAft>
              <a:buNone/>
            </a:pPr>
            <a:r>
              <a:rPr lang="fr-FR" sz="1100" i="1" dirty="0"/>
              <a:t>Enfin, nous devons nous assurer que tous les prestataires qui effectueront des tests index ont été parfaitement formés sur </a:t>
            </a:r>
            <a:r>
              <a:rPr lang="en-US" sz="1100" i="1" dirty="0"/>
              <a:t>:</a:t>
            </a:r>
            <a:endParaRPr sz="1100" dirty="0"/>
          </a:p>
          <a:p>
            <a:pPr marL="171450" lvl="0" indent="-171450" algn="l" rtl="0">
              <a:spcBef>
                <a:spcPts val="300"/>
              </a:spcBef>
              <a:spcAft>
                <a:spcPts val="0"/>
              </a:spcAft>
              <a:buClr>
                <a:schemeClr val="dk1"/>
              </a:buClr>
              <a:buSzPts val="1200"/>
              <a:buFont typeface="Arial"/>
              <a:buChar char="•"/>
            </a:pPr>
            <a:r>
              <a:rPr lang="fr-FR" sz="1100" i="1" dirty="0"/>
              <a:t>le dépistage de la violence conjugale et la surveillance des événements indésirables </a:t>
            </a:r>
            <a:r>
              <a:rPr lang="en-US" sz="1100" i="1" dirty="0"/>
              <a:t>; et</a:t>
            </a:r>
            <a:endParaRPr sz="1100" dirty="0"/>
          </a:p>
          <a:p>
            <a:pPr marL="171450" lvl="0" indent="-171450" algn="l" rtl="0">
              <a:spcBef>
                <a:spcPts val="300"/>
              </a:spcBef>
              <a:spcAft>
                <a:spcPts val="0"/>
              </a:spcAft>
              <a:buClr>
                <a:schemeClr val="dk1"/>
              </a:buClr>
              <a:buSzPts val="1200"/>
              <a:buFont typeface="Arial"/>
              <a:buChar char="•"/>
            </a:pPr>
            <a:r>
              <a:rPr lang="fr-FR" sz="1100" i="1" dirty="0"/>
              <a:t>’éthique, y compris le respect des droits des clients, l’obtention d’un consentement éclairé à la fois pour la fourniture des coordonnées des partenaires et pour la méthode par laquelle ces personnes sont atteintes</a:t>
            </a:r>
            <a:r>
              <a:rPr lang="en-US" sz="1100" i="1" dirty="0"/>
              <a:t>—</a:t>
            </a:r>
            <a:r>
              <a:rPr lang="fr-FR" sz="1100" i="1" dirty="0"/>
              <a:t>les principes clés de « ne pas nuire ».</a:t>
            </a:r>
            <a:endParaRPr sz="1100" i="1" dirty="0"/>
          </a:p>
          <a:p>
            <a:pPr marL="0" lvl="0" indent="0" algn="l" rtl="0">
              <a:spcBef>
                <a:spcPts val="600"/>
              </a:spcBef>
              <a:spcAft>
                <a:spcPts val="0"/>
              </a:spcAft>
              <a:buNone/>
            </a:pPr>
            <a:r>
              <a:rPr lang="fr-FR" sz="1100" i="1" dirty="0"/>
              <a:t>Des questions avant de continuer </a:t>
            </a:r>
            <a:r>
              <a:rPr lang="en-US" sz="1100" i="1" dirty="0"/>
              <a:t>?</a:t>
            </a:r>
            <a:endParaRPr sz="1050" i="1" dirty="0"/>
          </a:p>
        </p:txBody>
      </p:sp>
      <p:sp>
        <p:nvSpPr>
          <p:cNvPr id="674" name="Google Shape;67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37:notes"/>
          <p:cNvSpPr txBox="1">
            <a:spLocks noGrp="1"/>
          </p:cNvSpPr>
          <p:nvPr>
            <p:ph type="body" idx="1"/>
          </p:nvPr>
        </p:nvSpPr>
        <p:spPr>
          <a:xfrm>
            <a:off x="685800" y="4400550"/>
            <a:ext cx="5486400" cy="4284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 </a:t>
            </a:r>
            <a:r>
              <a:rPr lang="fr-FR" i="1" dirty="0"/>
              <a:t>Comme indiqué dans la diapositive précédente, les tests index doivent respecter les 5 C. En outre, ils doivent adhérer aux principes de base universellement recommandés pour tous les services de dépistage du VIH indiqués à droite de la diapositive</a:t>
            </a:r>
            <a:r>
              <a:rPr lang="en-US" i="1" dirty="0"/>
              <a:t>.</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Comme vous pouvez le constater, il existe un certain chevauchement entre les 5 C et les Principes fondamentaux. Que voyez-vous dans les Principes fondamentaux qui est un ajout aux 5 C » </a:t>
            </a:r>
            <a:r>
              <a:rPr lang="en-US" i="1" dirty="0"/>
              <a:t>?</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0" dirty="0"/>
              <a:t>Accordez quelques instants aux participants pour répondre</a:t>
            </a:r>
            <a:r>
              <a:rPr lang="en-US" i="0" dirty="0"/>
              <a:t>. </a:t>
            </a:r>
            <a:endParaRPr dirty="0"/>
          </a:p>
          <a:p>
            <a:pPr marL="0" lvl="0" indent="0" algn="l" rtl="0">
              <a:spcBef>
                <a:spcPts val="0"/>
              </a:spcBef>
              <a:spcAft>
                <a:spcPts val="0"/>
              </a:spcAft>
              <a:buNone/>
            </a:pPr>
            <a:endParaRPr i="0" dirty="0"/>
          </a:p>
          <a:p>
            <a:pPr marL="0" lvl="0" indent="0" algn="l" rtl="0">
              <a:spcBef>
                <a:spcPts val="0"/>
              </a:spcBef>
              <a:spcAft>
                <a:spcPts val="0"/>
              </a:spcAft>
              <a:buNone/>
            </a:pPr>
            <a:r>
              <a:rPr lang="en-US" b="1" i="0" dirty="0"/>
              <a:t>Dites : </a:t>
            </a:r>
            <a:r>
              <a:rPr lang="fr-FR" i="1" dirty="0"/>
              <a:t>est-il possible pour nous de mettre en œuvre des services de test index ici en </a:t>
            </a:r>
            <a:r>
              <a:rPr lang="fr-FR" dirty="0"/>
              <a:t>[PAYS] </a:t>
            </a:r>
            <a:r>
              <a:rPr lang="fr-FR" i="1" dirty="0"/>
              <a:t>et d'adhérer à tous ces principes ? Sinon, quels sont les obstacles et quelles sont les solutions possibles ?</a:t>
            </a:r>
            <a:endParaRPr dirty="0"/>
          </a:p>
          <a:p>
            <a:pPr marL="0" lvl="0" indent="0" algn="l" rtl="0">
              <a:spcBef>
                <a:spcPts val="0"/>
              </a:spcBef>
              <a:spcAft>
                <a:spcPts val="0"/>
              </a:spcAft>
              <a:buNone/>
            </a:pPr>
            <a:endParaRPr i="0" dirty="0"/>
          </a:p>
          <a:p>
            <a:pPr marL="0" marR="0" lvl="0" indent="0" algn="l" rtl="0">
              <a:lnSpc>
                <a:spcPct val="100000"/>
              </a:lnSpc>
              <a:spcBef>
                <a:spcPts val="0"/>
              </a:spcBef>
              <a:spcAft>
                <a:spcPts val="0"/>
              </a:spcAft>
              <a:buClr>
                <a:schemeClr val="dk1"/>
              </a:buClr>
              <a:buSzPts val="1200"/>
              <a:buFont typeface="Calibri"/>
              <a:buNone/>
            </a:pPr>
            <a:r>
              <a:rPr lang="fr-FR" i="0" dirty="0"/>
              <a:t>Accordez quelques instants aux participants pour répondre. Assurez-vous de noter leurs réponses sur un tableau à feuilles mobiles et passez en revue les contributions à la fin de la formation. Comme pour les autres sessions de cette formation où les défis et les solutions sont discutés, il est important de reconnaître les contributions des participants et de leur assurer que dans votre rôle de facilitateur, vous les compilerez et les fournirez à un individu qui peut les soulever dans un forum approprié (séance de planification stratégique, groupe de travail, groupe de travail technique).</a:t>
            </a:r>
            <a:endParaRPr i="0" dirty="0"/>
          </a:p>
          <a:p>
            <a:pPr marL="0" lvl="0" indent="0" algn="l" rtl="0">
              <a:spcBef>
                <a:spcPts val="0"/>
              </a:spcBef>
              <a:spcAft>
                <a:spcPts val="0"/>
              </a:spcAft>
              <a:buNone/>
            </a:pPr>
            <a:endParaRPr i="0" dirty="0"/>
          </a:p>
        </p:txBody>
      </p:sp>
      <p:sp>
        <p:nvSpPr>
          <p:cNvPr id="684" name="Google Shape;68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38:notes"/>
          <p:cNvSpPr txBox="1">
            <a:spLocks noGrp="1"/>
          </p:cNvSpPr>
          <p:nvPr>
            <p:ph type="body" idx="1"/>
          </p:nvPr>
        </p:nvSpPr>
        <p:spPr>
          <a:xfrm>
            <a:off x="685800" y="4400549"/>
            <a:ext cx="5486400" cy="37322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Dites </a:t>
            </a:r>
            <a:r>
              <a:rPr lang="en-US" dirty="0"/>
              <a:t>: </a:t>
            </a:r>
            <a:r>
              <a:rPr lang="fr-FR" i="1" dirty="0"/>
              <a:t>Une façon d'aider les prestataires, le personnel administratif et les clients à connaître, à se souvenir et à faire respecter les droits des clients consiste à publier une «charte des droits du patient» en gros caractères à un endroit où les clients et les prestataires peuvent facilement la voir sur le site ou l'établissement. À droite de cette diapositive, vous trouverez un exemple de déclaration des droits.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Quels droits voyez-vous sont mis en évidence en gras </a:t>
            </a:r>
            <a:r>
              <a:rPr lang="en-US" i="1" dirty="0"/>
              <a:t>?</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0" dirty="0"/>
              <a:t>Accordez quelques instants aux répondants pour répondre.</a:t>
            </a:r>
            <a:endParaRPr dirty="0"/>
          </a:p>
          <a:p>
            <a:pPr marL="0" lvl="0" indent="0" algn="l" rtl="0">
              <a:spcBef>
                <a:spcPts val="0"/>
              </a:spcBef>
              <a:spcAft>
                <a:spcPts val="0"/>
              </a:spcAft>
              <a:buNone/>
            </a:pPr>
            <a:endParaRPr i="0" dirty="0"/>
          </a:p>
          <a:p>
            <a:pPr marL="0" lvl="0" indent="0" algn="l" rtl="0">
              <a:spcBef>
                <a:spcPts val="0"/>
              </a:spcBef>
              <a:spcAft>
                <a:spcPts val="0"/>
              </a:spcAft>
              <a:buNone/>
            </a:pPr>
            <a:r>
              <a:rPr lang="en-US" b="1" i="0" dirty="0"/>
              <a:t>Dites : </a:t>
            </a:r>
            <a:r>
              <a:rPr lang="fr-FR" i="1" dirty="0"/>
              <a:t>l est important que les équipes fournissant des services, y compris les réceptionnistes, le personnel de garde et les gardiens, comprennent pleinement ces droits. Au minimum, la direction du site doit organiser une réunion pour que tout le personnel les examine, s'assure qu'ils sont compris, discute des scénarios possibles, répond aux questions et demande finalement à chaque membre du personnel de signer une déclaration acceptant de les respecter</a:t>
            </a:r>
            <a:r>
              <a:rPr lang="en-US" i="1" dirty="0"/>
              <a:t>. </a:t>
            </a:r>
            <a:endParaRPr dirty="0"/>
          </a:p>
          <a:p>
            <a:pPr marL="0" lvl="0" indent="0" algn="l" rtl="0">
              <a:spcBef>
                <a:spcPts val="0"/>
              </a:spcBef>
              <a:spcAft>
                <a:spcPts val="0"/>
              </a:spcAft>
              <a:buNone/>
            </a:pPr>
            <a:endParaRPr i="0" dirty="0"/>
          </a:p>
          <a:p>
            <a:pPr marL="0" lvl="0" indent="0" algn="l" rtl="0">
              <a:spcBef>
                <a:spcPts val="0"/>
              </a:spcBef>
              <a:spcAft>
                <a:spcPts val="0"/>
              </a:spcAft>
              <a:buNone/>
            </a:pPr>
            <a:r>
              <a:rPr lang="fr-FR" i="1" dirty="0"/>
              <a:t>Un exemple de déclaration de confidentialité et cet exemple de déclaration des droits des patients sont fournis avec ce kit de formation</a:t>
            </a:r>
            <a:r>
              <a:rPr lang="en-US" i="1" dirty="0"/>
              <a:t>.</a:t>
            </a:r>
            <a:endParaRPr dirty="0"/>
          </a:p>
          <a:p>
            <a:pPr marL="0" lvl="0" indent="0" algn="l" rtl="0">
              <a:spcBef>
                <a:spcPts val="0"/>
              </a:spcBef>
              <a:spcAft>
                <a:spcPts val="0"/>
              </a:spcAft>
              <a:buNone/>
            </a:pPr>
            <a:endParaRPr i="0" dirty="0"/>
          </a:p>
          <a:p>
            <a:pPr marL="0" lvl="0" indent="0" algn="l" rtl="0">
              <a:spcBef>
                <a:spcPts val="0"/>
              </a:spcBef>
              <a:spcAft>
                <a:spcPts val="0"/>
              </a:spcAft>
              <a:buNone/>
            </a:pPr>
            <a:endParaRPr i="0" dirty="0"/>
          </a:p>
        </p:txBody>
      </p:sp>
      <p:sp>
        <p:nvSpPr>
          <p:cNvPr id="701" name="Google Shape;701;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39:notes"/>
          <p:cNvSpPr>
            <a:spLocks noGrp="1" noRot="1" noChangeAspect="1"/>
          </p:cNvSpPr>
          <p:nvPr>
            <p:ph type="sldImg" idx="2"/>
          </p:nvPr>
        </p:nvSpPr>
        <p:spPr>
          <a:xfrm>
            <a:off x="685800" y="6810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39:notes"/>
          <p:cNvSpPr txBox="1">
            <a:spLocks noGrp="1"/>
          </p:cNvSpPr>
          <p:nvPr>
            <p:ph type="body" idx="1"/>
          </p:nvPr>
        </p:nvSpPr>
        <p:spPr>
          <a:xfrm>
            <a:off x="685800" y="3937970"/>
            <a:ext cx="5486400" cy="49155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Dites </a:t>
            </a:r>
            <a:r>
              <a:rPr lang="en-US" dirty="0"/>
              <a:t>: </a:t>
            </a:r>
            <a:r>
              <a:rPr lang="fr-FR" i="1" dirty="0"/>
              <a:t>Qu'entend-on par consentement éclairé et pourquoi est-ce important </a:t>
            </a:r>
            <a:r>
              <a:rPr lang="en-US" i="1" dirty="0"/>
              <a:t>?</a:t>
            </a:r>
            <a:endParaRPr dirty="0"/>
          </a:p>
          <a:p>
            <a:pPr marL="0" lvl="0" indent="0" algn="l" rtl="0">
              <a:spcBef>
                <a:spcPts val="600"/>
              </a:spcBef>
              <a:spcAft>
                <a:spcPts val="0"/>
              </a:spcAft>
              <a:buNone/>
            </a:pPr>
            <a:r>
              <a:rPr lang="fr-FR" dirty="0"/>
              <a:t>Accordez quelques instants aux participants pour répondre à la question.</a:t>
            </a:r>
            <a:r>
              <a:rPr lang="en-US" dirty="0"/>
              <a:t> </a:t>
            </a:r>
          </a:p>
          <a:p>
            <a:pPr marL="0" lvl="0" indent="0" algn="l" rtl="0">
              <a:spcBef>
                <a:spcPts val="600"/>
              </a:spcBef>
              <a:spcAft>
                <a:spcPts val="0"/>
              </a:spcAft>
              <a:buNone/>
            </a:pPr>
            <a:r>
              <a:rPr lang="fr-FR" dirty="0"/>
              <a:t>Parcourez ensuite les paragraphes de la diapositive de manière séquentielle pour expliquer ce que les clients doivent savoir. Notez que vous aborderez chacun de ces éléments en détail lorsque vous adapterez les approches de test index dans une </a:t>
            </a:r>
            <a:r>
              <a:rPr lang="fr-FR" dirty="0">
                <a:solidFill>
                  <a:schemeClr val="tx1"/>
                </a:solidFill>
              </a:rPr>
              <a:t>session ultérieure.</a:t>
            </a:r>
            <a:endParaRPr dirty="0">
              <a:solidFill>
                <a:schemeClr val="tx1"/>
              </a:solidFill>
            </a:endParaRPr>
          </a:p>
          <a:p>
            <a:pPr marL="0" lvl="0" indent="0" algn="l" rtl="0">
              <a:spcBef>
                <a:spcPts val="600"/>
              </a:spcBef>
              <a:spcAft>
                <a:spcPts val="0"/>
              </a:spcAft>
              <a:buNone/>
            </a:pPr>
            <a:r>
              <a:rPr lang="fr-FR" dirty="0">
                <a:solidFill>
                  <a:schemeClr val="tx1"/>
                </a:solidFill>
              </a:rPr>
              <a:t>Soulignez que le consentement (oui / non) ne suffit pas; le client doit prendre une décision éclairée basée sur des informations et une compréhension suffisantes.</a:t>
            </a:r>
            <a:endParaRPr dirty="0">
              <a:solidFill>
                <a:schemeClr val="tx1"/>
              </a:solidFill>
            </a:endParaRPr>
          </a:p>
          <a:p>
            <a:pPr marL="0" lvl="0" indent="0" algn="l" rtl="0">
              <a:spcBef>
                <a:spcPts val="600"/>
              </a:spcBef>
              <a:spcAft>
                <a:spcPts val="0"/>
              </a:spcAft>
              <a:buNone/>
            </a:pPr>
            <a:r>
              <a:rPr lang="fr-FR" dirty="0">
                <a:solidFill>
                  <a:schemeClr val="tx1"/>
                </a:solidFill>
              </a:rPr>
              <a:t>Voici des exemples de langage par méthode de référence </a:t>
            </a:r>
            <a:r>
              <a:rPr lang="en-US" dirty="0">
                <a:solidFill>
                  <a:schemeClr val="tx1"/>
                </a:solidFill>
              </a:rPr>
              <a:t>:</a:t>
            </a:r>
            <a:endParaRPr dirty="0">
              <a:solidFill>
                <a:schemeClr val="tx1"/>
              </a:solidFill>
            </a:endParaRPr>
          </a:p>
          <a:p>
            <a:pPr marL="171450" lvl="0" indent="-171450" algn="l" rtl="0">
              <a:spcBef>
                <a:spcPts val="600"/>
              </a:spcBef>
              <a:spcAft>
                <a:spcPts val="0"/>
              </a:spcAft>
              <a:buFont typeface="Arial" panose="020B0604020202020204" pitchFamily="34" charset="0"/>
              <a:buChar char="•"/>
            </a:pPr>
            <a:r>
              <a:rPr lang="fr-FR" dirty="0">
                <a:solidFill>
                  <a:schemeClr val="tx1"/>
                </a:solidFill>
              </a:rPr>
              <a:t>Renvoi sous contrat : « Je prévois de parler de mon VIH à mon partenaire et de le référer (ou elle) à cet établissement (ou site) pour un test VIH dans les 14 jours suivant la date d’aujourd’hui. Si je ne peux pas le faire dans les 14 jours, j'autorise le conseiller à téléphoner à mon partenaire et à lui proposer un test VIH. Je comprends que même si tous les services sont confidentiels et que mon partenaire ne recevra pas mon nom, il existe un risque de divulgation accidentelle ou que mon partenaire tentera de deviner mon identité » .</a:t>
            </a:r>
          </a:p>
          <a:p>
            <a:pPr marL="171450" lvl="0" indent="-171450" algn="l" rtl="0">
              <a:spcBef>
                <a:spcPts val="600"/>
              </a:spcBef>
              <a:spcAft>
                <a:spcPts val="0"/>
              </a:spcAft>
              <a:buFont typeface="Arial" panose="020B0604020202020204" pitchFamily="34" charset="0"/>
              <a:buChar char="•"/>
            </a:pPr>
            <a:r>
              <a:rPr lang="fr-FR" b="0" i="0" dirty="0">
                <a:solidFill>
                  <a:srgbClr val="201F1E"/>
                </a:solidFill>
                <a:effectLst/>
                <a:latin typeface="Calibri" panose="020F0502020204030204" pitchFamily="34" charset="0"/>
              </a:rPr>
              <a:t>Référence du prestataire : « J'autorise le conseiller à téléphoner (ou à visiter) mon partenaire et à lui proposer un test VIH. Je comprends que bien que tous les services sont confidentiels et que mon partenaire ne recevra pas mon nom, il existe un risque de divulgation accidentelle ou que mon partenaire tentera de deviner mon identité ».</a:t>
            </a:r>
            <a:endParaRPr lang="fr-FR" dirty="0">
              <a:solidFill>
                <a:schemeClr val="tx1"/>
              </a:solidFill>
            </a:endParaRPr>
          </a:p>
        </p:txBody>
      </p:sp>
      <p:sp>
        <p:nvSpPr>
          <p:cNvPr id="710" name="Google Shape;71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4:notes"/>
          <p:cNvSpPr txBox="1">
            <a:spLocks noGrp="1"/>
          </p:cNvSpPr>
          <p:nvPr>
            <p:ph type="body" idx="1"/>
          </p:nvPr>
        </p:nvSpPr>
        <p:spPr>
          <a:xfrm>
            <a:off x="685800" y="4400550"/>
            <a:ext cx="5486400" cy="45498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dirty="0"/>
              <a:t>REMARQUE </a:t>
            </a:r>
            <a:r>
              <a:rPr lang="en-US" sz="1100" dirty="0"/>
              <a:t>: </a:t>
            </a:r>
            <a:r>
              <a:rPr lang="fr-FR" sz="1100" dirty="0"/>
              <a:t>Présentez-vous à nouveau (l'animateur), le cas échéant, et demandez aux participants de se présenter brièvement. Considérez l'activité ci-dessous (si le temps le permet), ou une activité similaire. </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fr-FR" sz="1100" dirty="0"/>
              <a:t>Facultatif : animez une activité physique interactive pour présenter chacun des participants.</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b="1" dirty="0"/>
              <a:t>Option 1 : </a:t>
            </a:r>
            <a:r>
              <a:rPr lang="fr-FR" sz="1100" b="1" dirty="0"/>
              <a:t>Quatre coins de la pièce</a:t>
            </a:r>
            <a:r>
              <a:rPr lang="en-US" sz="1100" b="1" dirty="0"/>
              <a:t>. </a:t>
            </a:r>
            <a:r>
              <a:rPr lang="fr-FR" sz="1100" dirty="0"/>
              <a:t>Identifiez une catégorie (par exemple, la couleur préférée) et listez quatre options, en identifiant chaque option avec un coin dans la pièce. Demandez aux participants d'aller dans le coin qui représente leur préférence. Répétez 5 à 10 fois avec d'autres catégories et options (par exemple, les aliments, les loisirs, les vacances de rêve). Les options peuvent également être construites comme « que préférez-vous », ou comme des déclarations (par exemple, je préfère travailler : a) avec une équipe, b) seul, c) parfois avec une équipe et parfois seul, d) ne pas travailler du tout ). Voir l'exemple fourni dans le package de formation. Après quelques tours, demandez aux participants de présenter chacun leur nom, leur organisation, leur rôle et pourquoi ils font partie de ce « groupe »</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b="1" dirty="0"/>
              <a:t>Option 2. Tirage au ballon.</a:t>
            </a:r>
            <a:r>
              <a:rPr lang="en-US" sz="1100" dirty="0"/>
              <a:t> </a:t>
            </a:r>
            <a:r>
              <a:rPr lang="fr-FR" sz="1100" dirty="0"/>
              <a:t>Demandez aux participants de former un cercle. Démontrez d'abord en lançant la balle à quelqu'un, puis en lui disant quelque chose sur vous-même qu'il ne savait pas (cela peut être n'importe quoi, de votre plat préféré à quel appareil de cuisine / article vous seriez et pourquoi. Continuez jusqu'à ce que tous les participants se soient présentés.</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b="1" dirty="0"/>
              <a:t>Option 3. Alignez-vous</a:t>
            </a:r>
            <a:r>
              <a:rPr lang="en-US" sz="1100" dirty="0"/>
              <a:t>. I</a:t>
            </a:r>
            <a:r>
              <a:rPr lang="fr-FR" sz="1100" dirty="0"/>
              <a:t>dentifiez une catégorie et demandez aux participants de s'aligner dans l'ordre (par exemple, taille, mois d'anniversaire, # années de travail dans le VIH). Ensuite, demandez à chaque participant de se présenter d'un bout à l'autre.</a:t>
            </a:r>
            <a:endParaRPr sz="1100" dirty="0"/>
          </a:p>
        </p:txBody>
      </p:sp>
      <p:sp>
        <p:nvSpPr>
          <p:cNvPr id="261" name="Google Shape;26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Dites : </a:t>
            </a:r>
            <a:r>
              <a:rPr lang="fr-FR" i="1" dirty="0"/>
              <a:t>Il existe des considérations spéciales pour obtenir le consentement des enfants et des adolescents qui sont influencés par la législation et la politique locales ainsi que par la culture et les normes sociales.</a:t>
            </a:r>
            <a:endParaRPr i="1" dirty="0"/>
          </a:p>
          <a:p>
            <a:pPr marL="0" lvl="0" indent="0" algn="l" rtl="0">
              <a:spcBef>
                <a:spcPts val="0"/>
              </a:spcBef>
              <a:spcAft>
                <a:spcPts val="0"/>
              </a:spcAft>
              <a:buNone/>
            </a:pPr>
            <a:endParaRPr dirty="0"/>
          </a:p>
          <a:p>
            <a:pPr marL="0" lvl="0" indent="0" algn="l" rtl="0">
              <a:spcBef>
                <a:spcPts val="0"/>
              </a:spcBef>
              <a:spcAft>
                <a:spcPts val="0"/>
              </a:spcAft>
              <a:buNone/>
            </a:pPr>
            <a:r>
              <a:rPr lang="fr-FR" dirty="0"/>
              <a:t>Passez en revue les considérations et demandez aux participants s'ils ont des points supplémentaires ou s'ils ont des questions ou des préoccupations au sujet de l'une des puces de la diapositive.</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fr-FR" dirty="0"/>
              <a:t>Référez les participants à la ressource « Maximiser la couverture des tests index chez les enfants biologiques de mères vivant avec le VIH : procédures opératoires standard» préparée par l'équipe inter institutions pédiatriques et OEV du PEPFAR.</a:t>
            </a:r>
            <a:endParaRPr dirty="0"/>
          </a:p>
        </p:txBody>
      </p:sp>
      <p:sp>
        <p:nvSpPr>
          <p:cNvPr id="721" name="Google Shape;721;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41:notes"/>
          <p:cNvSpPr>
            <a:spLocks noGrp="1" noRot="1" noChangeAspect="1"/>
          </p:cNvSpPr>
          <p:nvPr>
            <p:ph type="sldImg" idx="2"/>
          </p:nvPr>
        </p:nvSpPr>
        <p:spPr>
          <a:xfrm>
            <a:off x="685800" y="885825"/>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41:notes"/>
          <p:cNvSpPr txBox="1">
            <a:spLocks noGrp="1"/>
          </p:cNvSpPr>
          <p:nvPr>
            <p:ph type="body" idx="1"/>
          </p:nvPr>
        </p:nvSpPr>
        <p:spPr>
          <a:xfrm>
            <a:off x="685800" y="4099610"/>
            <a:ext cx="5486400" cy="466814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Dites </a:t>
            </a:r>
            <a:r>
              <a:rPr lang="en-US" b="0" dirty="0"/>
              <a:t>: </a:t>
            </a:r>
            <a:r>
              <a:rPr lang="fr-FR" b="0" i="1" dirty="0"/>
              <a:t>Examinons quelques études de cas pour approfondir ces questions. Veuillez trouver un partenaire près de chez vous, lisez l'étude de cas ensemble et passez environ 3 minutes à discuter des questions sur la diapositive</a:t>
            </a:r>
            <a:r>
              <a:rPr lang="en-US" b="0" i="1" dirty="0"/>
              <a:t>.</a:t>
            </a:r>
            <a:endParaRPr dirty="0"/>
          </a:p>
          <a:p>
            <a:pPr marL="0" lvl="0" indent="0" algn="l" rtl="0">
              <a:spcBef>
                <a:spcPts val="600"/>
              </a:spcBef>
              <a:spcAft>
                <a:spcPts val="0"/>
              </a:spcAft>
              <a:buNone/>
            </a:pPr>
            <a:r>
              <a:rPr lang="fr-FR" b="0" dirty="0"/>
              <a:t>Laissez les groupes travailler ensemble pendant environ 5 minutes.</a:t>
            </a:r>
            <a:endParaRPr dirty="0"/>
          </a:p>
          <a:p>
            <a:pPr marL="0" lvl="0" indent="0" algn="l" rtl="0">
              <a:spcBef>
                <a:spcPts val="600"/>
              </a:spcBef>
              <a:spcAft>
                <a:spcPts val="0"/>
              </a:spcAft>
              <a:buNone/>
            </a:pPr>
            <a:r>
              <a:rPr lang="en-US" b="1" i="0" dirty="0" err="1"/>
              <a:t>Dites</a:t>
            </a:r>
            <a:r>
              <a:rPr lang="en-US" b="1" i="0" dirty="0"/>
              <a:t> : </a:t>
            </a:r>
            <a:r>
              <a:rPr lang="en-US" b="0" i="1" dirty="0"/>
              <a:t>Bas</a:t>
            </a:r>
            <a:r>
              <a:rPr lang="fr-FR" b="0" i="1" dirty="0"/>
              <a:t>é</a:t>
            </a:r>
            <a:r>
              <a:rPr lang="en-US" b="0" i="1" dirty="0"/>
              <a:t> s</a:t>
            </a:r>
            <a:r>
              <a:rPr lang="fr-FR" b="0" i="1" dirty="0"/>
              <a:t>ur cet exemple, pensez-vous que l’approche de Bojak respecte les Normes minimales de dépistage index et les Principes fondamentaux du dépistage du VIH ? Pourquoi ou pourquoi pas </a:t>
            </a:r>
            <a:r>
              <a:rPr lang="en-US" b="0" i="1" dirty="0"/>
              <a:t>?</a:t>
            </a:r>
            <a:endParaRPr dirty="0"/>
          </a:p>
          <a:p>
            <a:pPr marL="0" lvl="0" indent="0" algn="l" rtl="0">
              <a:spcBef>
                <a:spcPts val="600"/>
              </a:spcBef>
              <a:spcAft>
                <a:spcPts val="0"/>
              </a:spcAft>
              <a:buNone/>
            </a:pPr>
            <a:r>
              <a:rPr lang="fr-FR" b="0" dirty="0"/>
              <a:t>Accordez quelques instants aux participants pour répondre.</a:t>
            </a:r>
            <a:r>
              <a:rPr lang="en-US" b="0" dirty="0"/>
              <a:t>  </a:t>
            </a:r>
            <a:endParaRPr dirty="0"/>
          </a:p>
          <a:p>
            <a:pPr marL="0" lvl="0" indent="0" algn="l" rtl="0">
              <a:spcBef>
                <a:spcPts val="600"/>
              </a:spcBef>
              <a:spcAft>
                <a:spcPts val="0"/>
              </a:spcAft>
              <a:buNone/>
            </a:pPr>
            <a:r>
              <a:rPr lang="en-US" b="1" dirty="0"/>
              <a:t>CONSIDÉRATIONS :</a:t>
            </a:r>
            <a:endParaRPr dirty="0"/>
          </a:p>
          <a:p>
            <a:pPr marL="0" lvl="0" indent="0" algn="l" rtl="0">
              <a:spcBef>
                <a:spcPts val="300"/>
              </a:spcBef>
              <a:spcAft>
                <a:spcPts val="0"/>
              </a:spcAft>
              <a:buNone/>
            </a:pPr>
            <a:r>
              <a:rPr lang="fr-FR" b="0" dirty="0" err="1"/>
              <a:t>Bojak</a:t>
            </a:r>
            <a:r>
              <a:rPr lang="fr-FR" b="0" dirty="0"/>
              <a:t> ressemble à un infirmier / conseiller assidu qui veut le meilleur pour son client. Il a proposé de faire tout son possible pour s'assurer que son client est en sécurité. Cependant, que se passe-t-il si quelque chose ne va pas, hors du contrôle de Bojak ?</a:t>
            </a:r>
            <a:r>
              <a:rPr lang="en-US" b="0" dirty="0"/>
              <a:t> </a:t>
            </a:r>
            <a:endParaRPr dirty="0"/>
          </a:p>
          <a:p>
            <a:pPr marL="0" lvl="0" indent="0" algn="l" rtl="0">
              <a:spcBef>
                <a:spcPts val="600"/>
              </a:spcBef>
              <a:spcAft>
                <a:spcPts val="0"/>
              </a:spcAft>
              <a:buNone/>
            </a:pPr>
            <a:r>
              <a:rPr lang="fr-FR" b="0" dirty="0"/>
              <a:t>Bien que cette approche soit bien intentionnée, elle n’est pas entièrement centrée sur les désirs et les besoins du client et, en outre, elle peut causer des dommages. Le client est beaucoup plus susceptible de comprendre ses propres risques de son partenaire masculin que Bojak.</a:t>
            </a:r>
            <a:endParaRPr dirty="0"/>
          </a:p>
          <a:p>
            <a:pPr marL="0" lvl="0" indent="0" algn="l" rtl="0">
              <a:spcBef>
                <a:spcPts val="600"/>
              </a:spcBef>
              <a:spcAft>
                <a:spcPts val="0"/>
              </a:spcAft>
              <a:buNone/>
            </a:pPr>
            <a:r>
              <a:rPr lang="fr-FR" b="0" dirty="0"/>
              <a:t>Il est essentiel que les services de test index soient centrés sur le client, volontaires et non coercitifs.</a:t>
            </a:r>
            <a:r>
              <a:rPr lang="en-US" b="0" dirty="0"/>
              <a:t> </a:t>
            </a:r>
            <a:endParaRPr dirty="0"/>
          </a:p>
          <a:p>
            <a:pPr marL="0" lvl="0" indent="0" algn="l" rtl="0">
              <a:spcBef>
                <a:spcPts val="600"/>
              </a:spcBef>
              <a:spcAft>
                <a:spcPts val="0"/>
              </a:spcAft>
              <a:buNone/>
            </a:pPr>
            <a:r>
              <a:rPr lang="en-US" b="1" dirty="0" err="1"/>
              <a:t>Dites</a:t>
            </a:r>
            <a:r>
              <a:rPr lang="en-US" b="1" dirty="0"/>
              <a:t> : </a:t>
            </a:r>
            <a:r>
              <a:rPr lang="fr-FR" b="0" i="1" dirty="0"/>
              <a:t>Qu'est-ce que Bojak aurait pu faire différemment </a:t>
            </a:r>
            <a:r>
              <a:rPr lang="en-US" b="0" i="1" dirty="0"/>
              <a:t>?</a:t>
            </a:r>
            <a:endParaRPr dirty="0"/>
          </a:p>
          <a:p>
            <a:pPr marL="0" marR="0" lvl="0" indent="0" algn="l" rtl="0">
              <a:lnSpc>
                <a:spcPct val="100000"/>
              </a:lnSpc>
              <a:spcBef>
                <a:spcPts val="600"/>
              </a:spcBef>
              <a:spcAft>
                <a:spcPts val="0"/>
              </a:spcAft>
              <a:buClr>
                <a:schemeClr val="dk1"/>
              </a:buClr>
              <a:buSzPts val="1200"/>
              <a:buFont typeface="Calibri"/>
              <a:buNone/>
            </a:pPr>
            <a:r>
              <a:rPr lang="fr-FR" b="0" dirty="0"/>
              <a:t>Accordez aux participants quelques instants pour répondre et affirmer des réponses qui sont conformes aux normes minimales et aux principes fondamentaux.</a:t>
            </a:r>
            <a:endParaRPr b="0" i="1" dirty="0"/>
          </a:p>
        </p:txBody>
      </p:sp>
      <p:sp>
        <p:nvSpPr>
          <p:cNvPr id="728" name="Google Shape;72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42:notes"/>
          <p:cNvSpPr txBox="1">
            <a:spLocks noGrp="1"/>
          </p:cNvSpPr>
          <p:nvPr>
            <p:ph type="body" idx="1"/>
          </p:nvPr>
        </p:nvSpPr>
        <p:spPr>
          <a:xfrm>
            <a:off x="685800" y="4400549"/>
            <a:ext cx="5486400" cy="40979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REMARQUE : </a:t>
            </a:r>
            <a:r>
              <a:rPr lang="fr-FR" b="0" dirty="0"/>
              <a:t>Demandez à l'un des participants de lire l'exemple sur la diapositive ou demandez-leur de le lire seuls pendant une minute</a:t>
            </a:r>
            <a:r>
              <a:rPr lang="en-US" b="0" dirty="0"/>
              <a:t>. </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1" dirty="0"/>
              <a:t>Dites </a:t>
            </a:r>
            <a:r>
              <a:rPr lang="en-US" b="0" dirty="0"/>
              <a:t>: </a:t>
            </a:r>
            <a:r>
              <a:rPr lang="fr-FR" b="0" i="1" dirty="0"/>
              <a:t>En vous basant sur cet exemple, pensez-vous que l’approche de Ghislaine respecte les Normes minimales de dépistage index et les principes fondamentaux du dépistage du VIH? Pourquoi ou pourquoi pas ?</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fr-FR" b="0" dirty="0"/>
              <a:t>Accordez quelques instants aux participants pour répondre</a:t>
            </a:r>
            <a:r>
              <a:rPr lang="en-US" b="0" dirty="0"/>
              <a:t>.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CONSIDÉRATIONS :</a:t>
            </a:r>
            <a:endParaRPr dirty="0"/>
          </a:p>
          <a:p>
            <a:pPr marL="0" lvl="0" indent="0" algn="l" rtl="0">
              <a:spcBef>
                <a:spcPts val="300"/>
              </a:spcBef>
              <a:spcAft>
                <a:spcPts val="0"/>
              </a:spcAft>
              <a:buNone/>
            </a:pPr>
            <a:r>
              <a:rPr lang="fr-FR" b="0" dirty="0"/>
              <a:t>C'est une question difficile. On pourrait affirmer que la référence au réseau à risque récompense les personnes qui référencent des personnes au sein de leurs réseaux à risque vers le dépistage du VIH, y compris les personnes chez lesquelles elles peuvent avoir eu des contacts sexuels ou partagé des aiguilles. Cependant, renvoyer quelqu'un pour un dépistage est différent de l'acceptation de contacter quelqu'un qui pourrait être à risque d'infection par le VIH en raison de sa relation avec le client index. Dans cet exemple, l’approche de Ghislaine n’adhère pas entièrement aux principes d’être volontaire, non coercitif et sans jugement, car les clients peuvent ressentir de la pression pour lister des contacts ou perdre autrement des avantages possibles, et / ou être stigmatisés / jugés de la part de leurs prestataires ou d’eux-mêmes.</a:t>
            </a:r>
            <a:endParaRPr b="1" dirty="0"/>
          </a:p>
        </p:txBody>
      </p:sp>
      <p:sp>
        <p:nvSpPr>
          <p:cNvPr id="738" name="Google Shape;73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 </a:t>
            </a:r>
            <a:r>
              <a:rPr lang="fr-FR" b="0" i="1" dirty="0"/>
              <a:t>Voici quelques exemples de ce qu'un client pourrait dire, ou lire et signer, qui constituerait le consentement d’un prestataire à contacter son partenaire par le biais d'un contrat ou d'une recommandation de prestataire</a:t>
            </a:r>
            <a:r>
              <a:rPr lang="en-US" i="1" dirty="0"/>
              <a:t>.</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0" dirty="0"/>
              <a:t>Demandez à un participant de lire le premier paragraphe de la diapositive, puis demandez à un autre participant de lire l'autre</a:t>
            </a:r>
            <a:r>
              <a:rPr lang="en-US" i="0" dirty="0"/>
              <a:t>.</a:t>
            </a:r>
            <a:endParaRPr dirty="0"/>
          </a:p>
          <a:p>
            <a:pPr marL="0" lvl="0" indent="0" algn="l" rtl="0">
              <a:spcBef>
                <a:spcPts val="0"/>
              </a:spcBef>
              <a:spcAft>
                <a:spcPts val="0"/>
              </a:spcAft>
              <a:buNone/>
            </a:pPr>
            <a:endParaRPr i="0" dirty="0"/>
          </a:p>
          <a:p>
            <a:pPr marL="0" lvl="0" indent="0" algn="l" rtl="0">
              <a:spcBef>
                <a:spcPts val="0"/>
              </a:spcBef>
              <a:spcAft>
                <a:spcPts val="0"/>
              </a:spcAft>
              <a:buNone/>
            </a:pPr>
            <a:r>
              <a:rPr lang="fr-FR" i="0" dirty="0"/>
              <a:t>Demandez si les participants ont des questions.</a:t>
            </a:r>
            <a:endParaRPr dirty="0"/>
          </a:p>
          <a:p>
            <a:pPr marL="0" lvl="0" indent="0" algn="l" rtl="0">
              <a:spcBef>
                <a:spcPts val="0"/>
              </a:spcBef>
              <a:spcAft>
                <a:spcPts val="0"/>
              </a:spcAft>
              <a:buNone/>
            </a:pPr>
            <a:endParaRPr i="1" dirty="0"/>
          </a:p>
          <a:p>
            <a:pPr marL="0" lvl="0" indent="0" algn="l" rtl="0">
              <a:spcBef>
                <a:spcPts val="0"/>
              </a:spcBef>
              <a:spcAft>
                <a:spcPts val="0"/>
              </a:spcAft>
              <a:buNone/>
            </a:pPr>
            <a:endParaRPr i="1" dirty="0"/>
          </a:p>
        </p:txBody>
      </p:sp>
      <p:sp>
        <p:nvSpPr>
          <p:cNvPr id="746" name="Google Shape;74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44:notes"/>
          <p:cNvSpPr txBox="1">
            <a:spLocks noGrp="1"/>
          </p:cNvSpPr>
          <p:nvPr>
            <p:ph type="body" idx="1"/>
          </p:nvPr>
        </p:nvSpPr>
        <p:spPr>
          <a:xfrm>
            <a:off x="685800" y="4400549"/>
            <a:ext cx="5486400" cy="38505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REMARQUE : </a:t>
            </a:r>
            <a:r>
              <a:rPr lang="fr-FR" b="0" i="0" dirty="0"/>
              <a:t>Avant de faire avancer les points, posez la question dans le script ci-dessous. Ensuite, passez en revue les points sur cette diapositive s'ils n'ont pas encore été discutés dans cette session.</a:t>
            </a:r>
            <a:endParaRPr lang="fr-FR" b="1" i="0" dirty="0"/>
          </a:p>
          <a:p>
            <a:pPr marL="0" lvl="0" indent="0" algn="l" rtl="0">
              <a:spcBef>
                <a:spcPts val="0"/>
              </a:spcBef>
              <a:spcAft>
                <a:spcPts val="0"/>
              </a:spcAft>
              <a:buNone/>
            </a:pPr>
            <a:endParaRPr lang="fr-FR" i="1" dirty="0"/>
          </a:p>
          <a:p>
            <a:pPr marL="0" lvl="0" indent="0" algn="l" rtl="0">
              <a:spcBef>
                <a:spcPts val="0"/>
              </a:spcBef>
              <a:spcAft>
                <a:spcPts val="0"/>
              </a:spcAft>
              <a:buNone/>
            </a:pPr>
            <a:r>
              <a:rPr lang="en-US" b="1" dirty="0"/>
              <a:t>Dites </a:t>
            </a:r>
            <a:r>
              <a:rPr lang="en-US" dirty="0"/>
              <a:t>:</a:t>
            </a:r>
            <a:r>
              <a:rPr lang="en-US" i="1" dirty="0"/>
              <a:t> </a:t>
            </a:r>
            <a:r>
              <a:rPr lang="fr-FR" i="1" dirty="0"/>
              <a:t>Que voulons-nous dire quand nous disons que les services de test d'index devraient être volontaires et non coercitifs ?</a:t>
            </a:r>
            <a:endParaRPr lang="en-US" dirty="0"/>
          </a:p>
          <a:p>
            <a:pPr marL="0" lvl="0" indent="0" algn="l" rtl="0">
              <a:spcBef>
                <a:spcPts val="0"/>
              </a:spcBef>
              <a:spcAft>
                <a:spcPts val="0"/>
              </a:spcAft>
              <a:buNone/>
            </a:pPr>
            <a:endParaRPr i="1" dirty="0"/>
          </a:p>
          <a:p>
            <a:pPr marL="0" lvl="0" indent="0" algn="l" rtl="0">
              <a:spcBef>
                <a:spcPts val="0"/>
              </a:spcBef>
              <a:spcAft>
                <a:spcPts val="0"/>
              </a:spcAft>
              <a:buNone/>
            </a:pPr>
            <a:r>
              <a:rPr lang="fr-FR" i="0" dirty="0"/>
              <a:t>Laissez le temps aux participants de fournir des réponses. Puis avancez les points en utilisant le script si les points n'ont pas déjà été discutés</a:t>
            </a:r>
            <a:r>
              <a:rPr lang="en-US" i="0" dirty="0"/>
              <a:t>.</a:t>
            </a:r>
            <a:endParaRPr dirty="0"/>
          </a:p>
          <a:p>
            <a:pPr marL="0" lvl="0" indent="0" algn="l" rtl="0">
              <a:spcBef>
                <a:spcPts val="0"/>
              </a:spcBef>
              <a:spcAft>
                <a:spcPts val="0"/>
              </a:spcAft>
              <a:buNone/>
            </a:pPr>
            <a:endParaRPr i="0" dirty="0"/>
          </a:p>
          <a:p>
            <a:pPr marL="0" lvl="0" indent="0" algn="l" rtl="0">
              <a:spcBef>
                <a:spcPts val="0"/>
              </a:spcBef>
              <a:spcAft>
                <a:spcPts val="0"/>
              </a:spcAft>
              <a:buNone/>
            </a:pPr>
            <a:r>
              <a:rPr lang="en-US" b="1" i="0" dirty="0"/>
              <a:t>Dites : </a:t>
            </a:r>
            <a:r>
              <a:rPr lang="fr-FR" i="1" dirty="0"/>
              <a:t>Il est important que le test index soit centré sur le client et axé sur les besoins et la sécurité du client index et de son (ses) partenaire (s) et enfants.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En outre, aucun service ne doit être refusé aux clients en aucune circonstance, et les clients ne doivent pas non plus être poussés à partager les noms de partenaires par crainte de se voir refuser des services.</a:t>
            </a:r>
          </a:p>
          <a:p>
            <a:pPr marL="0" lvl="0" indent="0" algn="l" rtl="0">
              <a:spcBef>
                <a:spcPts val="0"/>
              </a:spcBef>
              <a:spcAft>
                <a:spcPts val="0"/>
              </a:spcAft>
              <a:buNone/>
            </a:pPr>
            <a:endParaRPr i="1" dirty="0"/>
          </a:p>
          <a:p>
            <a:pPr marL="0" lvl="0" indent="0" algn="l" rtl="0">
              <a:spcBef>
                <a:spcPts val="0"/>
              </a:spcBef>
              <a:spcAft>
                <a:spcPts val="0"/>
              </a:spcAft>
              <a:buNone/>
            </a:pPr>
            <a:r>
              <a:rPr lang="fr-FR" i="1" dirty="0"/>
              <a:t>Les clients doivent également être informés qu'ils peuvent refuser de participer aux tests index, ou se retirer, à tout moment.</a:t>
            </a:r>
            <a:endParaRPr i="1" dirty="0"/>
          </a:p>
        </p:txBody>
      </p:sp>
      <p:sp>
        <p:nvSpPr>
          <p:cNvPr id="757" name="Google Shape;75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p45:notes"/>
          <p:cNvSpPr txBox="1">
            <a:spLocks noGrp="1"/>
          </p:cNvSpPr>
          <p:nvPr>
            <p:ph type="body" idx="1"/>
          </p:nvPr>
        </p:nvSpPr>
        <p:spPr>
          <a:xfrm>
            <a:off x="685800" y="4400550"/>
            <a:ext cx="5486400" cy="44960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Dites </a:t>
            </a:r>
            <a:r>
              <a:rPr lang="en-US" b="0" dirty="0"/>
              <a:t>: </a:t>
            </a:r>
            <a:r>
              <a:rPr lang="fr-FR" b="0" i="1" dirty="0"/>
              <a:t>Revenez en pairs, lisez l'étude de cas et passez environ 3 minutes à discuter des questions sur la diapositive.</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fr-FR" b="0" dirty="0"/>
              <a:t>Laissez les groupes travailler ensemble pendant environ 5 minutes maximum.</a:t>
            </a:r>
            <a:endParaRPr dirty="0"/>
          </a:p>
          <a:p>
            <a:pPr marL="0" lvl="0" indent="0" algn="l" rtl="0">
              <a:spcBef>
                <a:spcPts val="0"/>
              </a:spcBef>
              <a:spcAft>
                <a:spcPts val="0"/>
              </a:spcAft>
              <a:buNone/>
            </a:pPr>
            <a:endParaRPr b="0" i="1" dirty="0"/>
          </a:p>
          <a:p>
            <a:pPr marL="0" lvl="0" indent="0" algn="l" rtl="0">
              <a:spcBef>
                <a:spcPts val="0"/>
              </a:spcBef>
              <a:spcAft>
                <a:spcPts val="0"/>
              </a:spcAft>
              <a:buNone/>
            </a:pPr>
            <a:r>
              <a:rPr lang="en-US" b="1" i="0" dirty="0"/>
              <a:t>Dites : </a:t>
            </a:r>
            <a:r>
              <a:rPr lang="fr-FR" b="0" i="1" dirty="0"/>
              <a:t>Basé sur cet exemple, pensez-vous que les actions de Tupac respectent les normes minimales de dépistage index et les principes fondamentaux du dépistage du VIH ? Pourquoi ou pourquoi pas ? </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fr-FR" b="0" dirty="0"/>
              <a:t>Accordez quelques instants aux participants pour répondre</a:t>
            </a:r>
            <a:r>
              <a:rPr lang="en-US" b="0" dirty="0"/>
              <a:t>.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CONSIDÉRATIONS :</a:t>
            </a:r>
            <a:endParaRPr dirty="0"/>
          </a:p>
          <a:p>
            <a:pPr marL="0" lvl="0" indent="0" algn="l" rtl="0">
              <a:spcBef>
                <a:spcPts val="300"/>
              </a:spcBef>
              <a:spcAft>
                <a:spcPts val="0"/>
              </a:spcAft>
              <a:buNone/>
            </a:pPr>
            <a:r>
              <a:rPr lang="fr-FR" b="0" dirty="0" err="1"/>
              <a:t>Tupac</a:t>
            </a:r>
            <a:r>
              <a:rPr lang="fr-FR" b="0" dirty="0"/>
              <a:t> veut clairement prendre soin de ses clients et de ses amis et contribuer à réduire la transmission du VIH dans la communauté. Elle a raison de se préoccuper de la santé et du bien-être d’Amaru. Mais quels pourraient être les préjudices potentiels si elle informe Amaru que son petit ami peut lui avoir donné le VIH ? Et si le petit ami d'Amaru décidait de nuire à Shakur d'une manière ou d'une autre ?</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1" dirty="0"/>
              <a:t>Dites : </a:t>
            </a:r>
            <a:r>
              <a:rPr lang="fr-FR" b="0" i="1" dirty="0"/>
              <a:t>Qu'est-ce que Tupac aurait pu faire différemment </a:t>
            </a:r>
            <a:r>
              <a:rPr lang="en-US" b="0" i="1" dirty="0"/>
              <a:t>?</a:t>
            </a:r>
            <a:endParaRPr dirty="0"/>
          </a:p>
          <a:p>
            <a:pPr marL="0" lvl="0" indent="0" algn="l" rtl="0">
              <a:spcBef>
                <a:spcPts val="0"/>
              </a:spcBef>
              <a:spcAft>
                <a:spcPts val="0"/>
              </a:spcAft>
              <a:buNone/>
            </a:pPr>
            <a:endParaRPr b="0" i="1" dirty="0"/>
          </a:p>
          <a:p>
            <a:pPr marL="0" marR="0" lvl="0" indent="0" algn="l" rtl="0">
              <a:lnSpc>
                <a:spcPct val="100000"/>
              </a:lnSpc>
              <a:spcBef>
                <a:spcPts val="0"/>
              </a:spcBef>
              <a:spcAft>
                <a:spcPts val="0"/>
              </a:spcAft>
              <a:buClr>
                <a:schemeClr val="dk1"/>
              </a:buClr>
              <a:buSzPts val="1200"/>
              <a:buFont typeface="Calibri"/>
              <a:buNone/>
            </a:pPr>
            <a:r>
              <a:rPr lang="fr-FR" b="0" dirty="0"/>
              <a:t>Accordez aux participants quelques instants pour répondre et affirmer des réponses qui sont conformes aux normes minimales et aux principes fondamentaux.</a:t>
            </a:r>
            <a:endParaRPr b="1" dirty="0"/>
          </a:p>
        </p:txBody>
      </p:sp>
      <p:sp>
        <p:nvSpPr>
          <p:cNvPr id="766" name="Google Shape;766;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46:notes"/>
          <p:cNvSpPr>
            <a:spLocks noGrp="1" noRot="1" noChangeAspect="1"/>
          </p:cNvSpPr>
          <p:nvPr>
            <p:ph type="sldImg" idx="2"/>
          </p:nvPr>
        </p:nvSpPr>
        <p:spPr>
          <a:xfrm>
            <a:off x="735013" y="21748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46:notes"/>
          <p:cNvSpPr txBox="1">
            <a:spLocks noGrp="1"/>
          </p:cNvSpPr>
          <p:nvPr>
            <p:ph type="body" idx="1"/>
          </p:nvPr>
        </p:nvSpPr>
        <p:spPr>
          <a:xfrm>
            <a:off x="451820" y="3475392"/>
            <a:ext cx="6196406" cy="5528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b="1" i="0" dirty="0"/>
              <a:t>REMARQUE : </a:t>
            </a:r>
            <a:r>
              <a:rPr lang="fr-FR" sz="1000" b="0" i="0" dirty="0"/>
              <a:t>Avant de faire avancer les points, posez la question dans le script ci-dessous. Ensuite, passez en revue les points sur cette diapositive s'ils n'ont pas encore été discutés dans cette session</a:t>
            </a:r>
            <a:r>
              <a:rPr lang="en-US" sz="1000" b="0" i="0" dirty="0"/>
              <a:t>. </a:t>
            </a:r>
            <a:endParaRPr sz="1000" b="1" i="0" dirty="0"/>
          </a:p>
          <a:p>
            <a:pPr marL="0" lvl="0" indent="0" algn="l" rtl="0">
              <a:spcBef>
                <a:spcPts val="600"/>
              </a:spcBef>
              <a:spcAft>
                <a:spcPts val="0"/>
              </a:spcAft>
              <a:buNone/>
            </a:pPr>
            <a:r>
              <a:rPr lang="en-US" sz="1000" b="1" i="0" dirty="0" err="1"/>
              <a:t>Dites</a:t>
            </a:r>
            <a:r>
              <a:rPr lang="en-US" sz="1000" b="1" i="0" dirty="0"/>
              <a:t> </a:t>
            </a:r>
            <a:r>
              <a:rPr lang="en-US" sz="1000" b="1" dirty="0"/>
              <a:t>:</a:t>
            </a:r>
            <a:r>
              <a:rPr lang="en-US" sz="1000" i="1" dirty="0"/>
              <a:t> Q</a:t>
            </a:r>
            <a:r>
              <a:rPr lang="fr-FR" sz="1000" i="1" dirty="0"/>
              <a:t>ue voulons-nous dire quand nous disons que les services doivent être confidentiels ?</a:t>
            </a:r>
          </a:p>
          <a:p>
            <a:pPr marL="0" lvl="0" indent="0" algn="l" rtl="0">
              <a:spcBef>
                <a:spcPts val="600"/>
              </a:spcBef>
              <a:spcAft>
                <a:spcPts val="0"/>
              </a:spcAft>
              <a:buNone/>
            </a:pPr>
            <a:r>
              <a:rPr lang="fr-FR" sz="950" i="0" dirty="0"/>
              <a:t>Accordez quelques instants aux participants pour répondre, puis avancez les points tout en parcourant le script ci-dessous</a:t>
            </a:r>
            <a:r>
              <a:rPr lang="en-US" sz="950" i="0" dirty="0"/>
              <a:t>.</a:t>
            </a:r>
            <a:endParaRPr sz="950" dirty="0"/>
          </a:p>
          <a:p>
            <a:pPr marL="0" lvl="0" indent="0" algn="l" rtl="0">
              <a:spcBef>
                <a:spcPts val="600"/>
              </a:spcBef>
              <a:spcAft>
                <a:spcPts val="0"/>
              </a:spcAft>
              <a:buNone/>
            </a:pPr>
            <a:r>
              <a:rPr lang="en-US" sz="1000" b="1" i="0" dirty="0" err="1"/>
              <a:t>Dites</a:t>
            </a:r>
            <a:r>
              <a:rPr lang="en-US" sz="1000" b="1" i="0" dirty="0"/>
              <a:t> : </a:t>
            </a:r>
            <a:r>
              <a:rPr lang="fr-FR" sz="1000" i="1" dirty="0"/>
              <a:t>La confidentialité signifie la protection des renseignements personnels</a:t>
            </a:r>
            <a:r>
              <a:rPr lang="en-US" sz="1000" i="1" dirty="0"/>
              <a:t>.</a:t>
            </a:r>
            <a:endParaRPr sz="1000" dirty="0"/>
          </a:p>
          <a:p>
            <a:pPr marL="0" lvl="0" indent="0" algn="l" rtl="0">
              <a:spcBef>
                <a:spcPts val="600"/>
              </a:spcBef>
              <a:spcAft>
                <a:spcPts val="0"/>
              </a:spcAft>
              <a:buNone/>
            </a:pPr>
            <a:r>
              <a:rPr lang="fr-FR" sz="1000" i="1" dirty="0"/>
              <a:t>Il est important de noter que la confidentialité s'étend au-delà du client index et doit également inclure tous les partenaires ou enfants nommés</a:t>
            </a:r>
            <a:r>
              <a:rPr lang="en-US" sz="1000" i="1" dirty="0"/>
              <a:t>. </a:t>
            </a:r>
            <a:endParaRPr sz="1000" dirty="0"/>
          </a:p>
          <a:p>
            <a:pPr marL="0" lvl="0" indent="0" algn="l" rtl="0">
              <a:spcBef>
                <a:spcPts val="600"/>
              </a:spcBef>
              <a:spcAft>
                <a:spcPts val="0"/>
              </a:spcAft>
              <a:buNone/>
            </a:pPr>
            <a:r>
              <a:rPr lang="fr-FR" sz="1000" i="1" dirty="0"/>
              <a:t>En tant que prestataires (et autres membres du personnel travaillant sur des sites proposant des tests index), nous devons également nous assurer que les noms des clients index ne sont jamais partagés avec les partenaires qui en sont informés et que le statut VIH du partenaire n'est jamais partagé avec les clients index (sauf si le consentement est obtenu de les deux parties)</a:t>
            </a:r>
            <a:r>
              <a:rPr lang="en-US" sz="1000" i="1" dirty="0"/>
              <a:t>.</a:t>
            </a:r>
            <a:endParaRPr sz="1000" dirty="0"/>
          </a:p>
          <a:p>
            <a:pPr marL="0" lvl="0" indent="0" algn="l" rtl="0">
              <a:spcBef>
                <a:spcPts val="600"/>
              </a:spcBef>
              <a:spcAft>
                <a:spcPts val="0"/>
              </a:spcAft>
              <a:buNone/>
            </a:pPr>
            <a:r>
              <a:rPr lang="fr-FR" sz="1000" i="1" dirty="0"/>
              <a:t>Comment pouvons-nous nous assurer que cela se produira </a:t>
            </a:r>
            <a:r>
              <a:rPr lang="en-US" sz="1000" i="1" dirty="0"/>
              <a:t>?</a:t>
            </a:r>
            <a:endParaRPr sz="1000" dirty="0"/>
          </a:p>
          <a:p>
            <a:pPr marL="0" lvl="0" indent="0" algn="l" rtl="0">
              <a:spcBef>
                <a:spcPts val="600"/>
              </a:spcBef>
              <a:spcAft>
                <a:spcPts val="0"/>
              </a:spcAft>
              <a:buNone/>
            </a:pPr>
            <a:r>
              <a:rPr lang="fr-FR" sz="1000" i="0" dirty="0"/>
              <a:t>Accordez quelques instants aux participants pour répondre</a:t>
            </a:r>
            <a:r>
              <a:rPr lang="en-US" sz="1000" i="0" dirty="0"/>
              <a:t>.</a:t>
            </a:r>
            <a:endParaRPr sz="1000" dirty="0"/>
          </a:p>
          <a:p>
            <a:pPr marL="0" lvl="0" indent="0" algn="l" rtl="0">
              <a:spcBef>
                <a:spcPts val="600"/>
              </a:spcBef>
              <a:spcAft>
                <a:spcPts val="0"/>
              </a:spcAft>
              <a:buNone/>
            </a:pPr>
            <a:r>
              <a:rPr lang="en-US" sz="1000" b="1" i="1" dirty="0" err="1"/>
              <a:t>Dites</a:t>
            </a:r>
            <a:r>
              <a:rPr lang="en-US" sz="1000" b="1" i="1" dirty="0"/>
              <a:t> </a:t>
            </a:r>
            <a:r>
              <a:rPr lang="en-US" sz="1000" i="0" dirty="0"/>
              <a:t>: </a:t>
            </a:r>
            <a:r>
              <a:rPr lang="fr-FR" sz="1000" i="1" dirty="0"/>
              <a:t>Tous les programmes doivent avoir des protections de confidentialité en place avant le début des services de test index. Celles-ci peuvent inclure des politiques spécifiques, des procédures opérationnelles standard de protection</a:t>
            </a:r>
            <a:r>
              <a:rPr lang="fr-FR" sz="1000" i="0" dirty="0"/>
              <a:t>, </a:t>
            </a:r>
            <a:r>
              <a:rPr lang="fr-FR" sz="1000" i="1" dirty="0"/>
              <a:t>y compris des mesures de stockage des informations sur les clients, et des procédures pour répondre aux violations de la confidentialité (qui peuvent inclure des mesures juridiques et / ou disciplinaires, entre autres</a:t>
            </a:r>
            <a:r>
              <a:rPr lang="en-US" sz="1000" i="1" dirty="0"/>
              <a:t>).</a:t>
            </a:r>
            <a:endParaRPr sz="1000" i="1" dirty="0"/>
          </a:p>
          <a:p>
            <a:pPr marL="0" lvl="0" indent="0" algn="l" rtl="0">
              <a:spcBef>
                <a:spcPts val="600"/>
              </a:spcBef>
              <a:spcAft>
                <a:spcPts val="0"/>
              </a:spcAft>
              <a:buNone/>
            </a:pPr>
            <a:r>
              <a:rPr lang="fr-FR" sz="1000" i="1" dirty="0"/>
              <a:t>Les prestataires devront discuter du risque potentiel de divulgation non intentionnelle de l’identité du client dans le cadre de l’obtention d’un consentement éclairé pour les services de test index</a:t>
            </a:r>
            <a:r>
              <a:rPr lang="en-US" sz="1000" i="1" dirty="0"/>
              <a:t>.</a:t>
            </a:r>
            <a:endParaRPr sz="1000" dirty="0"/>
          </a:p>
          <a:p>
            <a:pPr marL="171450" lvl="0" indent="-171450" algn="l" rtl="0">
              <a:spcBef>
                <a:spcPts val="0"/>
              </a:spcBef>
              <a:spcAft>
                <a:spcPts val="0"/>
              </a:spcAft>
              <a:buFont typeface="Arial" panose="020B0604020202020204" pitchFamily="34" charset="0"/>
              <a:buChar char="•"/>
            </a:pPr>
            <a:r>
              <a:rPr lang="fr-FR" sz="1000" i="1" dirty="0"/>
              <a:t>Dans la mesure du possible, les noms des contacts autres que les enfants biologiques (par exemple, le sexe et les partenaires de partage de seringues) doivent être séparés des noms des clients index pour éviter toute violation accidentelle de la confidentialité</a:t>
            </a:r>
            <a:r>
              <a:rPr lang="en-US" sz="1000" i="1" dirty="0"/>
              <a:t>.</a:t>
            </a:r>
            <a:endParaRPr sz="1000" dirty="0"/>
          </a:p>
          <a:p>
            <a:pPr marL="171450" lvl="0" indent="-171450" algn="l" rtl="0">
              <a:spcBef>
                <a:spcPts val="0"/>
              </a:spcBef>
              <a:spcAft>
                <a:spcPts val="0"/>
              </a:spcAft>
              <a:buFont typeface="Arial" panose="020B0604020202020204" pitchFamily="34" charset="0"/>
              <a:buChar char="•"/>
            </a:pPr>
            <a:r>
              <a:rPr lang="fr-FR" sz="1000" i="1" dirty="0"/>
              <a:t>Une méthode pour cela consiste à attribuer à tous les clients index un numéro d'identification unique. Ce numéro peut être écrit dans la section « commentaires » du registre HTS</a:t>
            </a:r>
            <a:r>
              <a:rPr lang="en-US" sz="1000" i="1" dirty="0"/>
              <a:t>.</a:t>
            </a:r>
            <a:endParaRPr sz="1000" i="1" dirty="0"/>
          </a:p>
          <a:p>
            <a:pPr marL="171450" lvl="0" indent="-171450" algn="l" rtl="0">
              <a:spcBef>
                <a:spcPts val="0"/>
              </a:spcBef>
              <a:spcAft>
                <a:spcPts val="0"/>
              </a:spcAft>
              <a:buFont typeface="Arial" panose="020B0604020202020204" pitchFamily="34" charset="0"/>
              <a:buChar char="•"/>
            </a:pPr>
            <a:r>
              <a:rPr lang="fr-FR" sz="1000" i="1" dirty="0"/>
              <a:t>Ce numéro d’identification peut ensuite être utilisé à la place du nom du client dans le registre de test index</a:t>
            </a:r>
            <a:r>
              <a:rPr lang="en-US" sz="1000" i="1" dirty="0"/>
              <a:t>.</a:t>
            </a:r>
          </a:p>
          <a:p>
            <a:pPr marL="171450" lvl="0" indent="-171450" algn="l" rtl="0">
              <a:spcBef>
                <a:spcPts val="0"/>
              </a:spcBef>
              <a:spcAft>
                <a:spcPts val="0"/>
              </a:spcAft>
              <a:buFont typeface="Arial" panose="020B0604020202020204" pitchFamily="34" charset="0"/>
              <a:buChar char="•"/>
            </a:pPr>
            <a:r>
              <a:rPr lang="fr-FR" sz="1000" i="1" dirty="0"/>
              <a:t>Les programmes peuvent également envisager d'avoir des registres de tests index séparés pour les tests familiaux (conjoint et enfants biologiques) et la notification des partenaires (partenaires extraconjugaux, partenaires de même sexe, partenaires de partage de seringues, etc.</a:t>
            </a:r>
            <a:r>
              <a:rPr lang="en-US" sz="1000" i="1" dirty="0"/>
              <a:t>)</a:t>
            </a:r>
            <a:endParaRPr sz="1000" i="1" dirty="0"/>
          </a:p>
          <a:p>
            <a:pPr marL="171450" lvl="0" indent="-171450" algn="l" rtl="0">
              <a:spcBef>
                <a:spcPts val="0"/>
              </a:spcBef>
              <a:spcAft>
                <a:spcPts val="0"/>
              </a:spcAft>
              <a:buFont typeface="Arial" panose="020B0604020202020204" pitchFamily="34" charset="0"/>
              <a:buChar char="•"/>
            </a:pPr>
            <a:r>
              <a:rPr lang="fr-FR" sz="1000" i="1" dirty="0"/>
              <a:t>En AUCUN cas, le nom du client index ne doit être communiqué aux organisations communautaires informant les partenaires de la communauté</a:t>
            </a:r>
            <a:r>
              <a:rPr lang="en-US" sz="1000" i="1" dirty="0"/>
              <a:t>.</a:t>
            </a:r>
            <a:endParaRPr sz="1000" i="1" dirty="0"/>
          </a:p>
          <a:p>
            <a:pPr marL="171450" lvl="0" indent="-171450" algn="l" rtl="0">
              <a:spcBef>
                <a:spcPts val="0"/>
              </a:spcBef>
              <a:spcAft>
                <a:spcPts val="0"/>
              </a:spcAft>
              <a:buFont typeface="Arial" panose="020B0604020202020204" pitchFamily="34" charset="0"/>
              <a:buChar char="•"/>
            </a:pPr>
            <a:r>
              <a:rPr lang="fr-FR" sz="1000" i="1" dirty="0"/>
              <a:t>Seules les informations nécessaires pour contacter le partenaire doivent être partagées avec ces organisations</a:t>
            </a:r>
            <a:r>
              <a:rPr lang="en-US" sz="1000" i="1" dirty="0"/>
              <a:t>.</a:t>
            </a:r>
            <a:endParaRPr sz="1000" dirty="0"/>
          </a:p>
        </p:txBody>
      </p:sp>
      <p:sp>
        <p:nvSpPr>
          <p:cNvPr id="773" name="Google Shape;77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b="1" dirty="0">
                <a:latin typeface="Calibri"/>
                <a:ea typeface="Calibri"/>
                <a:cs typeface="Calibri"/>
                <a:sym typeface="Calibri"/>
              </a:rPr>
              <a:t>Dites : </a:t>
            </a:r>
            <a:r>
              <a:rPr lang="fr-FR" i="1" dirty="0">
                <a:latin typeface="Calibri"/>
                <a:ea typeface="Calibri"/>
                <a:cs typeface="Calibri"/>
                <a:sym typeface="Calibri"/>
              </a:rPr>
              <a:t>Tout comme nous avons discuté des considérations spéciales pour obtenir le consentement des enfants et des adolescents, nous devons également identifier les aspects uniques de la confidentialité.</a:t>
            </a:r>
            <a:endParaRPr i="1" dirty="0"/>
          </a:p>
          <a:p>
            <a:pPr marL="0" lvl="0" indent="0" algn="l" rtl="0">
              <a:spcBef>
                <a:spcPts val="0"/>
              </a:spcBef>
              <a:spcAft>
                <a:spcPts val="0"/>
              </a:spcAft>
              <a:buNone/>
            </a:pPr>
            <a:endParaRPr dirty="0"/>
          </a:p>
          <a:p>
            <a:pPr marL="0" lvl="0" indent="0" algn="l" rtl="0">
              <a:spcBef>
                <a:spcPts val="0"/>
              </a:spcBef>
              <a:spcAft>
                <a:spcPts val="0"/>
              </a:spcAft>
              <a:buNone/>
            </a:pPr>
            <a:r>
              <a:rPr lang="fr-FR" dirty="0"/>
              <a:t>Demandez aux participants de réfléchir en quoi la confidentialité entre les enfants et les adolescents diffère de celle des adultes. Renseignez-vous sur les expériences des participants.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Renvoyez les participants à la ressource « Maximiser la couverture des tests index parmi les enfants biologiques de mères vivant avec le VIH, procédures opératoires standard » préparée par l'équipe inter institutions pédiatriques et OEV du PEPFAR.</a:t>
            </a:r>
            <a:r>
              <a:rPr lang="en-US" dirty="0"/>
              <a:t> </a:t>
            </a:r>
            <a:endParaRPr dirty="0"/>
          </a:p>
        </p:txBody>
      </p:sp>
      <p:sp>
        <p:nvSpPr>
          <p:cNvPr id="783" name="Google Shape;78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48:notes"/>
          <p:cNvSpPr>
            <a:spLocks noGrp="1" noRot="1" noChangeAspect="1"/>
          </p:cNvSpPr>
          <p:nvPr>
            <p:ph type="sldImg" idx="2"/>
          </p:nvPr>
        </p:nvSpPr>
        <p:spPr>
          <a:xfrm>
            <a:off x="685800" y="550863"/>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48:notes"/>
          <p:cNvSpPr txBox="1">
            <a:spLocks noGrp="1"/>
          </p:cNvSpPr>
          <p:nvPr>
            <p:ph type="body" idx="1"/>
          </p:nvPr>
        </p:nvSpPr>
        <p:spPr>
          <a:xfrm>
            <a:off x="685800" y="3808879"/>
            <a:ext cx="5486400" cy="4876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b="1" dirty="0"/>
              <a:t>REMARQUE : </a:t>
            </a:r>
            <a:r>
              <a:rPr lang="fr-FR" sz="1000" dirty="0"/>
              <a:t>Exécutez le quiz qui a ouvert cette session une fois de plus.</a:t>
            </a:r>
            <a:endParaRPr sz="1000" dirty="0"/>
          </a:p>
          <a:p>
            <a:pPr marL="0" lvl="0" indent="0" algn="l" rtl="0">
              <a:spcBef>
                <a:spcPts val="600"/>
              </a:spcBef>
              <a:spcAft>
                <a:spcPts val="0"/>
              </a:spcAft>
              <a:buNone/>
            </a:pPr>
            <a:r>
              <a:rPr lang="en-US" sz="1000" b="1" dirty="0" err="1"/>
              <a:t>Dites</a:t>
            </a:r>
            <a:r>
              <a:rPr lang="en-US" sz="1000" b="1" dirty="0"/>
              <a:t> </a:t>
            </a:r>
            <a:r>
              <a:rPr lang="en-US" sz="1000" dirty="0"/>
              <a:t>: </a:t>
            </a:r>
            <a:r>
              <a:rPr lang="fr-FR" sz="1000" i="1" dirty="0"/>
              <a:t>Tout comme nous l'avons fait au début de cette session, je vais lire cinq déclarations et pour chaque déclaration, j'aimerais que vous décidiez si la déclaration est vraie ou fausse.</a:t>
            </a:r>
            <a:endParaRPr sz="1000" dirty="0"/>
          </a:p>
          <a:p>
            <a:pPr marL="0" lvl="0" indent="0" algn="l" rtl="0">
              <a:spcBef>
                <a:spcPts val="600"/>
              </a:spcBef>
              <a:spcAft>
                <a:spcPts val="0"/>
              </a:spcAft>
              <a:buNone/>
            </a:pPr>
            <a:r>
              <a:rPr lang="fr-FR" sz="1000" i="1" dirty="0"/>
              <a:t>Si vous pensez qu'une affirmation est vraie, veuillez vous rendre sur le côté gauche de la pièce [point]. Si vous pensez que c'est faux, veuillez vous rendre sur le côté droit de la pièce [point]. Ce n’est pas grave si vous n’êtes pas sûr; si vous préférez, vous pouvez rester au milieu.</a:t>
            </a:r>
            <a:endParaRPr sz="1000" dirty="0"/>
          </a:p>
          <a:p>
            <a:pPr marL="0" lvl="0" indent="0" algn="l" rtl="0">
              <a:spcBef>
                <a:spcPts val="600"/>
              </a:spcBef>
              <a:spcAft>
                <a:spcPts val="0"/>
              </a:spcAft>
              <a:buNone/>
            </a:pPr>
            <a:r>
              <a:rPr lang="fr-FR" sz="1000" dirty="0"/>
              <a:t>Lisez chaque déclaration une par une au fur et à mesure que vous avancez chaque balle et laissez le temps aux participants de décider (avec leurs pieds). Puis demandez aux participants de regagner leur place</a:t>
            </a:r>
            <a:r>
              <a:rPr lang="en-US" sz="1000" dirty="0"/>
              <a:t>. </a:t>
            </a:r>
            <a:endParaRPr sz="1000" dirty="0"/>
          </a:p>
          <a:p>
            <a:pPr marL="0" lvl="0" indent="0" algn="l" rtl="0">
              <a:spcBef>
                <a:spcPts val="600"/>
              </a:spcBef>
              <a:spcAft>
                <a:spcPts val="0"/>
              </a:spcAft>
              <a:buNone/>
            </a:pPr>
            <a:r>
              <a:rPr lang="fr-FR" sz="1000" b="1" dirty="0"/>
              <a:t>APPROCHE ALTERNATIVE : </a:t>
            </a:r>
            <a:r>
              <a:rPr lang="fr-FR" sz="1000" b="0" dirty="0"/>
              <a:t>Vous pouvez également demander aux participants de rester assis et de lever la main ou d'appeler s'ils pensent que la déclaration est vraie ou fausse</a:t>
            </a:r>
            <a:r>
              <a:rPr lang="en-US" sz="1000" dirty="0"/>
              <a:t>. </a:t>
            </a:r>
            <a:endParaRPr sz="1000" dirty="0"/>
          </a:p>
          <a:p>
            <a:pPr marL="0" lvl="0" indent="0" algn="l" rtl="0">
              <a:spcBef>
                <a:spcPts val="600"/>
              </a:spcBef>
              <a:spcAft>
                <a:spcPts val="0"/>
              </a:spcAft>
              <a:buNone/>
            </a:pPr>
            <a:r>
              <a:rPr lang="fr-FR" sz="1000" dirty="0"/>
              <a:t>Facilitez une discussion si nécessaire pour clarifier les questions / préoccupations des participants</a:t>
            </a:r>
            <a:r>
              <a:rPr lang="en-US" sz="1000" dirty="0"/>
              <a:t>.</a:t>
            </a:r>
            <a:endParaRPr sz="1000" dirty="0"/>
          </a:p>
          <a:p>
            <a:pPr marL="0" lvl="0" indent="0" algn="l" rtl="0">
              <a:spcBef>
                <a:spcPts val="600"/>
              </a:spcBef>
              <a:spcAft>
                <a:spcPts val="0"/>
              </a:spcAft>
              <a:buNone/>
            </a:pPr>
            <a:r>
              <a:rPr lang="en-US" sz="1000" b="1" dirty="0"/>
              <a:t>RÉPONSES :</a:t>
            </a:r>
            <a:endParaRPr sz="1000" dirty="0"/>
          </a:p>
          <a:p>
            <a:pPr marL="228600" lvl="0" indent="-228600" algn="l" rtl="0">
              <a:spcBef>
                <a:spcPts val="300"/>
              </a:spcBef>
              <a:spcAft>
                <a:spcPts val="0"/>
              </a:spcAft>
              <a:buClr>
                <a:schemeClr val="dk1"/>
              </a:buClr>
              <a:buSzPct val="100000"/>
              <a:buFont typeface="Calibri"/>
              <a:buAutoNum type="arabicPeriod"/>
            </a:pPr>
            <a:r>
              <a:rPr lang="fr-FR" sz="1000" dirty="0"/>
              <a:t>Faux - les populations clés sont souvent exposées à un risque accru de violence, y compris la violence entre partenaires intimes. Cela comprend les couples de même sexe et les personnes transgenres en couple</a:t>
            </a:r>
            <a:endParaRPr lang="en-US" sz="1000" u="none" dirty="0"/>
          </a:p>
          <a:p>
            <a:pPr marL="228600" lvl="0" algn="l" rtl="0">
              <a:spcBef>
                <a:spcPts val="300"/>
              </a:spcBef>
              <a:spcAft>
                <a:spcPts val="0"/>
              </a:spcAft>
              <a:buClr>
                <a:schemeClr val="dk1"/>
              </a:buClr>
              <a:buSzPct val="100000"/>
              <a:buFont typeface="+mj-lt"/>
              <a:buAutoNum type="arabicPeriod"/>
            </a:pPr>
            <a:r>
              <a:rPr lang="en-US" sz="1000" u="none" dirty="0"/>
              <a:t>Faux - </a:t>
            </a:r>
            <a:r>
              <a:rPr lang="fr-FR" sz="1000" u="none" dirty="0"/>
              <a:t>Les clients index doivent donner leur consentement pour que quiconque soit contacté par le biais de tests index, et ils ont le droit d'arrêter le processus de test index à tout moment, même après avoir fourni des contacts et un consentement.</a:t>
            </a:r>
            <a:endParaRPr sz="1000" dirty="0"/>
          </a:p>
          <a:p>
            <a:pPr marL="228600" lvl="0" indent="-228600" algn="l" rtl="0">
              <a:spcBef>
                <a:spcPts val="300"/>
              </a:spcBef>
              <a:spcAft>
                <a:spcPts val="0"/>
              </a:spcAft>
              <a:buClr>
                <a:schemeClr val="dk1"/>
              </a:buClr>
              <a:buSzPct val="100000"/>
              <a:buFont typeface="Calibri"/>
              <a:buAutoNum type="arabicPeriod"/>
            </a:pPr>
            <a:r>
              <a:rPr lang="fr-FR" sz="1000" dirty="0"/>
              <a:t>Vrai - l'introduction précoce des tests index, même pendant la sensibilisation, peut être un moyen d'aider les clients à comprendre quelles sont leurs options de référence s'ils sont testés positifs.</a:t>
            </a:r>
            <a:r>
              <a:rPr lang="en-US" sz="1000" dirty="0"/>
              <a:t> </a:t>
            </a:r>
          </a:p>
          <a:p>
            <a:pPr marL="228600" lvl="0" indent="-228600" algn="l" rtl="0">
              <a:spcBef>
                <a:spcPts val="300"/>
              </a:spcBef>
              <a:spcAft>
                <a:spcPts val="0"/>
              </a:spcAft>
              <a:buClr>
                <a:schemeClr val="dk1"/>
              </a:buClr>
              <a:buSzPct val="100000"/>
              <a:buFont typeface="Calibri"/>
              <a:buAutoNum type="arabicPeriod"/>
            </a:pPr>
            <a:r>
              <a:rPr lang="en-US" sz="1000" dirty="0"/>
              <a:t>Faux – </a:t>
            </a:r>
            <a:r>
              <a:rPr lang="fr-FR" sz="1000" dirty="0"/>
              <a:t>Les PVVIH peuvent aider leurs partenaires et amis à bénéficier du dépistage du VIH, mais ce n'est pas une obligation. C'est leur choix</a:t>
            </a:r>
            <a:r>
              <a:rPr lang="en-US" sz="1000" dirty="0"/>
              <a:t>.</a:t>
            </a:r>
            <a:endParaRPr sz="1000" dirty="0"/>
          </a:p>
          <a:p>
            <a:pPr marL="228600" lvl="0" indent="-228600" algn="l" rtl="0">
              <a:spcBef>
                <a:spcPts val="300"/>
              </a:spcBef>
              <a:spcAft>
                <a:spcPts val="0"/>
              </a:spcAft>
              <a:buClr>
                <a:schemeClr val="dk1"/>
              </a:buClr>
              <a:buSzPct val="100000"/>
              <a:buFont typeface="Calibri"/>
              <a:buAutoNum type="arabicPeriod"/>
            </a:pPr>
            <a:r>
              <a:rPr lang="en-US" sz="1000" dirty="0"/>
              <a:t>Faux – </a:t>
            </a:r>
            <a:r>
              <a:rPr lang="fr-FR" sz="1000" dirty="0"/>
              <a:t>les programmes doivent toujours maintenir la confidentialité de tous les clients, y compris leur statut sérologique VIH et d'autres informations personnelles. C'est pour leur sûreté et leur sécurité.</a:t>
            </a:r>
            <a:endParaRPr sz="1000" dirty="0"/>
          </a:p>
          <a:p>
            <a:pPr marL="228600" lvl="0" indent="-152400" algn="l" rtl="0">
              <a:spcBef>
                <a:spcPts val="0"/>
              </a:spcBef>
              <a:spcAft>
                <a:spcPts val="0"/>
              </a:spcAft>
              <a:buClr>
                <a:schemeClr val="dk1"/>
              </a:buClr>
              <a:buSzPts val="1200"/>
              <a:buFont typeface="Calibri"/>
              <a:buNone/>
            </a:pPr>
            <a:endParaRPr sz="1000" dirty="0"/>
          </a:p>
        </p:txBody>
      </p:sp>
      <p:sp>
        <p:nvSpPr>
          <p:cNvPr id="790" name="Google Shape;790;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49:notes"/>
          <p:cNvSpPr txBox="1">
            <a:spLocks noGrp="1"/>
          </p:cNvSpPr>
          <p:nvPr>
            <p:ph type="body" idx="1"/>
          </p:nvPr>
        </p:nvSpPr>
        <p:spPr>
          <a:xfrm>
            <a:off x="685800" y="4400549"/>
            <a:ext cx="5486400" cy="46466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i="0" dirty="0"/>
              <a:t>Dites : </a:t>
            </a:r>
            <a:r>
              <a:rPr lang="fr-FR" sz="1100" i="1" dirty="0"/>
              <a:t>Le but de cette section est de vous présenter certains des outils couramment utilisés pour soutenir, surveiller et suivre les tests d'index, les violences et événements indésirables signalés, ainsi que les services de référence associés</a:t>
            </a:r>
            <a:r>
              <a:rPr lang="en-US" sz="1100" i="1" dirty="0"/>
              <a:t>. </a:t>
            </a:r>
            <a:endParaRPr sz="1100" dirty="0"/>
          </a:p>
          <a:p>
            <a:pPr marL="0" lvl="0" indent="0" algn="l" rtl="0">
              <a:spcBef>
                <a:spcPts val="600"/>
              </a:spcBef>
              <a:spcAft>
                <a:spcPts val="0"/>
              </a:spcAft>
              <a:buNone/>
            </a:pPr>
            <a:r>
              <a:rPr lang="fr-FR" sz="1100" i="1" dirty="0"/>
              <a:t>Bien que cela puisse sembler être de nombreux outils, ils sont importants pour garantir la confidentialité et la sécurité des clients, tout en aidant à déterminer l'efficacité des tests index dans la maîtrise de l'épidémie. Nous ne passerons pas en revue les outils en détail, mais nous les examinerons pour l'instant afin que vous en soyez conscient. Vos équipes présenteront bientôt les outils afin que vous puissiez mettre en pratique les compétences acquises lors de cette formation tout en enregistrant les informations importantes</a:t>
            </a:r>
            <a:r>
              <a:rPr lang="en-US" sz="1100" i="1" dirty="0"/>
              <a:t>.</a:t>
            </a:r>
            <a:endParaRPr sz="1100" dirty="0"/>
          </a:p>
          <a:p>
            <a:pPr marL="0" lvl="0" indent="0" algn="l" rtl="0">
              <a:spcBef>
                <a:spcPts val="600"/>
              </a:spcBef>
              <a:spcAft>
                <a:spcPts val="0"/>
              </a:spcAft>
              <a:buNone/>
            </a:pPr>
            <a:r>
              <a:rPr lang="en-US" sz="1100" b="1" dirty="0"/>
              <a:t>REMARQUE </a:t>
            </a:r>
            <a:r>
              <a:rPr lang="en-US" sz="1100" dirty="0"/>
              <a:t>: S</a:t>
            </a:r>
            <a:r>
              <a:rPr lang="fr-FR" sz="1100" dirty="0"/>
              <a:t>i possible, déterminez à l'avance si le programme a déjà développé ou développera sous peu des outils de suivi / surveillance des tests index. Idéalement, le personnel du programme (comme ceux présents dans cette formation) aura l'occasion de s'exercer à utiliser les outils et de fournir des commentaires avant qu'ils ne soient finalisés</a:t>
            </a:r>
            <a:r>
              <a:rPr lang="en-US" sz="1100" dirty="0"/>
              <a:t>. </a:t>
            </a:r>
            <a:endParaRPr sz="1100" dirty="0"/>
          </a:p>
          <a:p>
            <a:pPr marL="0" lvl="0" indent="0" algn="l" rtl="0">
              <a:spcBef>
                <a:spcPts val="600"/>
              </a:spcBef>
              <a:spcAft>
                <a:spcPts val="0"/>
              </a:spcAft>
              <a:buNone/>
            </a:pPr>
            <a:r>
              <a:rPr lang="fr-FR" sz="1100" dirty="0"/>
              <a:t>Bien qu'il puisse sembler idéal d'intégrer les outils avec des séances de pratique dans cette formation, il peut y avoir beaucoup d'informations que les gens doivent suivre en une seule formation. FHI 360 recommande que les participants apprennent d'abord les options de test index, le flux et les compétences de counseling avant de pratiquer ces compétences avec les journaux / formulaires de suivi.</a:t>
            </a:r>
            <a:endParaRPr sz="1100" dirty="0"/>
          </a:p>
          <a:p>
            <a:pPr marL="0" lvl="0" indent="0" algn="l" rtl="0">
              <a:spcBef>
                <a:spcPts val="600"/>
              </a:spcBef>
              <a:spcAft>
                <a:spcPts val="0"/>
              </a:spcAft>
              <a:buNone/>
            </a:pPr>
            <a:r>
              <a:rPr lang="fr-FR" sz="1100" dirty="0"/>
              <a:t>Vous voudrez peut-être inclure un paquet de documents avec des versions préliminaires des outils afin que les participants puissent les examiner entre les sessions, ou il peut être judicieux de ne pas fournir de brouillons jusqu'à ce que vous vous prépariez à vous former à leur utilisation.</a:t>
            </a:r>
            <a:endParaRPr sz="1100" dirty="0"/>
          </a:p>
          <a:p>
            <a:pPr marL="0" lvl="0" indent="0" algn="l" rtl="0">
              <a:spcBef>
                <a:spcPts val="600"/>
              </a:spcBef>
              <a:spcAft>
                <a:spcPts val="0"/>
              </a:spcAft>
              <a:buNone/>
            </a:pPr>
            <a:r>
              <a:rPr lang="fr-FR" sz="1100" dirty="0"/>
              <a:t>À quelques exceptions près, chacune des cases des diapositives peut être modifiée et remplacée par la langue locale (ou une autre langue) selon les besoins.</a:t>
            </a:r>
            <a:endParaRPr sz="1100" dirty="0"/>
          </a:p>
        </p:txBody>
      </p:sp>
      <p:sp>
        <p:nvSpPr>
          <p:cNvPr id="798" name="Google Shape;798;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Dites </a:t>
            </a:r>
            <a:r>
              <a:rPr lang="en-US" dirty="0"/>
              <a:t>: </a:t>
            </a:r>
            <a:r>
              <a:rPr lang="fr-FR" i="1" dirty="0"/>
              <a:t>L’objectif primordial de cette formation est d'orienter les participants sur les </a:t>
            </a:r>
            <a:r>
              <a:rPr lang="fr-FR" b="1" i="1" dirty="0"/>
              <a:t>pratiques recommandées, les principes fondamentaux, les normes minimales et le contrôle de la qualité </a:t>
            </a:r>
            <a:r>
              <a:rPr lang="en-US" i="1" dirty="0"/>
              <a:t>des tests index. </a:t>
            </a:r>
            <a:r>
              <a:rPr lang="fr-FR" i="1" dirty="0"/>
              <a:t>Nous examinerons comment les approches de test index peuvent être complétées par une référence à un réseau de risque pour améliorer l'utilisation du dépistage du VIH parmi ceux qui sont les plus à risque d'accélérer et de contrôler l'épidémie</a:t>
            </a:r>
            <a:r>
              <a:rPr lang="en-US" i="1" dirty="0"/>
              <a:t>. </a:t>
            </a:r>
            <a:r>
              <a:rPr lang="fr-FR" i="1" dirty="0"/>
              <a:t>Passera également du temps à discuter de la manière de poser des questions et de réagir à la violence, et comment surveiller et réagir aux événements indésirables.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Demandez aux participants s'ils ont des questions ou des attentes différentes (ajustez au besoin avant la formation).</a:t>
            </a:r>
            <a:r>
              <a:rPr lang="en-US" dirty="0"/>
              <a:t> </a:t>
            </a:r>
            <a:r>
              <a:rPr lang="fr-FR" dirty="0"/>
              <a:t>Reportez-vous au tableau à feuilles mobiles de la salle d’attente / du parking où les commentaires et les questions importants qui ne font pas partie de l’objectif / des objectifs immédiats de l’atelier seront enregistrés et traités d’ici la fin de l’atelier.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Assurez-vous de revoir les objectifs à la fin de chaque journée pour déterminer les progrès et les ajuster au besoin.</a:t>
            </a:r>
            <a:endParaRPr dirty="0"/>
          </a:p>
        </p:txBody>
      </p:sp>
      <p:sp>
        <p:nvSpPr>
          <p:cNvPr id="268" name="Google Shape;26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a:t>
            </a:r>
            <a:r>
              <a:rPr lang="en-US" dirty="0"/>
              <a:t>:</a:t>
            </a:r>
            <a:r>
              <a:rPr lang="en-US" i="1" dirty="0"/>
              <a:t> </a:t>
            </a:r>
            <a:r>
              <a:rPr lang="fr-FR" i="1" dirty="0"/>
              <a:t>Comme indiqué lors de l'introduction de cette session, nous passerons en revue chacun des types d'outils susceptibles d'être inclus dans notre programme de test index adapté localement. Cela n'a pas pour but de vous submerger, car nous aurons une occasion distincte de passer en revue chacun de ces éléments en détail une fois les versions préliminaires finalisées.</a:t>
            </a:r>
            <a:r>
              <a:rPr lang="en-US" i="1" dirty="0"/>
              <a:t> </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1" dirty="0"/>
              <a:t>Beaucoup de vos pays ont probablement déjà des procédures opérationnelles normalisées (SOP) pour effectuer des tests index et l'orientation vers d'autres services et les SOP et outils énumérés ici font probablement partie de ces SOP. EpiC peut partager des exemples si cela est utile.</a:t>
            </a:r>
            <a:endParaRPr lang="en-US" i="1"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Pour l'instant, il est important que vous sachiez à quoi ils pourraient ressembler et pourquoi nous en avons besoin. Nous passerons en revue les étapes du test index en détail et vous aurez l'occasion de déterminer où vous devrez peut-être intégrer ces outils en cours de route</a:t>
            </a:r>
            <a:r>
              <a:rPr lang="en-US" i="1" dirty="0"/>
              <a:t>.</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Les outils peuvent être divisés de manière approximative en outils de mise en œuvre et en outils de documentation, de données, de suivi et d'évaluation.</a:t>
            </a:r>
            <a:endParaRPr dirty="0"/>
          </a:p>
        </p:txBody>
      </p:sp>
      <p:sp>
        <p:nvSpPr>
          <p:cNvPr id="805" name="Google Shape;805;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a:t>
            </a:r>
            <a:r>
              <a:rPr lang="en-US" b="1" dirty="0"/>
              <a:t> </a:t>
            </a:r>
            <a:r>
              <a:rPr lang="en-US" dirty="0"/>
              <a:t>: </a:t>
            </a:r>
            <a:r>
              <a:rPr lang="fr-FR" i="1" dirty="0"/>
              <a:t>La plupart des programmes utilisent une certaine forme de procédures opérationnelles standard pour guider les étapes de service et les actions de suivi pour les prestataires et les autres membres. Étant donné que les tests index comportent de nombreuses parties fonctionnelles, nous développerons des SOP qui peuvent vous aider, vous et votre équipe, à garantir des services de qualité de manière cohérente et à garantir la confidentialité et la sécurité. Les SOP aident à orienter les personnes qui sont nouvelles dans votre programme et qui n'ont peut-être pas suivi une formation comme celle-ci</a:t>
            </a:r>
            <a:r>
              <a:rPr lang="en-US" i="1" dirty="0"/>
              <a:t>.</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En outre, de nombreuses personnes apprécient d’avoir un organigramme visuel pour les aider à comprendre les options possibles ou les étapes spécifiques qui pourraient avoir lieu en fonction des choix ou des circonstances d’un client individuel. Nous développerons un organigramme client plus tard dans cette session pour le contexte </a:t>
            </a:r>
            <a:r>
              <a:rPr lang="fr-FR" dirty="0"/>
              <a:t>[PAYS].</a:t>
            </a:r>
            <a:endParaRPr dirty="0"/>
          </a:p>
        </p:txBody>
      </p:sp>
      <p:sp>
        <p:nvSpPr>
          <p:cNvPr id="813" name="Google Shape;813;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a:t>
            </a:r>
            <a:r>
              <a:rPr lang="en-US" b="0" i="1" dirty="0"/>
              <a:t> Il</a:t>
            </a:r>
            <a:r>
              <a:rPr lang="fr-FR" b="0" i="1" dirty="0"/>
              <a:t> est important de suivre la prestation des services de test index pour tous les clients à qui le service est offert et d'assurer le suivi du risque de violence entre partenaires intimes (VPI), des notifications de contact et des résultats</a:t>
            </a:r>
            <a:r>
              <a:rPr lang="en-US" b="0" i="1" dirty="0"/>
              <a:t>. </a:t>
            </a:r>
            <a:endParaRPr dirty="0"/>
          </a:p>
          <a:p>
            <a:pPr marL="0" lvl="0" indent="0" algn="l" rtl="0">
              <a:spcBef>
                <a:spcPts val="0"/>
              </a:spcBef>
              <a:spcAft>
                <a:spcPts val="0"/>
              </a:spcAft>
              <a:buNone/>
            </a:pPr>
            <a:endParaRPr b="0" i="1" dirty="0"/>
          </a:p>
          <a:p>
            <a:pPr marL="0" lvl="0" indent="0" algn="l" rtl="0">
              <a:spcBef>
                <a:spcPts val="0"/>
              </a:spcBef>
              <a:spcAft>
                <a:spcPts val="0"/>
              </a:spcAft>
              <a:buNone/>
            </a:pPr>
            <a:r>
              <a:rPr lang="fr-FR" b="0" i="1" dirty="0"/>
              <a:t>Ce processus vous aidera également à suivre les raisons pour lesquelles les clients ont refusé les tests index, ce qui sera discuté dans une session ultérieure.</a:t>
            </a:r>
            <a:endParaRPr b="1" i="0" dirty="0"/>
          </a:p>
        </p:txBody>
      </p:sp>
      <p:sp>
        <p:nvSpPr>
          <p:cNvPr id="823" name="Google Shape;82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Dites : </a:t>
            </a:r>
            <a:r>
              <a:rPr lang="fr-FR" b="0" i="1" dirty="0"/>
              <a:t>Le programme vous fournira également des scripts spécifiques pour introduire les tests index à vos clients. Il est essentiel de suivre de près ces scripts, car ils ont été élaborés avec une contribution considérable des communautés pour lesquelles ils ont été conçus. Vous aurez l'occasion de vous entraîner à utiliser ces scripts [pendant cette formation] ou [pendant une session de suivi sur les formulaires requis pour la prestation et le suivi du service de test index].</a:t>
            </a:r>
          </a:p>
          <a:p>
            <a:pPr marL="0" lvl="0" indent="0" algn="l" rtl="0">
              <a:spcBef>
                <a:spcPts val="0"/>
              </a:spcBef>
              <a:spcAft>
                <a:spcPts val="0"/>
              </a:spcAft>
              <a:buNone/>
            </a:pPr>
            <a:endParaRPr b="0" i="1" dirty="0"/>
          </a:p>
          <a:p>
            <a:pPr marL="0" lvl="0" indent="0" algn="l" rtl="0">
              <a:spcBef>
                <a:spcPts val="0"/>
              </a:spcBef>
              <a:spcAft>
                <a:spcPts val="0"/>
              </a:spcAft>
              <a:buNone/>
            </a:pPr>
            <a:r>
              <a:rPr lang="en-US" b="1" i="0" dirty="0"/>
              <a:t>REMARQUE : </a:t>
            </a:r>
            <a:r>
              <a:rPr lang="fr-FR" b="0" i="0" dirty="0"/>
              <a:t>Il sera important de savoir à l'avance s'il y aura du temps pendant la formation ou lors d'une séance de suivi sur place pour parcourir chacun des formulaires. Comme indiqué précédemment, il peut être plus efficace de s'assurer d'abord que les participants comprennent les principaux concepts du début à la fin et ont la possibilité de travailler sur certains des scénarios de pratique, avant de fournir un script complet pour les apprendre / les guider</a:t>
            </a:r>
            <a:r>
              <a:rPr lang="en-US" b="0" i="0" dirty="0"/>
              <a:t>.</a:t>
            </a:r>
            <a:endParaRPr b="1" i="0" dirty="0"/>
          </a:p>
        </p:txBody>
      </p:sp>
      <p:sp>
        <p:nvSpPr>
          <p:cNvPr id="832" name="Google Shape;83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a:t>
            </a:r>
            <a:r>
              <a:rPr lang="en-US" i="1" dirty="0"/>
              <a:t> </a:t>
            </a:r>
            <a:r>
              <a:rPr lang="fr-FR" i="1" dirty="0"/>
              <a:t>Notre session sur les principes fondamentaux et les normes minimales pour les tests index a révélé un certain nombre de préjudices potentiels qui peuvent résulter du counseling en test index ou faire surface. Il sera important pour l'équipe d'avoir des SOP qui dirigent les membres sur ce qu'il faut faire pour dépister la violence, déterminer si la divulgation peut être sûre, décider de la bonne approche pour aviser un partenaire en fonction de la détermination de la sécurité, planifier une divulgation sûre, et conseiller et / ou référer en cas de violence, entre autres procédures. Nous aurons un module distinct sur la violence entre partenaires intimes et les événements indésirables.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Il sera également important de disposer de scripts spécifiques qui vous aideront à contacter et à discuter des expositions potentielles avec les partenaires de vos clients, et lors de séances de counseling avec les clients index. Nous aurons la chance demain de revoir, réviser et / ou développer des messages spécifiques que vous pourrez utiliser dans vos sessions</a:t>
            </a:r>
            <a:r>
              <a:rPr lang="en-US" i="1" dirty="0"/>
              <a:t>.</a:t>
            </a:r>
            <a:endParaRPr dirty="0"/>
          </a:p>
        </p:txBody>
      </p:sp>
      <p:sp>
        <p:nvSpPr>
          <p:cNvPr id="842" name="Google Shape;842;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Dites </a:t>
            </a:r>
            <a:r>
              <a:rPr lang="en-US" dirty="0"/>
              <a:t>: </a:t>
            </a:r>
            <a:r>
              <a:rPr lang="fr-FR" i="1" dirty="0"/>
              <a:t>Nous avons introduit le concept d'événements indésirables à la session 5. Quelqu'un peut-il définir ce qu'est un événement indésirable ?</a:t>
            </a:r>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b="1" i="0" dirty="0"/>
              <a:t>REMARQUE </a:t>
            </a:r>
            <a:r>
              <a:rPr lang="en-US" i="0" dirty="0"/>
              <a:t>: </a:t>
            </a:r>
            <a:r>
              <a:rPr lang="fr-FR" i="0" dirty="0"/>
              <a:t>Un événement indésirable est un incident qui entraîne un préjudice pour le client du fait de sa participation à des services de test index.</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Dites </a:t>
            </a:r>
            <a:r>
              <a:rPr lang="en-US" dirty="0"/>
              <a:t>: </a:t>
            </a:r>
            <a:r>
              <a:rPr lang="fr-FR" i="1" dirty="0"/>
              <a:t>Nous discuterons des événements indésirables plus en détail à la session 11. </a:t>
            </a:r>
            <a:br>
              <a:rPr lang="fr-FR" i="1" dirty="0"/>
            </a:br>
            <a:r>
              <a:rPr lang="fr-FR" i="1" dirty="0"/>
              <a:t>Il sera important que les équipes travaillent ensemble pour s'assurer que les événements indésirables signalés sont documentés en plus des mesures spécifiques prises pour assurer le suivi ou fournir un soutien. Il est également important de documenter toutes les plaintes des clients en fonction de leur expérience sur le site de prestation de services, telles que les préoccupations concernant la stigmatisation ou la discrimination, la confidentialité ou le consentement, entre autres. Les incidents devront également être enregistrés dans un journal pour assurer un suivi approprié.</a:t>
            </a:r>
            <a:endParaRPr dirty="0"/>
          </a:p>
        </p:txBody>
      </p:sp>
      <p:sp>
        <p:nvSpPr>
          <p:cNvPr id="852" name="Google Shape;85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a:t>
            </a:r>
            <a:r>
              <a:rPr lang="en-US" dirty="0"/>
              <a:t>:</a:t>
            </a:r>
            <a:r>
              <a:rPr lang="en-US" i="1" dirty="0"/>
              <a:t> </a:t>
            </a:r>
            <a:r>
              <a:rPr lang="fr-FR" i="1" dirty="0"/>
              <a:t>Nous avons déjà noté l'importance de maintenir la confidentialité, la sûreté et la sécurité de chacun de nos clients tout au long du processus de notification des partenaires et de test index.</a:t>
            </a:r>
            <a:r>
              <a:rPr lang="en-US" i="1" dirty="0"/>
              <a:t>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Il se peut que nous devions développer un accord de partage de données entre les établissements pour nous assurer qu'ils peuvent communiquer directement pour suivre les clients lorsqu'ils font des références ou demandent de l'aide pour les références, et pour nous assurer que nous avons assuré le suivi des services appropriés.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Avoir les noms et les coordonnées des personnes susceptibles d'être à risque d'infection par le VIH est une question sérieuse. Si ces informations tombaient par erreur ou intentionnellement entre les mains d'individus qui ne font pas partie de notre continuum de services, cela pourrait mettre en danger nos clients ou leurs contacts. Si vous n'avez pas encore signé de déclaration de confidentialité, vous devrez peut-être en signer une dans le cadre de ce programme.</a:t>
            </a:r>
            <a:endParaRPr dirty="0"/>
          </a:p>
        </p:txBody>
      </p:sp>
      <p:sp>
        <p:nvSpPr>
          <p:cNvPr id="864" name="Google Shape;864;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a:t>
            </a:r>
            <a:r>
              <a:rPr lang="en-US" dirty="0"/>
              <a:t>:</a:t>
            </a:r>
            <a:r>
              <a:rPr lang="en-US" i="1" dirty="0"/>
              <a:t> </a:t>
            </a:r>
            <a:r>
              <a:rPr lang="fr-FR" i="1" dirty="0"/>
              <a:t>Nous aurons besoin de documenter les coordonnées du client, et le suivi des partenaires. Nous devrons réfléchir à la manière dont nous allons suivre les données sur les tests index et normaliser les visualisations de données afin de pouvoir discuter de ce qui fonctionne et de ce qui pourrait nécessiter des améliorations.</a:t>
            </a:r>
            <a:endParaRPr dirty="0"/>
          </a:p>
        </p:txBody>
      </p:sp>
      <p:sp>
        <p:nvSpPr>
          <p:cNvPr id="874" name="Google Shape;874;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REMARQUE </a:t>
            </a:r>
            <a:r>
              <a:rPr lang="en-US" dirty="0"/>
              <a:t>: </a:t>
            </a:r>
            <a:r>
              <a:rPr lang="fr-FR" dirty="0"/>
              <a:t>Imprimez suffisamment de jeux de cartes d'organigramme à l'avance en fonction du nombre de groupes de discussion.</a:t>
            </a:r>
          </a:p>
          <a:p>
            <a:pPr marL="0" lvl="0" indent="0" algn="l" rtl="0">
              <a:spcBef>
                <a:spcPts val="0"/>
              </a:spcBef>
              <a:spcAft>
                <a:spcPts val="0"/>
              </a:spcAft>
              <a:buNone/>
            </a:pPr>
            <a:endParaRPr dirty="0"/>
          </a:p>
          <a:p>
            <a:pPr marL="0" lvl="0" indent="0" algn="l" rtl="0">
              <a:spcBef>
                <a:spcPts val="0"/>
              </a:spcBef>
              <a:spcAft>
                <a:spcPts val="0"/>
              </a:spcAft>
              <a:buNone/>
            </a:pPr>
            <a:r>
              <a:rPr lang="fr-FR" dirty="0"/>
              <a:t>Suivez les instructions sur la diapositive. Expliquez qu'ils recevront un modèle (illustré sur la diapositive suivante) pour les aider dans la tâche.</a:t>
            </a:r>
            <a:endParaRPr dirty="0"/>
          </a:p>
        </p:txBody>
      </p:sp>
      <p:sp>
        <p:nvSpPr>
          <p:cNvPr id="884" name="Google Shape;884;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Montrez cette diapositive après vous être assuré que les participants ont bien compris les instructions de l'activité, comme indiqué sur la diapositive précédente.</a:t>
            </a:r>
            <a:r>
              <a:rPr lang="en-US" dirty="0"/>
              <a:t>.</a:t>
            </a:r>
            <a:endParaRPr dirty="0"/>
          </a:p>
        </p:txBody>
      </p:sp>
      <p:sp>
        <p:nvSpPr>
          <p:cNvPr id="892" name="Google Shape;892;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6:notes"/>
          <p:cNvSpPr txBox="1">
            <a:spLocks noGrp="1"/>
          </p:cNvSpPr>
          <p:nvPr>
            <p:ph type="body" idx="1"/>
          </p:nvPr>
        </p:nvSpPr>
        <p:spPr>
          <a:xfrm>
            <a:off x="685800" y="4400550"/>
            <a:ext cx="5486400" cy="40226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REMARQUE </a:t>
            </a:r>
            <a:r>
              <a:rPr lang="en-US" dirty="0"/>
              <a:t>: </a:t>
            </a:r>
            <a:r>
              <a:rPr lang="fr-FR" dirty="0"/>
              <a:t>Passez brièvement en revue l'ordre du jour (concentrez-vous sur les heures de début, les pauses, les repas et les plans pour terminer la journée à l'heure).</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Faites un remue-méninges avec les participants sur les accords de groupe qu'ils préféreraient incorporer dans la formation et notez-les sur un tableau blanc ou un flipchart.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Cela peut inclure le respect des heures de début, de fin et de pause ; s'assurer que les téléphones portables et les ordinateurs ne sont utilisés qu'en dehors de la salle de l'atelier ; honorer les opinions des autres avec respect; éviter les conversations secondaires, etc.</a:t>
            </a:r>
            <a:r>
              <a:rPr lang="en-US" dirty="0"/>
              <a:t> </a:t>
            </a:r>
          </a:p>
          <a:p>
            <a:pPr marL="0" lvl="0" indent="0" algn="l" rtl="0">
              <a:spcBef>
                <a:spcPts val="0"/>
              </a:spcBef>
              <a:spcAft>
                <a:spcPts val="0"/>
              </a:spcAft>
              <a:buNone/>
            </a:pPr>
            <a:endParaRPr dirty="0"/>
          </a:p>
          <a:p>
            <a:pPr marL="0" lvl="0" indent="0" algn="l" rtl="0">
              <a:spcBef>
                <a:spcPts val="0"/>
              </a:spcBef>
              <a:spcAft>
                <a:spcPts val="0"/>
              </a:spcAft>
              <a:buNone/>
            </a:pPr>
            <a:r>
              <a:rPr lang="fr-FR" dirty="0"/>
              <a:t>Demandez si tout le monde se sent à l'aise avec les règles.</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Demandez aux participants s'ils sont à l'aise si vous (animateur) ajustez l'ordre du jour au besoin pour s'adapter au rythme naturel et à l'apprentissage du groupe (l'ordre du jour est un guide). Répondez aux questions ou préoccupations.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Demandez s'il y a des objectifs ou des attentes spécifiques du groupe en dehors de la formation et incluez-les sur la page du tableau à feuilles « Parking ».</a:t>
            </a:r>
            <a:endParaRPr dirty="0"/>
          </a:p>
        </p:txBody>
      </p:sp>
      <p:sp>
        <p:nvSpPr>
          <p:cNvPr id="299" name="Google Shape;29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8" name="Google Shape;93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Utilisez cette diapositive pour revoir les étapes si nécessaire. Vous pouvez également choisir l'un des organigrammes créés par l'un des groupes à la place.</a:t>
            </a:r>
            <a:endParaRPr dirty="0"/>
          </a:p>
        </p:txBody>
      </p:sp>
      <p:sp>
        <p:nvSpPr>
          <p:cNvPr id="939" name="Google Shape;939;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a:t>
            </a:r>
            <a:r>
              <a:rPr lang="en-US" b="1" dirty="0"/>
              <a:t>:</a:t>
            </a:r>
            <a:r>
              <a:rPr lang="en-US" i="1" dirty="0"/>
              <a:t> </a:t>
            </a:r>
            <a:r>
              <a:rPr lang="fr-FR" i="1" dirty="0"/>
              <a:t>Le but de cette session est de vous présenter une approche de recrutement de la chaîne de référence qui peut compléter les tests index et la référence ciblée pour augmenter la portée dans les réseaux à risques sociaux et améliorer la recherche de cas.</a:t>
            </a:r>
          </a:p>
          <a:p>
            <a:pPr marL="0" lvl="0" indent="0" algn="l" rtl="0">
              <a:spcBef>
                <a:spcPts val="0"/>
              </a:spcBef>
              <a:spcAft>
                <a:spcPts val="0"/>
              </a:spcAft>
              <a:buNone/>
            </a:pPr>
            <a:endParaRPr dirty="0"/>
          </a:p>
          <a:p>
            <a:pPr marL="0" lvl="0" indent="0" algn="l" rtl="0">
              <a:spcBef>
                <a:spcPts val="0"/>
              </a:spcBef>
              <a:spcAft>
                <a:spcPts val="0"/>
              </a:spcAft>
              <a:buNone/>
            </a:pPr>
            <a:r>
              <a:rPr lang="fr-FR" i="1" dirty="0"/>
              <a:t>Il est important de noter que les personnes référées par RNR qui ne sont pas des partenaires sexuels ou de l'injection de drogues, ou des enfants biologiques NE comptent PAS dans les cibles de test index et ne doivent pas être déclarées comme telles. Cependant, si les partenaires sexuels ou qui s'injectent des drogues sont référés par RNR, ils peuvent compter pour les tests index.</a:t>
            </a:r>
            <a:endParaRPr dirty="0"/>
          </a:p>
        </p:txBody>
      </p:sp>
      <p:sp>
        <p:nvSpPr>
          <p:cNvPr id="986" name="Google Shape;986;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62:notes"/>
          <p:cNvSpPr txBox="1">
            <a:spLocks noGrp="1"/>
          </p:cNvSpPr>
          <p:nvPr>
            <p:ph type="body" idx="1"/>
          </p:nvPr>
        </p:nvSpPr>
        <p:spPr>
          <a:xfrm>
            <a:off x="685800" y="4400549"/>
            <a:ext cx="5486400" cy="4284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i="0" dirty="0"/>
              <a:t>Dites </a:t>
            </a:r>
            <a:r>
              <a:rPr lang="en-US" sz="1100" i="1" dirty="0"/>
              <a:t>: </a:t>
            </a:r>
            <a:r>
              <a:rPr lang="fr-FR" sz="1100" i="1" dirty="0"/>
              <a:t>Dans l'approche standard du test index, une personne se présente dans un centre de test ou lors d'un test communautaire et après avoir reçu un diagnostic de VIH, elle est conseillée par un conseiller / prestataire utilisant l'une des quatre méthodes décrites précédemment pour encourager les activités sexuelles et partenaires qui s'injectent des drogues et enfants potentiellement exposés à venir se faire dépister.</a:t>
            </a:r>
            <a:endParaRPr sz="1100" i="1" dirty="0"/>
          </a:p>
          <a:p>
            <a:pPr marL="0" lvl="0" indent="0" algn="l" rtl="0">
              <a:spcBef>
                <a:spcPts val="600"/>
              </a:spcBef>
              <a:spcAft>
                <a:spcPts val="0"/>
              </a:spcAft>
              <a:buNone/>
            </a:pPr>
            <a:r>
              <a:rPr lang="fr-FR" sz="1100" i="1" dirty="0"/>
              <a:t>Cette approche, cependant, risque de manquer d’occasions de creuser plus profondément dans les réseaux de risque sexuel, d’injection de drogue et social du cas index</a:t>
            </a:r>
            <a:r>
              <a:rPr lang="en-US" sz="1100" i="1" dirty="0"/>
              <a:t>.</a:t>
            </a:r>
            <a:endParaRPr sz="1100" i="1" dirty="0"/>
          </a:p>
          <a:p>
            <a:pPr marL="0" marR="0" lvl="0" indent="0" algn="l" rtl="0">
              <a:lnSpc>
                <a:spcPct val="100000"/>
              </a:lnSpc>
              <a:spcBef>
                <a:spcPts val="600"/>
              </a:spcBef>
              <a:spcAft>
                <a:spcPts val="0"/>
              </a:spcAft>
              <a:buClr>
                <a:schemeClr val="dk1"/>
              </a:buClr>
              <a:buSzPts val="1200"/>
              <a:buFont typeface="Calibri"/>
              <a:buNone/>
            </a:pPr>
            <a:r>
              <a:rPr lang="fr-FR" sz="1100" b="0" i="1" u="none" strike="noStrike" dirty="0">
                <a:solidFill>
                  <a:schemeClr val="dk1"/>
                </a:solidFill>
                <a:latin typeface="Calibri"/>
                <a:ea typeface="Calibri"/>
                <a:cs typeface="Calibri"/>
                <a:sym typeface="Calibri"/>
              </a:rPr>
              <a:t>Certains clients peuvent préférer ne pas avertir leurs partenaires. Quels problèmes peuvent rendre plus difficile pour un membre d'une population clé d'informer son (ses) partenaire (s) ?</a:t>
            </a:r>
            <a:endParaRPr sz="1100" b="0" i="1" u="none" strike="noStrike" dirty="0">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200"/>
              <a:buFont typeface="Calibri"/>
              <a:buNone/>
            </a:pPr>
            <a:r>
              <a:rPr lang="fr-FR" sz="1100" b="0" i="0" u="none" strike="noStrike" dirty="0">
                <a:solidFill>
                  <a:schemeClr val="dk1"/>
                </a:solidFill>
                <a:latin typeface="Calibri"/>
                <a:ea typeface="Calibri"/>
                <a:cs typeface="Calibri"/>
                <a:sym typeface="Calibri"/>
              </a:rPr>
              <a:t>Permettez aux participants de donner leur avis</a:t>
            </a:r>
            <a:r>
              <a:rPr lang="en-US" sz="1100" b="0" i="0" u="none" strike="noStrike" dirty="0">
                <a:solidFill>
                  <a:schemeClr val="dk1"/>
                </a:solidFill>
                <a:latin typeface="Calibri"/>
                <a:ea typeface="Calibri"/>
                <a:cs typeface="Calibri"/>
                <a:sym typeface="Calibri"/>
              </a:rPr>
              <a:t>.</a:t>
            </a:r>
            <a:endParaRPr sz="1100" i="1" dirty="0"/>
          </a:p>
          <a:p>
            <a:pPr marL="0" lvl="0" indent="0" algn="l" rtl="0">
              <a:spcBef>
                <a:spcPts val="600"/>
              </a:spcBef>
              <a:spcAft>
                <a:spcPts val="0"/>
              </a:spcAft>
              <a:buNone/>
            </a:pPr>
            <a:r>
              <a:rPr lang="en-US" sz="1100" b="1" i="0" dirty="0"/>
              <a:t>Dites : </a:t>
            </a:r>
            <a:r>
              <a:rPr lang="fr-FR" sz="1100" i="1" dirty="0"/>
              <a:t>Certains membres des populations clés peuvent ne pas considérer bon nombre de leurs contacts du réseau de risque comme des «partenaires».</a:t>
            </a:r>
            <a:endParaRPr sz="1100" i="1" dirty="0"/>
          </a:p>
          <a:p>
            <a:pPr marL="0" lvl="0" indent="0" algn="l" rtl="0">
              <a:spcBef>
                <a:spcPts val="600"/>
              </a:spcBef>
              <a:spcAft>
                <a:spcPts val="0"/>
              </a:spcAft>
              <a:buNone/>
            </a:pPr>
            <a:r>
              <a:rPr lang="fr-FR" sz="1100" i="1" dirty="0"/>
              <a:t>Certains peuvent ne pas se sentir à l'aise de divulguer leur statut à d'autres membres au sein de leurs réseaux sociaux et à risque, en partie à cause des préoccupations concernant la confidentialité dans les petites communautés de population clé.</a:t>
            </a:r>
            <a:endParaRPr sz="1100" i="1" dirty="0"/>
          </a:p>
          <a:p>
            <a:pPr marL="0" lvl="0" indent="0" algn="l" rtl="0">
              <a:spcBef>
                <a:spcPts val="600"/>
              </a:spcBef>
              <a:spcAft>
                <a:spcPts val="0"/>
              </a:spcAft>
              <a:buNone/>
            </a:pPr>
            <a:r>
              <a:rPr lang="fr-FR" sz="1100" i="1" dirty="0"/>
              <a:t>De plus, un client peut être au courant d'autres personnes de son réseau social qui ne sont pas nécessairement des contacts sexuels, mais qui ont des comportements à haut risque.</a:t>
            </a:r>
            <a:endParaRPr sz="1100" i="1" dirty="0"/>
          </a:p>
          <a:p>
            <a:pPr marL="0" lvl="0" indent="0" algn="l" rtl="0">
              <a:spcBef>
                <a:spcPts val="600"/>
              </a:spcBef>
              <a:spcAft>
                <a:spcPts val="0"/>
              </a:spcAft>
              <a:buNone/>
            </a:pPr>
            <a:r>
              <a:rPr lang="fr-FR" sz="1100" i="1" dirty="0"/>
              <a:t>Que peut-on faire pour nous assurer que nous atteignons de manière efficace et efficiente tout le monde que nous pouvons avec des services de dépistage et de traitement ?</a:t>
            </a:r>
          </a:p>
          <a:p>
            <a:pPr marL="0" lvl="0" indent="0" algn="l" rtl="0">
              <a:spcBef>
                <a:spcPts val="600"/>
              </a:spcBef>
              <a:spcAft>
                <a:spcPts val="0"/>
              </a:spcAft>
              <a:buNone/>
            </a:pPr>
            <a:r>
              <a:rPr lang="fr-FR" sz="1100" b="0" i="0" dirty="0"/>
              <a:t>Accordez quelques instants aux répondants pour répondre.</a:t>
            </a:r>
            <a:endParaRPr sz="1100" dirty="0"/>
          </a:p>
        </p:txBody>
      </p:sp>
      <p:sp>
        <p:nvSpPr>
          <p:cNvPr id="993" name="Google Shape;993;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7" name="Google Shape;1007;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a:t>
            </a:r>
            <a:r>
              <a:rPr lang="en-US" i="1" dirty="0"/>
              <a:t>: </a:t>
            </a:r>
            <a:r>
              <a:rPr lang="fr-FR" i="1" dirty="0"/>
              <a:t>Nous avons discuté de l'importance d'offrir à nos clients des options</a:t>
            </a:r>
            <a:r>
              <a:rPr lang="en-US" i="1" dirty="0"/>
              <a:t>.</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fr-FR" i="1" dirty="0"/>
              <a:t>La référence au réseau à risque est une façon d'offrir à nos clients des options supplémentaires pour référer des personnes avec lesquelles ils ont eu des contacts sexuels ou toxicomanes, ou qui savent pratiquer des comportements à risque au sein de leur réseau.</a:t>
            </a:r>
          </a:p>
          <a:p>
            <a:pPr marL="0" lvl="0" indent="0" algn="l" rtl="0">
              <a:spcBef>
                <a:spcPts val="0"/>
              </a:spcBef>
              <a:spcAft>
                <a:spcPts val="0"/>
              </a:spcAft>
              <a:buNone/>
            </a:pPr>
            <a:endParaRPr i="1" dirty="0"/>
          </a:p>
          <a:p>
            <a:pPr marL="0" lvl="0" indent="0" algn="l" rtl="0">
              <a:spcBef>
                <a:spcPts val="0"/>
              </a:spcBef>
              <a:spcAft>
                <a:spcPts val="0"/>
              </a:spcAft>
              <a:buNone/>
            </a:pPr>
            <a:r>
              <a:rPr lang="fr-FR" i="1" dirty="0"/>
              <a:t>Les clients n'ont pas le nom de ces personnes et peuvent même recommander des personnes à l'aide d'un système de coupons sans connaître leurs noms</a:t>
            </a:r>
            <a:r>
              <a:rPr lang="en-US" i="1" dirty="0"/>
              <a:t>.</a:t>
            </a:r>
            <a:endParaRPr dirty="0"/>
          </a:p>
        </p:txBody>
      </p:sp>
      <p:sp>
        <p:nvSpPr>
          <p:cNvPr id="1008" name="Google Shape;1008;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5" name="Google Shape;1015;p64:notes"/>
          <p:cNvSpPr txBox="1">
            <a:spLocks noGrp="1"/>
          </p:cNvSpPr>
          <p:nvPr>
            <p:ph type="body" idx="1"/>
          </p:nvPr>
        </p:nvSpPr>
        <p:spPr>
          <a:xfrm>
            <a:off x="685800" y="4400549"/>
            <a:ext cx="5486400" cy="4284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i="0" dirty="0"/>
              <a:t>Dites : </a:t>
            </a:r>
            <a:r>
              <a:rPr lang="fr-FR" sz="1100" i="1" dirty="0"/>
              <a:t>La référence vers un réseau de risque commence généralement par un client qui fait partie de notre programme (soit un client auquel nous fournissons des services de prévention continus, soit une personne vivant avec le VIH - comme un cas index). En d'autres termes, n'importe qui, quel que soit son statut, peut référer ses pairs</a:t>
            </a:r>
            <a:r>
              <a:rPr lang="en-US" sz="1100" i="1" dirty="0"/>
              <a:t>.</a:t>
            </a:r>
            <a:endParaRPr sz="1100" dirty="0"/>
          </a:p>
          <a:p>
            <a:pPr marL="0" lvl="0" indent="0" algn="l" rtl="0">
              <a:spcBef>
                <a:spcPts val="600"/>
              </a:spcBef>
              <a:spcAft>
                <a:spcPts val="0"/>
              </a:spcAft>
              <a:buNone/>
            </a:pPr>
            <a:r>
              <a:rPr lang="fr-FR" sz="1100" i="1" dirty="0"/>
              <a:t>Le client est orienté vers le processus de référence et…</a:t>
            </a:r>
            <a:r>
              <a:rPr lang="en-US" sz="1100" i="1" dirty="0"/>
              <a:t> </a:t>
            </a:r>
            <a:endParaRPr sz="1100" dirty="0"/>
          </a:p>
          <a:p>
            <a:pPr marL="0" lvl="0" indent="0" algn="l" rtl="0">
              <a:spcBef>
                <a:spcPts val="600"/>
              </a:spcBef>
              <a:spcAft>
                <a:spcPts val="0"/>
              </a:spcAft>
              <a:buNone/>
            </a:pPr>
            <a:r>
              <a:rPr lang="en-US" sz="1100" dirty="0"/>
              <a:t>[AVANCER]</a:t>
            </a:r>
            <a:endParaRPr sz="1100" dirty="0"/>
          </a:p>
          <a:p>
            <a:pPr marL="0" lvl="0" indent="0" algn="l" rtl="0">
              <a:spcBef>
                <a:spcPts val="600"/>
              </a:spcBef>
              <a:spcAft>
                <a:spcPts val="0"/>
              </a:spcAft>
              <a:buNone/>
            </a:pPr>
            <a:r>
              <a:rPr lang="en-US" sz="1100" i="1" dirty="0"/>
              <a:t>…</a:t>
            </a:r>
            <a:r>
              <a:rPr lang="fr-FR" sz="1100" i="1" dirty="0"/>
              <a:t>A offert la possibilité d'inviter des pairs au sein de leurs réseaux sociaux et à risque à venir passer un test ou à s'inscrire à un traitement pour les PVVIH qui n'ont pas encore commencé ou qui ont arrêté le traitement</a:t>
            </a:r>
            <a:r>
              <a:rPr lang="en-US" sz="1100" i="1" dirty="0"/>
              <a:t>. </a:t>
            </a:r>
            <a:endParaRPr sz="1100" i="1" dirty="0"/>
          </a:p>
          <a:p>
            <a:pPr marL="0" lvl="0" indent="0" algn="l" rtl="0">
              <a:spcBef>
                <a:spcPts val="600"/>
              </a:spcBef>
              <a:spcAft>
                <a:spcPts val="0"/>
              </a:spcAft>
              <a:buNone/>
            </a:pPr>
            <a:r>
              <a:rPr lang="fr-FR" sz="1100" i="1" dirty="0"/>
              <a:t>Certains programmes offrent une petite incitation à chaque personne qui est testée avec succès. Un système de coupons est utilisé pour garder une trace de qui a référé qui pour s'assurer que les gens reçoivent des incitations appropriées. Cependant, des incitations ne sont pas nécessaires</a:t>
            </a:r>
            <a:r>
              <a:rPr lang="en-US" sz="1100" i="1" dirty="0"/>
              <a:t>.</a:t>
            </a:r>
            <a:endParaRPr sz="1100" dirty="0"/>
          </a:p>
          <a:p>
            <a:pPr marL="0" lvl="0" indent="0" algn="l" rtl="0">
              <a:spcBef>
                <a:spcPts val="600"/>
              </a:spcBef>
              <a:spcAft>
                <a:spcPts val="0"/>
              </a:spcAft>
              <a:buNone/>
            </a:pPr>
            <a:r>
              <a:rPr lang="fr-FR" sz="1100" i="1" dirty="0"/>
              <a:t>Chaque personne qui accepte de rencontrer un membre de l'équipe du programme, comme un agent de sensibilisation, un navigateur ou un conseiller, pour effectuer une évaluation des risques et un test (si éligible) peut également se voir offrir la possibilité de servir de mobilisateur.</a:t>
            </a:r>
            <a:endParaRPr sz="1100" dirty="0"/>
          </a:p>
          <a:p>
            <a:pPr marL="0" lvl="0" indent="0" algn="l" rtl="0">
              <a:spcBef>
                <a:spcPts val="600"/>
              </a:spcBef>
              <a:spcAft>
                <a:spcPts val="0"/>
              </a:spcAft>
              <a:buNone/>
            </a:pPr>
            <a:r>
              <a:rPr lang="en-US" sz="1100" dirty="0"/>
              <a:t>[AVANCER]</a:t>
            </a:r>
            <a:endParaRPr sz="1100" dirty="0"/>
          </a:p>
          <a:p>
            <a:pPr marL="0" lvl="0" indent="0" algn="l" rtl="0">
              <a:spcBef>
                <a:spcPts val="600"/>
              </a:spcBef>
              <a:spcAft>
                <a:spcPts val="0"/>
              </a:spcAft>
              <a:buNone/>
            </a:pPr>
            <a:r>
              <a:rPr lang="fr-FR" sz="1100" i="1" dirty="0"/>
              <a:t>Et le processus se poursuit avec tous ceux qui sont éligibles</a:t>
            </a:r>
            <a:r>
              <a:rPr lang="en-US" sz="1100" i="1" dirty="0"/>
              <a:t>.</a:t>
            </a:r>
            <a:endParaRPr sz="1100" dirty="0"/>
          </a:p>
          <a:p>
            <a:pPr marL="0" lvl="0" indent="0" algn="l" rtl="0">
              <a:spcBef>
                <a:spcPts val="600"/>
              </a:spcBef>
              <a:spcAft>
                <a:spcPts val="0"/>
              </a:spcAft>
              <a:buNone/>
            </a:pPr>
            <a:r>
              <a:rPr lang="en-US" sz="1100" dirty="0"/>
              <a:t>[AVANCER]</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endParaRPr sz="1100" dirty="0"/>
          </a:p>
          <a:p>
            <a:pPr marL="0" lvl="0" indent="0" algn="l" rtl="0">
              <a:spcBef>
                <a:spcPts val="0"/>
              </a:spcBef>
              <a:spcAft>
                <a:spcPts val="0"/>
              </a:spcAft>
              <a:buNone/>
            </a:pPr>
            <a:endParaRPr sz="1100" dirty="0"/>
          </a:p>
          <a:p>
            <a:pPr marL="0" lvl="0" indent="0" algn="l" rtl="0">
              <a:spcBef>
                <a:spcPts val="0"/>
              </a:spcBef>
              <a:spcAft>
                <a:spcPts val="0"/>
              </a:spcAft>
              <a:buNone/>
            </a:pPr>
            <a:endParaRPr sz="1100" dirty="0"/>
          </a:p>
        </p:txBody>
      </p:sp>
      <p:sp>
        <p:nvSpPr>
          <p:cNvPr id="1016" name="Google Shape;1016;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 name="Google Shape;1048;p65:notes"/>
          <p:cNvSpPr txBox="1">
            <a:spLocks noGrp="1"/>
          </p:cNvSpPr>
          <p:nvPr>
            <p:ph type="body" idx="1"/>
          </p:nvPr>
        </p:nvSpPr>
        <p:spPr>
          <a:xfrm>
            <a:off x="685800" y="4400550"/>
            <a:ext cx="5486400" cy="45175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100" b="1" dirty="0"/>
              <a:t>REMARQUE </a:t>
            </a:r>
            <a:r>
              <a:rPr lang="fr-FR" sz="1100" dirty="0"/>
              <a:t>: Entraînez-vous à faire avancer l'animation sur cette diapositive en fonction de votre façon préférée d'expliquer / montrer comment vous pouvez approfondir divers réseaux sociaux grâce à cette approche. Une langue est fournie ci-dessous.</a:t>
            </a:r>
          </a:p>
          <a:p>
            <a:pPr marL="0" lvl="0" indent="0" algn="l" rtl="0">
              <a:spcBef>
                <a:spcPts val="600"/>
              </a:spcBef>
              <a:spcAft>
                <a:spcPts val="0"/>
              </a:spcAft>
              <a:buNone/>
            </a:pPr>
            <a:r>
              <a:rPr lang="fr-FR" sz="1100" b="1" i="0" dirty="0"/>
              <a:t>Dites : </a:t>
            </a:r>
            <a:r>
              <a:rPr lang="fr-FR" sz="1100" i="1" dirty="0"/>
              <a:t>Voici une autre façon de voir les choses.</a:t>
            </a:r>
          </a:p>
          <a:p>
            <a:pPr marL="0" lvl="0" indent="0" algn="l" rtl="0">
              <a:spcBef>
                <a:spcPts val="600"/>
              </a:spcBef>
              <a:spcAft>
                <a:spcPts val="0"/>
              </a:spcAft>
              <a:buNone/>
            </a:pPr>
            <a:r>
              <a:rPr lang="fr-FR" sz="1100" i="1" dirty="0"/>
              <a:t>Notre premier client vivant avec le VIH pourrait référer quatre personnes qu'il connaît qui sont soit des contacts sexuels, soit des personnes qui pratiquent des comportements à risque au sein de son réseau social.</a:t>
            </a:r>
            <a:endParaRPr lang="fr-FR" sz="1100" dirty="0"/>
          </a:p>
          <a:p>
            <a:pPr marL="0" lvl="0" indent="0" algn="l" rtl="0">
              <a:spcBef>
                <a:spcPts val="600"/>
              </a:spcBef>
              <a:spcAft>
                <a:spcPts val="0"/>
              </a:spcAft>
              <a:buNone/>
            </a:pPr>
            <a:r>
              <a:rPr lang="fr-FR" sz="1100" dirty="0"/>
              <a:t>[AVANCER]</a:t>
            </a:r>
          </a:p>
          <a:p>
            <a:pPr marL="0" lvl="0" indent="0" algn="l" rtl="0">
              <a:spcBef>
                <a:spcPts val="600"/>
              </a:spcBef>
              <a:spcAft>
                <a:spcPts val="0"/>
              </a:spcAft>
              <a:buNone/>
            </a:pPr>
            <a:r>
              <a:rPr lang="fr-FR" sz="1100" i="1" dirty="0"/>
              <a:t>À leur tour, ils recommandent neuf autres personnes.</a:t>
            </a:r>
            <a:endParaRPr lang="fr-FR" sz="1100" dirty="0"/>
          </a:p>
          <a:p>
            <a:pPr marL="0" lvl="0" indent="0" algn="l" rtl="0">
              <a:spcBef>
                <a:spcPts val="600"/>
              </a:spcBef>
              <a:spcAft>
                <a:spcPts val="0"/>
              </a:spcAft>
              <a:buNone/>
            </a:pPr>
            <a:r>
              <a:rPr lang="fr-FR" sz="1100" dirty="0"/>
              <a:t>[AVANCER]</a:t>
            </a:r>
          </a:p>
          <a:p>
            <a:pPr marL="0" lvl="0" indent="0" algn="l" rtl="0">
              <a:spcBef>
                <a:spcPts val="600"/>
              </a:spcBef>
              <a:spcAft>
                <a:spcPts val="0"/>
              </a:spcAft>
              <a:buNone/>
            </a:pPr>
            <a:r>
              <a:rPr lang="fr-FR" sz="1100" dirty="0"/>
              <a:t>Etc.</a:t>
            </a:r>
          </a:p>
          <a:p>
            <a:pPr marL="0" lvl="0" indent="0" algn="l" rtl="0">
              <a:spcBef>
                <a:spcPts val="600"/>
              </a:spcBef>
              <a:spcAft>
                <a:spcPts val="0"/>
              </a:spcAft>
              <a:buNone/>
            </a:pPr>
            <a:r>
              <a:rPr lang="fr-FR" sz="1100" dirty="0"/>
              <a:t>[AVANCER]</a:t>
            </a:r>
          </a:p>
          <a:p>
            <a:pPr marL="0" lvl="0" indent="0" algn="l" rtl="0">
              <a:spcBef>
                <a:spcPts val="600"/>
              </a:spcBef>
              <a:spcAft>
                <a:spcPts val="0"/>
              </a:spcAft>
              <a:buNone/>
            </a:pPr>
            <a:r>
              <a:rPr lang="fr-FR" sz="1100" dirty="0"/>
              <a:t>Etc.</a:t>
            </a:r>
          </a:p>
          <a:p>
            <a:pPr marL="0" lvl="0" indent="0" algn="l" rtl="0">
              <a:spcBef>
                <a:spcPts val="600"/>
              </a:spcBef>
              <a:spcAft>
                <a:spcPts val="0"/>
              </a:spcAft>
              <a:buNone/>
            </a:pPr>
            <a:r>
              <a:rPr lang="fr-FR" sz="1100" dirty="0"/>
              <a:t>[AVANCER].</a:t>
            </a:r>
          </a:p>
          <a:p>
            <a:pPr marL="0" lvl="0" indent="0" algn="l" rtl="0">
              <a:spcBef>
                <a:spcPts val="600"/>
              </a:spcBef>
              <a:spcAft>
                <a:spcPts val="0"/>
              </a:spcAft>
              <a:buNone/>
            </a:pPr>
            <a:r>
              <a:rPr lang="fr-FR" sz="1100" i="1" dirty="0"/>
              <a:t>Grâce à un processus qui ne nous oblige pas à développer des contrats et à superviser un personnel important…</a:t>
            </a:r>
            <a:endParaRPr lang="fr-FR" sz="1100" dirty="0"/>
          </a:p>
          <a:p>
            <a:pPr marL="0" lvl="0" indent="0" algn="l" rtl="0">
              <a:spcBef>
                <a:spcPts val="600"/>
              </a:spcBef>
              <a:spcAft>
                <a:spcPts val="0"/>
              </a:spcAft>
              <a:buNone/>
            </a:pPr>
            <a:r>
              <a:rPr lang="fr-FR" sz="1100" dirty="0"/>
              <a:t>[AVANCER]</a:t>
            </a:r>
          </a:p>
          <a:p>
            <a:pPr marL="0" lvl="0" indent="0" algn="l" rtl="0">
              <a:spcBef>
                <a:spcPts val="600"/>
              </a:spcBef>
              <a:spcAft>
                <a:spcPts val="0"/>
              </a:spcAft>
              <a:buNone/>
            </a:pPr>
            <a:r>
              <a:rPr lang="fr-FR" sz="1100" i="1" dirty="0"/>
              <a:t>…Nous avons atteint divers réseaux sociaux qui auraient été difficiles à percer si nous nous appuyions uniquement sur le réseau social d’un pair éducateur ou d’un travailleur de sensibilisation.</a:t>
            </a:r>
            <a:endParaRPr lang="fr-FR" sz="1100" dirty="0"/>
          </a:p>
          <a:p>
            <a:pPr marL="0" lvl="0" indent="0" algn="l" rtl="0">
              <a:spcBef>
                <a:spcPts val="0"/>
              </a:spcBef>
              <a:spcAft>
                <a:spcPts val="0"/>
              </a:spcAft>
              <a:buNone/>
            </a:pPr>
            <a:endParaRPr lang="fr-FR" sz="1100" i="1" dirty="0"/>
          </a:p>
          <a:p>
            <a:pPr marL="0" lvl="0" indent="0" algn="l" rtl="0">
              <a:spcBef>
                <a:spcPts val="0"/>
              </a:spcBef>
              <a:spcAft>
                <a:spcPts val="0"/>
              </a:spcAft>
              <a:buNone/>
            </a:pPr>
            <a:endParaRPr lang="fr-FR" sz="1100" dirty="0"/>
          </a:p>
          <a:p>
            <a:pPr marL="0" lvl="0" indent="0" algn="l" rtl="0">
              <a:spcBef>
                <a:spcPts val="0"/>
              </a:spcBef>
              <a:spcAft>
                <a:spcPts val="0"/>
              </a:spcAft>
              <a:buNone/>
            </a:pPr>
            <a:endParaRPr lang="fr-FR" sz="1100" dirty="0"/>
          </a:p>
          <a:p>
            <a:pPr marL="0" lvl="0" indent="0" algn="l" rtl="0">
              <a:spcBef>
                <a:spcPts val="0"/>
              </a:spcBef>
              <a:spcAft>
                <a:spcPts val="0"/>
              </a:spcAft>
              <a:buNone/>
            </a:pPr>
            <a:endParaRPr lang="fr-FR" sz="1100" dirty="0"/>
          </a:p>
          <a:p>
            <a:pPr marL="0" lvl="0" indent="0" algn="l" rtl="0">
              <a:spcBef>
                <a:spcPts val="0"/>
              </a:spcBef>
              <a:spcAft>
                <a:spcPts val="0"/>
              </a:spcAft>
              <a:buNone/>
            </a:pPr>
            <a:endParaRPr sz="1100" i="1" dirty="0"/>
          </a:p>
          <a:p>
            <a:pPr marL="0" lvl="0" indent="0" algn="l" rtl="0">
              <a:spcBef>
                <a:spcPts val="0"/>
              </a:spcBef>
              <a:spcAft>
                <a:spcPts val="0"/>
              </a:spcAft>
              <a:buNone/>
            </a:pPr>
            <a:endParaRPr sz="1100" dirty="0"/>
          </a:p>
          <a:p>
            <a:pPr marL="0" lvl="0" indent="0" algn="l" rtl="0">
              <a:spcBef>
                <a:spcPts val="0"/>
              </a:spcBef>
              <a:spcAft>
                <a:spcPts val="0"/>
              </a:spcAft>
              <a:buNone/>
            </a:pPr>
            <a:endParaRPr sz="1100" dirty="0"/>
          </a:p>
          <a:p>
            <a:pPr marL="0" lvl="0" indent="0" algn="l" rtl="0">
              <a:spcBef>
                <a:spcPts val="0"/>
              </a:spcBef>
              <a:spcAft>
                <a:spcPts val="0"/>
              </a:spcAft>
              <a:buNone/>
            </a:pPr>
            <a:endParaRPr sz="1100" dirty="0"/>
          </a:p>
        </p:txBody>
      </p:sp>
      <p:sp>
        <p:nvSpPr>
          <p:cNvPr id="1049" name="Google Shape;1049;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3" name="Google Shape;1103;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 </a:t>
            </a:r>
            <a:r>
              <a:rPr lang="fr-FR" sz="1200" b="0" i="1" u="none" strike="noStrike" dirty="0">
                <a:solidFill>
                  <a:schemeClr val="dk1"/>
                </a:solidFill>
                <a:latin typeface="Calibri"/>
                <a:ea typeface="Calibri"/>
                <a:cs typeface="Calibri"/>
                <a:sym typeface="Calibri"/>
              </a:rPr>
              <a:t>Cette diapositive montre comment la référence du réseau de risque peut être intégrée dans le cadre d'une approche globale qui comprend diverses options pour les clients.</a:t>
            </a:r>
            <a:r>
              <a:rPr lang="en-US" sz="1200" b="0" i="1"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sz="1200" b="0" i="1"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fr-FR" sz="1200" b="0" i="1" u="none" strike="noStrike" dirty="0">
                <a:solidFill>
                  <a:schemeClr val="dk1"/>
                </a:solidFill>
                <a:latin typeface="Calibri"/>
                <a:ea typeface="Calibri"/>
                <a:cs typeface="Calibri"/>
                <a:sym typeface="Calibri"/>
              </a:rPr>
              <a:t>La référence du réseau de risque étend la portée des références au-delà des clients qui seraient généralement considérés (et comptés comme) faisant partie d'une approche traditionnelle de test index.</a:t>
            </a:r>
          </a:p>
          <a:p>
            <a:pPr marL="0" lvl="0" indent="0" algn="l" rtl="0">
              <a:spcBef>
                <a:spcPts val="0"/>
              </a:spcBef>
              <a:spcAft>
                <a:spcPts val="0"/>
              </a:spcAft>
              <a:buNone/>
            </a:pPr>
            <a:endParaRPr sz="1200" b="0" i="1"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fr-FR" sz="1200" b="0" i="1" u="none" strike="noStrike" dirty="0">
                <a:solidFill>
                  <a:schemeClr val="dk1"/>
                </a:solidFill>
                <a:latin typeface="Calibri"/>
                <a:ea typeface="Calibri"/>
                <a:cs typeface="Calibri"/>
                <a:sym typeface="Calibri"/>
              </a:rPr>
              <a:t>Lors d'un renvoi ciblé, le client peut se souvenir d'une personne avec qui il a eu un contact à risque, mais il peut ne pas connaître son nom ou son numéro. Nous discuterons dans un instant de la manière dont nous pourrions être en mesure d'atteindre ces personnes.</a:t>
            </a:r>
            <a:endParaRPr i="1" dirty="0"/>
          </a:p>
        </p:txBody>
      </p:sp>
      <p:sp>
        <p:nvSpPr>
          <p:cNvPr id="1104" name="Google Shape;1104;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1" name="Google Shape;1191;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i="0" dirty="0"/>
              <a:t>Dites : </a:t>
            </a:r>
            <a:r>
              <a:rPr lang="fr-FR" b="0" i="1" dirty="0"/>
              <a:t>Cette diapositive montre comment ces approches peuvent être combinées.</a:t>
            </a:r>
          </a:p>
          <a:p>
            <a:pPr marL="0" lvl="0" indent="0" algn="l" rtl="0">
              <a:spcBef>
                <a:spcPts val="0"/>
              </a:spcBef>
              <a:spcAft>
                <a:spcPts val="0"/>
              </a:spcAft>
              <a:buNone/>
            </a:pPr>
            <a:endParaRPr lang="fr-FR" b="0" i="1" dirty="0"/>
          </a:p>
          <a:p>
            <a:pPr marL="0" lvl="0" indent="0" algn="l" rtl="0">
              <a:spcBef>
                <a:spcPts val="0"/>
              </a:spcBef>
              <a:spcAft>
                <a:spcPts val="0"/>
              </a:spcAft>
              <a:buNone/>
            </a:pPr>
            <a:r>
              <a:rPr lang="fr-FR" sz="1200" b="0" i="1" u="none" strike="noStrike" dirty="0">
                <a:solidFill>
                  <a:schemeClr val="dk1"/>
                </a:solidFill>
                <a:latin typeface="Calibri"/>
                <a:ea typeface="Calibri"/>
                <a:cs typeface="Calibri"/>
                <a:sym typeface="Calibri"/>
              </a:rPr>
              <a:t>Le client index dans le cercle central référence un certain nombre de partenaires sexuels et consommateurs de drogues et ses enfants à des tests en utilisant l'une des options de notification du partenaire dont nous avons déjà discuté. </a:t>
            </a:r>
            <a:endParaRPr lang="fr-FR" dirty="0"/>
          </a:p>
          <a:p>
            <a:pPr marL="0" lvl="0" indent="0" algn="l" rtl="0">
              <a:spcBef>
                <a:spcPts val="0"/>
              </a:spcBef>
              <a:spcAft>
                <a:spcPts val="0"/>
              </a:spcAft>
              <a:buNone/>
            </a:pPr>
            <a:endParaRPr lang="fr-FR" sz="1200" b="0" i="1"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fr-FR" sz="1200" b="0" i="1" u="none" strike="noStrike" dirty="0">
                <a:solidFill>
                  <a:schemeClr val="dk1"/>
                </a:solidFill>
                <a:latin typeface="Calibri"/>
                <a:ea typeface="Calibri"/>
                <a:cs typeface="Calibri"/>
                <a:sym typeface="Calibri"/>
              </a:rPr>
              <a:t>De plus, elle utilise une approche de référence par réseau de risque pour référer un pair avec qui il a eu un contact sexuel (mais ne veut pas divulguer) ou connaît des comportements à haut risque (ligne en pointillés orange). Cette personne est ensuite invitée à choisir parmi le même ensemble d'options. </a:t>
            </a:r>
            <a:endParaRPr lang="fr-FR" dirty="0"/>
          </a:p>
          <a:p>
            <a:pPr marL="0" lvl="0" indent="0" algn="l" rtl="0">
              <a:spcBef>
                <a:spcPts val="0"/>
              </a:spcBef>
              <a:spcAft>
                <a:spcPts val="0"/>
              </a:spcAft>
              <a:buNone/>
            </a:pPr>
            <a:endParaRPr lang="fr-FR" sz="1200" b="0" i="1"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fr-FR" sz="1200" b="0" i="1" u="none" strike="noStrike" dirty="0">
                <a:solidFill>
                  <a:schemeClr val="dk1"/>
                </a:solidFill>
                <a:latin typeface="Calibri"/>
                <a:ea typeface="Calibri"/>
                <a:cs typeface="Calibri"/>
                <a:sym typeface="Calibri"/>
              </a:rPr>
              <a:t>Le client index d'origine peut également informer le conseiller d'une personne qu'il connaît et qui pourrait être à risque, mais pour laquelle il n'a pas de nom ou de numéro de contact. Peut-être a-t-il rencontré cette personne dans un bar, et il se sent à l'aise de dire au conseiller le nom et l'emplacement du bar.</a:t>
            </a:r>
            <a:endParaRPr lang="fr-FR" i="1" dirty="0"/>
          </a:p>
        </p:txBody>
      </p:sp>
      <p:sp>
        <p:nvSpPr>
          <p:cNvPr id="1192" name="Google Shape;1192;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4" name="Google Shape;1274;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i="0" dirty="0"/>
              <a:t>Dites : </a:t>
            </a:r>
            <a:r>
              <a:rPr lang="fr-FR" i="1" dirty="0"/>
              <a:t>Alors, où pourrait avoir lieu la référence du réseau à risque ?</a:t>
            </a:r>
            <a:endParaRPr lang="fr-FR" dirty="0"/>
          </a:p>
          <a:p>
            <a:pPr marL="0" lvl="0" indent="0" algn="l" rtl="0">
              <a:spcBef>
                <a:spcPts val="0"/>
              </a:spcBef>
              <a:spcAft>
                <a:spcPts val="0"/>
              </a:spcAft>
              <a:buNone/>
            </a:pPr>
            <a:endParaRPr lang="fr-FR" dirty="0"/>
          </a:p>
          <a:p>
            <a:pPr marL="0" lvl="0" indent="0" algn="l" rtl="0">
              <a:spcBef>
                <a:spcPts val="0"/>
              </a:spcBef>
              <a:spcAft>
                <a:spcPts val="0"/>
              </a:spcAft>
              <a:buNone/>
            </a:pPr>
            <a:r>
              <a:rPr lang="fr-FR" dirty="0"/>
              <a:t>Accordez un moment aux participants pour réfléchir et fournir des réponses. Ensuite, avancez le cas échéant, un par un, pour montrer les différents lieux par lesquels les pairs peuvent être référés. Ils incluent dans la communauté, dans un centre de santé, dans un café ou un restaurant, ou via l'un des médias sociaux populaires et des applications de rencontres qui pourraient être couramment utilisés dans ce pays.</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75" name="Google Shape;1275;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9" name="Google Shape;1319;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Aft>
                <a:spcPts val="0"/>
              </a:spcAft>
              <a:buNone/>
            </a:pPr>
            <a:r>
              <a:rPr lang="en-US" b="1" dirty="0"/>
              <a:t>REMARQUE </a:t>
            </a:r>
            <a:r>
              <a:rPr lang="en-US" dirty="0"/>
              <a:t>: </a:t>
            </a:r>
            <a:r>
              <a:rPr lang="fr-FR" dirty="0"/>
              <a:t>Introduisez cette séance de travail en groupe en demandant aux participants de se diviser en groupes de 5 à 6 ou de travailler à leurs tables (si les tables sont à peu près de cette taille).</a:t>
            </a:r>
            <a:endParaRPr dirty="0"/>
          </a:p>
          <a:p>
            <a:pPr marL="0" lvl="0" indent="0" algn="l" rtl="0">
              <a:spcBef>
                <a:spcPts val="1200"/>
              </a:spcBef>
              <a:spcAft>
                <a:spcPts val="0"/>
              </a:spcAft>
              <a:buNone/>
            </a:pPr>
            <a:r>
              <a:rPr lang="fr-FR" dirty="0"/>
              <a:t>Demandez à un participant de lire l'étude de cas, puis de lire les questions. Demandez s'il y a des questions, puis accordez au groupe 5 minutes pour réfléchir.</a:t>
            </a:r>
            <a:endParaRPr dirty="0"/>
          </a:p>
          <a:p>
            <a:pPr marL="0" lvl="0" indent="0" algn="l" rtl="0">
              <a:spcBef>
                <a:spcPts val="1200"/>
              </a:spcBef>
              <a:spcAft>
                <a:spcPts val="0"/>
              </a:spcAft>
              <a:buNone/>
            </a:pPr>
            <a:r>
              <a:rPr lang="fr-FR" dirty="0"/>
              <a:t>Après 5 minutes, demandez à des volontaires de l'un des groupes de donner leur avis (brièvement), et après chaque réponse, demandez si quelqu'un a quelque chose de nouveau à ajouter.</a:t>
            </a:r>
            <a:endParaRPr dirty="0"/>
          </a:p>
        </p:txBody>
      </p:sp>
      <p:sp>
        <p:nvSpPr>
          <p:cNvPr id="1320" name="Google Shape;1320;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Facultatif </a:t>
            </a:r>
            <a:r>
              <a:rPr lang="en-US" dirty="0"/>
              <a:t>: D</a:t>
            </a:r>
            <a:r>
              <a:rPr lang="fr-FR" dirty="0"/>
              <a:t>emandez aux participants de réfléchir à quelque chose qui leur pèse, leur cause du stress ou de la distraction.</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Demandez à chaque personne de prendre une minute ou deux pour écrire sur une feuille de papier ou une carte, quel que soit le (s) problème (s) les concernant.</a:t>
            </a:r>
          </a:p>
          <a:p>
            <a:pPr marL="0" lvl="0" indent="0" algn="l" rtl="0">
              <a:spcBef>
                <a:spcPts val="0"/>
              </a:spcBef>
              <a:spcAft>
                <a:spcPts val="0"/>
              </a:spcAft>
              <a:buNone/>
            </a:pPr>
            <a:r>
              <a:rPr lang="fr-FR" dirty="0"/>
              <a:t>Une fois que tout le monde a fini de noter son (ses) problème (s), demandez-leur de plier leur papier en deux ou en quatre et de le placer quelque part dans leur sac pour le conserver pour plus tard.</a:t>
            </a:r>
          </a:p>
          <a:p>
            <a:pPr marL="0" lvl="0" indent="0" algn="l" rtl="0">
              <a:spcBef>
                <a:spcPts val="0"/>
              </a:spcBef>
              <a:spcAft>
                <a:spcPts val="0"/>
              </a:spcAft>
              <a:buNone/>
            </a:pPr>
            <a:endParaRPr dirty="0"/>
          </a:p>
          <a:p>
            <a:pPr marL="0" lvl="0" indent="0" algn="l" rtl="0">
              <a:spcBef>
                <a:spcPts val="0"/>
              </a:spcBef>
              <a:spcAft>
                <a:spcPts val="0"/>
              </a:spcAft>
              <a:buNone/>
            </a:pPr>
            <a:r>
              <a:rPr lang="fr-FR" dirty="0"/>
              <a:t>Il n'y a pas de suivi spécifique pour cette activité ; cela peut servir à aider les gens à se concentrer sur la formation.</a:t>
            </a:r>
            <a:endParaRPr dirty="0"/>
          </a:p>
        </p:txBody>
      </p:sp>
      <p:sp>
        <p:nvSpPr>
          <p:cNvPr id="306" name="Google Shape;30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8" name="Google Shape;1328;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REMARQUE </a:t>
            </a:r>
            <a:r>
              <a:rPr lang="en-US" dirty="0"/>
              <a:t>: </a:t>
            </a:r>
            <a:r>
              <a:rPr lang="fr-FR" dirty="0"/>
              <a:t>Demandez aux participants de se diviser en cinq groupes ou de rester à leur table en groupes si c'est approprié ou préféré.</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Demandez à un volontaire de lire le scénario et les instructions, et accordez aux groupes 10 minutes pour réfléchir.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Au bout de 10 minutes, demandez à un groupe de se porter volontaire pour faire un rapport et limitez le rapport à 2 minutes. Demandez si des groupes ont des idées différentes, et permettez-leur de fournir des idées qui n'ont pas encore été exprimées (évitez que les groupes rapportent les mêmes idées).</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Passez à la diapositive suivante pour vous aider à combler les lacunes non mentionnées dans la discussion.</a:t>
            </a:r>
            <a:endParaRPr dirty="0"/>
          </a:p>
        </p:txBody>
      </p:sp>
      <p:sp>
        <p:nvSpPr>
          <p:cNvPr id="1329" name="Google Shape;1329;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6" name="Google Shape;1336;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REMARQUE </a:t>
            </a:r>
            <a:r>
              <a:rPr lang="en-US" dirty="0"/>
              <a:t>: </a:t>
            </a:r>
            <a:r>
              <a:rPr lang="fr-FR" dirty="0"/>
              <a:t>Utilisez cette diapositive pour indiquer toutes les approches possibles qui n'ont peut-être pas été discutées lors de la séance de brainstorming décrite dans l'activité de la diapositive précédente.</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dirty="0"/>
              <a:t>Évitez de répéter ce qui a déjà été dit par les groupes pour gagner du temps et honorer les contributions des participants</a:t>
            </a:r>
            <a:r>
              <a:rPr lang="en-US" dirty="0"/>
              <a:t>.</a:t>
            </a:r>
            <a:endParaRPr dirty="0"/>
          </a:p>
        </p:txBody>
      </p:sp>
      <p:sp>
        <p:nvSpPr>
          <p:cNvPr id="1337" name="Google Shape;1337;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4" name="Google Shape;1354;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55" name="Google Shape;1355;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 </a:t>
            </a:r>
            <a:r>
              <a:rPr lang="fr-FR" i="1" dirty="0"/>
              <a:t>Dans cette session, nous présenterons brièvement les tests index et discuterons de l'origine, de la terminologie et des preuves à l'appui de l'approche.</a:t>
            </a:r>
            <a:endParaRPr dirty="0"/>
          </a:p>
        </p:txBody>
      </p:sp>
      <p:sp>
        <p:nvSpPr>
          <p:cNvPr id="312" name="Google Shape;31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Dites </a:t>
            </a:r>
            <a:r>
              <a:rPr lang="en-US" b="1" dirty="0"/>
              <a:t>:</a:t>
            </a:r>
            <a:r>
              <a:rPr lang="en-US" b="1" i="0" dirty="0"/>
              <a:t> </a:t>
            </a:r>
            <a:r>
              <a:rPr lang="fr-FR" i="1" dirty="0"/>
              <a:t>Il est important de noter que les tests index et la référence au réseau de risque ne sont pas des concepts nouveaux, comme nous le verrons sous peu.</a:t>
            </a:r>
            <a:endParaRPr i="1" dirty="0"/>
          </a:p>
          <a:p>
            <a:pPr marL="0" lvl="0" indent="0" algn="l" rtl="0">
              <a:spcBef>
                <a:spcPts val="0"/>
              </a:spcBef>
              <a:spcAft>
                <a:spcPts val="0"/>
              </a:spcAft>
              <a:buNone/>
            </a:pPr>
            <a:r>
              <a:rPr lang="fr-FR" i="1" dirty="0"/>
              <a:t>L'intention de cet atelier est de s'appuyer sur l'expérience existante en matière de recherche de cas et d'introduire ou d'améliorer des approches qui priorisent et protègent la sécurité des PVVIH et de leurs partenaires tout en favorisant la détection des cas et le lien avec les soins et le traitement. Le but de ces approches est d'aider à maîtriser l'épidémie en toute sécurité.</a:t>
            </a:r>
            <a:endParaRPr dirty="0"/>
          </a:p>
        </p:txBody>
      </p:sp>
      <p:sp>
        <p:nvSpPr>
          <p:cNvPr id="319" name="Google Shape;31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Slide">
  <p:cSld name="1_TitleSlide">
    <p:spTree>
      <p:nvGrpSpPr>
        <p:cNvPr id="1" name="Shape 15"/>
        <p:cNvGrpSpPr/>
        <p:nvPr/>
      </p:nvGrpSpPr>
      <p:grpSpPr>
        <a:xfrm>
          <a:off x="0" y="0"/>
          <a:ext cx="0" cy="0"/>
          <a:chOff x="0" y="0"/>
          <a:chExt cx="0" cy="0"/>
        </a:xfrm>
      </p:grpSpPr>
      <p:sp>
        <p:nvSpPr>
          <p:cNvPr id="16" name="Google Shape;16;p74"/>
          <p:cNvSpPr/>
          <p:nvPr/>
        </p:nvSpPr>
        <p:spPr>
          <a:xfrm>
            <a:off x="0" y="0"/>
            <a:ext cx="12192000" cy="5796503"/>
          </a:xfrm>
          <a:prstGeom prst="rect">
            <a:avLst/>
          </a:prstGeom>
          <a:solidFill>
            <a:srgbClr val="112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pic>
        <p:nvPicPr>
          <p:cNvPr id="17" name="Google Shape;17;p74"/>
          <p:cNvPicPr preferRelativeResize="0"/>
          <p:nvPr/>
        </p:nvPicPr>
        <p:blipFill rotWithShape="1">
          <a:blip r:embed="rId2">
            <a:alphaModFix/>
          </a:blip>
          <a:srcRect/>
          <a:stretch/>
        </p:blipFill>
        <p:spPr>
          <a:xfrm>
            <a:off x="5064556" y="5999126"/>
            <a:ext cx="2067183" cy="636056"/>
          </a:xfrm>
          <a:prstGeom prst="rect">
            <a:avLst/>
          </a:prstGeom>
          <a:noFill/>
          <a:ln>
            <a:noFill/>
          </a:ln>
        </p:spPr>
      </p:pic>
      <p:pic>
        <p:nvPicPr>
          <p:cNvPr id="18" name="Google Shape;18;p74" descr="A close up of a sign&#10;&#10;Description generated with very high confidence"/>
          <p:cNvPicPr preferRelativeResize="0"/>
          <p:nvPr/>
        </p:nvPicPr>
        <p:blipFill rotWithShape="1">
          <a:blip r:embed="rId3">
            <a:alphaModFix/>
          </a:blip>
          <a:srcRect/>
          <a:stretch/>
        </p:blipFill>
        <p:spPr>
          <a:xfrm>
            <a:off x="1187069" y="5796503"/>
            <a:ext cx="1430383" cy="841402"/>
          </a:xfrm>
          <a:prstGeom prst="rect">
            <a:avLst/>
          </a:prstGeom>
          <a:noFill/>
          <a:ln>
            <a:noFill/>
          </a:ln>
        </p:spPr>
      </p:pic>
      <p:sp>
        <p:nvSpPr>
          <p:cNvPr id="19" name="Google Shape;19;p74"/>
          <p:cNvSpPr/>
          <p:nvPr/>
        </p:nvSpPr>
        <p:spPr>
          <a:xfrm>
            <a:off x="1759143" y="3705417"/>
            <a:ext cx="3243805" cy="7535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pic>
        <p:nvPicPr>
          <p:cNvPr id="20" name="Google Shape;20;p74"/>
          <p:cNvPicPr preferRelativeResize="0"/>
          <p:nvPr/>
        </p:nvPicPr>
        <p:blipFill rotWithShape="1">
          <a:blip r:embed="rId4">
            <a:alphaModFix/>
          </a:blip>
          <a:srcRect t="36352" r="38913"/>
          <a:stretch/>
        </p:blipFill>
        <p:spPr>
          <a:xfrm>
            <a:off x="9599271" y="0"/>
            <a:ext cx="2592729" cy="2691747"/>
          </a:xfrm>
          <a:prstGeom prst="rect">
            <a:avLst/>
          </a:prstGeom>
          <a:noFill/>
          <a:ln>
            <a:noFill/>
          </a:ln>
        </p:spPr>
      </p:pic>
      <p:sp>
        <p:nvSpPr>
          <p:cNvPr id="21" name="Google Shape;21;p74"/>
          <p:cNvSpPr txBox="1">
            <a:spLocks noGrp="1"/>
          </p:cNvSpPr>
          <p:nvPr>
            <p:ph type="ctrTitle"/>
          </p:nvPr>
        </p:nvSpPr>
        <p:spPr>
          <a:xfrm>
            <a:off x="1759143" y="1276916"/>
            <a:ext cx="8216348" cy="12928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DEEBF7"/>
              </a:buClr>
              <a:buSzPts val="3600"/>
              <a:buFont typeface="Arial"/>
              <a:buNone/>
              <a:defRPr sz="3600" b="1" i="0">
                <a:solidFill>
                  <a:srgbClr val="DEEBF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74"/>
          <p:cNvSpPr txBox="1">
            <a:spLocks noGrp="1"/>
          </p:cNvSpPr>
          <p:nvPr>
            <p:ph type="subTitle" idx="1"/>
          </p:nvPr>
        </p:nvSpPr>
        <p:spPr>
          <a:xfrm>
            <a:off x="1759143" y="2799841"/>
            <a:ext cx="8216348" cy="65587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77F9F"/>
              </a:buClr>
              <a:buSzPts val="2000"/>
              <a:buNone/>
              <a:defRPr sz="2000" b="0" i="0">
                <a:solidFill>
                  <a:srgbClr val="577F9F"/>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3" name="Google Shape;23;p74"/>
          <p:cNvPicPr preferRelativeResize="0"/>
          <p:nvPr/>
        </p:nvPicPr>
        <p:blipFill rotWithShape="1">
          <a:blip r:embed="rId5">
            <a:alphaModFix/>
          </a:blip>
          <a:srcRect l="123" t="54602" r="55624" b="-474"/>
          <a:stretch/>
        </p:blipFill>
        <p:spPr>
          <a:xfrm rot="10800000">
            <a:off x="-1" y="3856525"/>
            <a:ext cx="1878228" cy="1939977"/>
          </a:xfrm>
          <a:prstGeom prst="rect">
            <a:avLst/>
          </a:prstGeom>
          <a:noFill/>
          <a:ln>
            <a:noFill/>
          </a:ln>
        </p:spPr>
      </p:pic>
      <p:sp>
        <p:nvSpPr>
          <p:cNvPr id="24" name="Google Shape;24;p74"/>
          <p:cNvSpPr txBox="1">
            <a:spLocks noGrp="1"/>
          </p:cNvSpPr>
          <p:nvPr>
            <p:ph type="body" idx="2"/>
          </p:nvPr>
        </p:nvSpPr>
        <p:spPr>
          <a:xfrm>
            <a:off x="1759143" y="3919177"/>
            <a:ext cx="4691277" cy="34389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DEEBF7"/>
              </a:buClr>
              <a:buSzPts val="2000"/>
              <a:buNone/>
              <a:defRPr sz="2000" b="1" i="0">
                <a:solidFill>
                  <a:srgbClr val="DEEBF7"/>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74"/>
          <p:cNvSpPr txBox="1">
            <a:spLocks noGrp="1"/>
          </p:cNvSpPr>
          <p:nvPr>
            <p:ph type="body" idx="3"/>
          </p:nvPr>
        </p:nvSpPr>
        <p:spPr>
          <a:xfrm>
            <a:off x="1758950" y="4288132"/>
            <a:ext cx="4727575" cy="3254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DEEBF7"/>
              </a:buClr>
              <a:buSzPts val="2000"/>
              <a:buNone/>
              <a:defRPr sz="2000" b="0" i="1">
                <a:solidFill>
                  <a:srgbClr val="DEEBF7"/>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74"/>
          <p:cNvPicPr preferRelativeResize="0"/>
          <p:nvPr/>
        </p:nvPicPr>
        <p:blipFill rotWithShape="1">
          <a:blip r:embed="rId6">
            <a:alphaModFix/>
          </a:blip>
          <a:srcRect/>
          <a:stretch/>
        </p:blipFill>
        <p:spPr>
          <a:xfrm>
            <a:off x="9813793" y="5915677"/>
            <a:ext cx="1107242" cy="74000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SpecialContent">
  <p:cSld name="10_SpecialContent">
    <p:spTree>
      <p:nvGrpSpPr>
        <p:cNvPr id="1" name="Shape 71"/>
        <p:cNvGrpSpPr/>
        <p:nvPr/>
      </p:nvGrpSpPr>
      <p:grpSpPr>
        <a:xfrm>
          <a:off x="0" y="0"/>
          <a:ext cx="0" cy="0"/>
          <a:chOff x="0" y="0"/>
          <a:chExt cx="0" cy="0"/>
        </a:xfrm>
      </p:grpSpPr>
      <p:sp>
        <p:nvSpPr>
          <p:cNvPr id="72" name="Google Shape;72;p109"/>
          <p:cNvSpPr>
            <a:spLocks noGrp="1"/>
          </p:cNvSpPr>
          <p:nvPr>
            <p:ph type="pic" idx="2"/>
          </p:nvPr>
        </p:nvSpPr>
        <p:spPr>
          <a:xfrm>
            <a:off x="0" y="0"/>
            <a:ext cx="12192000" cy="6859979"/>
          </a:xfrm>
          <a:prstGeom prst="rect">
            <a:avLst/>
          </a:prstGeom>
          <a:solidFill>
            <a:srgbClr val="11254D"/>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577F9F"/>
              </a:buClr>
              <a:buSzPts val="1200"/>
              <a:buFont typeface="Arial"/>
              <a:buNone/>
              <a:defRPr sz="1200" b="1" i="0" u="none" strike="noStrike" cap="none">
                <a:solidFill>
                  <a:srgbClr val="577F9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73" name="Google Shape;73;p109"/>
          <p:cNvSpPr/>
          <p:nvPr/>
        </p:nvSpPr>
        <p:spPr>
          <a:xfrm>
            <a:off x="771525" y="1"/>
            <a:ext cx="4224982" cy="57063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74" name="Google Shape;74;p109"/>
          <p:cNvSpPr txBox="1">
            <a:spLocks noGrp="1"/>
          </p:cNvSpPr>
          <p:nvPr>
            <p:ph type="title"/>
          </p:nvPr>
        </p:nvSpPr>
        <p:spPr>
          <a:xfrm>
            <a:off x="956840" y="365127"/>
            <a:ext cx="3862295" cy="8239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73439"/>
              </a:buClr>
              <a:buSzPts val="2800"/>
              <a:buFont typeface="Arial"/>
              <a:buNone/>
              <a:defRPr sz="2800" b="1" i="0">
                <a:solidFill>
                  <a:srgbClr val="E7343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9"/>
          <p:cNvSpPr txBox="1">
            <a:spLocks noGrp="1"/>
          </p:cNvSpPr>
          <p:nvPr>
            <p:ph type="body" idx="1"/>
          </p:nvPr>
        </p:nvSpPr>
        <p:spPr>
          <a:xfrm>
            <a:off x="956840" y="1288899"/>
            <a:ext cx="3862295" cy="6556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2000"/>
              <a:buNone/>
              <a:defRPr sz="2000" b="1" i="0">
                <a:solidFill>
                  <a:srgbClr val="262626"/>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109"/>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77" name="Google Shape;77;p109"/>
          <p:cNvSpPr txBox="1">
            <a:spLocks noGrp="1"/>
          </p:cNvSpPr>
          <p:nvPr>
            <p:ph type="body" idx="3"/>
          </p:nvPr>
        </p:nvSpPr>
        <p:spPr>
          <a:xfrm>
            <a:off x="956840" y="2044407"/>
            <a:ext cx="3862295" cy="353512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200"/>
              </a:spcBef>
              <a:spcAft>
                <a:spcPts val="0"/>
              </a:spcAft>
              <a:buClr>
                <a:srgbClr val="E73439"/>
              </a:buClr>
              <a:buSzPts val="2000"/>
              <a:buChar char="•"/>
              <a:defRPr sz="2000" b="0" i="0">
                <a:solidFill>
                  <a:srgbClr val="262626"/>
                </a:solidFill>
                <a:latin typeface="Arial"/>
                <a:ea typeface="Arial"/>
                <a:cs typeface="Arial"/>
                <a:sym typeface="Arial"/>
              </a:defRPr>
            </a:lvl1pPr>
            <a:lvl2pPr marL="914400" lvl="1" indent="-342900" algn="l">
              <a:lnSpc>
                <a:spcPct val="90000"/>
              </a:lnSpc>
              <a:spcBef>
                <a:spcPts val="500"/>
              </a:spcBef>
              <a:spcAft>
                <a:spcPts val="0"/>
              </a:spcAft>
              <a:buClr>
                <a:srgbClr val="E73439"/>
              </a:buClr>
              <a:buSzPts val="1800"/>
              <a:buFont typeface="Arial"/>
              <a:buChar char="–"/>
              <a:defRPr sz="1800" b="0" i="0">
                <a:solidFill>
                  <a:srgbClr val="262626"/>
                </a:solidFill>
                <a:latin typeface="Arial"/>
                <a:ea typeface="Arial"/>
                <a:cs typeface="Arial"/>
                <a:sym typeface="Arial"/>
              </a:defRPr>
            </a:lvl2pPr>
            <a:lvl3pPr marL="1371600" lvl="2" indent="-330200" algn="l">
              <a:lnSpc>
                <a:spcPct val="90000"/>
              </a:lnSpc>
              <a:spcBef>
                <a:spcPts val="500"/>
              </a:spcBef>
              <a:spcAft>
                <a:spcPts val="0"/>
              </a:spcAft>
              <a:buClr>
                <a:srgbClr val="E73439"/>
              </a:buClr>
              <a:buSzPts val="1600"/>
              <a:buFont typeface="Calibri"/>
              <a:buChar char="‐"/>
              <a:defRPr sz="1600"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84"/>
        <p:cNvGrpSpPr/>
        <p:nvPr/>
      </p:nvGrpSpPr>
      <p:grpSpPr>
        <a:xfrm>
          <a:off x="0" y="0"/>
          <a:ext cx="0" cy="0"/>
          <a:chOff x="0" y="0"/>
          <a:chExt cx="0" cy="0"/>
        </a:xfrm>
      </p:grpSpPr>
      <p:sp>
        <p:nvSpPr>
          <p:cNvPr id="85" name="Google Shape;85;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7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9" name="Google Shape;89;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1205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0"/>
        <p:cNvGrpSpPr/>
        <p:nvPr/>
      </p:nvGrpSpPr>
      <p:grpSpPr>
        <a:xfrm>
          <a:off x="0" y="0"/>
          <a:ext cx="0" cy="0"/>
          <a:chOff x="0" y="0"/>
          <a:chExt cx="0" cy="0"/>
        </a:xfrm>
      </p:grpSpPr>
      <p:sp>
        <p:nvSpPr>
          <p:cNvPr id="91" name="Google Shape;91;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3" name="Google Shape;93;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098037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5"/>
        <p:cNvGrpSpPr/>
        <p:nvPr/>
      </p:nvGrpSpPr>
      <p:grpSpPr>
        <a:xfrm>
          <a:off x="0" y="0"/>
          <a:ext cx="0" cy="0"/>
          <a:chOff x="0" y="0"/>
          <a:chExt cx="0" cy="0"/>
        </a:xfrm>
      </p:grpSpPr>
      <p:sp>
        <p:nvSpPr>
          <p:cNvPr id="97" name="Google Shape;97;p79"/>
          <p:cNvSpPr txBox="1">
            <a:spLocks noGrp="1"/>
          </p:cNvSpPr>
          <p:nvPr>
            <p:ph type="title"/>
          </p:nvPr>
        </p:nvSpPr>
        <p:spPr>
          <a:xfrm>
            <a:off x="623148" y="445197"/>
            <a:ext cx="10959253" cy="9724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3600"/>
              <a:buFont typeface="Calibri"/>
              <a:buNone/>
              <a:defRPr sz="36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79"/>
          <p:cNvSpPr txBox="1">
            <a:spLocks noGrp="1"/>
          </p:cNvSpPr>
          <p:nvPr>
            <p:ph type="body" idx="1"/>
          </p:nvPr>
        </p:nvSpPr>
        <p:spPr>
          <a:xfrm>
            <a:off x="623148" y="1767845"/>
            <a:ext cx="10959253" cy="417685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Font typeface="Arial"/>
              <a:buChar char="•"/>
              <a:defRPr sz="2800" b="0">
                <a:solidFill>
                  <a:srgbClr val="535352"/>
                </a:solidFill>
                <a:latin typeface="Calibri"/>
                <a:ea typeface="Calibri"/>
                <a:cs typeface="Calibri"/>
                <a:sym typeface="Calibri"/>
              </a:defRPr>
            </a:lvl1pPr>
            <a:lvl2pPr marL="914400" lvl="1" indent="-381000" algn="l">
              <a:lnSpc>
                <a:spcPct val="90000"/>
              </a:lnSpc>
              <a:spcBef>
                <a:spcPts val="500"/>
              </a:spcBef>
              <a:spcAft>
                <a:spcPts val="0"/>
              </a:spcAft>
              <a:buClr>
                <a:srgbClr val="535352"/>
              </a:buClr>
              <a:buSzPts val="2400"/>
              <a:buChar char="•"/>
              <a:defRPr>
                <a:solidFill>
                  <a:srgbClr val="535352"/>
                </a:solidFill>
                <a:latin typeface="Calibri"/>
                <a:ea typeface="Calibri"/>
                <a:cs typeface="Calibri"/>
                <a:sym typeface="Calibri"/>
              </a:defRPr>
            </a:lvl2pPr>
            <a:lvl3pPr marL="1371600" lvl="2" indent="-334010" algn="l">
              <a:lnSpc>
                <a:spcPct val="90000"/>
              </a:lnSpc>
              <a:spcBef>
                <a:spcPts val="500"/>
              </a:spcBef>
              <a:spcAft>
                <a:spcPts val="0"/>
              </a:spcAft>
              <a:buClr>
                <a:srgbClr val="535352"/>
              </a:buClr>
              <a:buSzPts val="1660"/>
              <a:buFont typeface="Courier New"/>
              <a:buChar char="o"/>
              <a:defRPr>
                <a:solidFill>
                  <a:srgbClr val="535352"/>
                </a:solidFill>
                <a:latin typeface="Calibri"/>
                <a:ea typeface="Calibri"/>
                <a:cs typeface="Calibri"/>
                <a:sym typeface="Calibri"/>
              </a:defRPr>
            </a:lvl3pPr>
            <a:lvl4pPr marL="1828800" lvl="3" indent="-342900" algn="l">
              <a:lnSpc>
                <a:spcPct val="90000"/>
              </a:lnSpc>
              <a:spcBef>
                <a:spcPts val="500"/>
              </a:spcBef>
              <a:spcAft>
                <a:spcPts val="0"/>
              </a:spcAft>
              <a:buClr>
                <a:srgbClr val="535352"/>
              </a:buClr>
              <a:buSzPts val="1800"/>
              <a:buChar char="•"/>
              <a:defRPr>
                <a:solidFill>
                  <a:srgbClr val="535352"/>
                </a:solidFill>
                <a:latin typeface="Calibri"/>
                <a:ea typeface="Calibri"/>
                <a:cs typeface="Calibri"/>
                <a:sym typeface="Calibri"/>
              </a:defRPr>
            </a:lvl4pPr>
            <a:lvl5pPr marL="2286000" lvl="4" indent="-342900" algn="l">
              <a:lnSpc>
                <a:spcPct val="90000"/>
              </a:lnSpc>
              <a:spcBef>
                <a:spcPts val="500"/>
              </a:spcBef>
              <a:spcAft>
                <a:spcPts val="0"/>
              </a:spcAft>
              <a:buClr>
                <a:srgbClr val="535352"/>
              </a:buClr>
              <a:buSzPts val="1800"/>
              <a:buChar char="•"/>
              <a:defRPr>
                <a:solidFill>
                  <a:srgbClr val="53535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79732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Default Logos">
  <p:cSld name="Blank with Default Logos">
    <p:spTree>
      <p:nvGrpSpPr>
        <p:cNvPr id="1" name="Shape 99"/>
        <p:cNvGrpSpPr/>
        <p:nvPr/>
      </p:nvGrpSpPr>
      <p:grpSpPr>
        <a:xfrm>
          <a:off x="0" y="0"/>
          <a:ext cx="0" cy="0"/>
          <a:chOff x="0" y="0"/>
          <a:chExt cx="0" cy="0"/>
        </a:xfrm>
      </p:grpSpPr>
      <p:sp>
        <p:nvSpPr>
          <p:cNvPr id="101" name="Google Shape;101;p80"/>
          <p:cNvSpPr txBox="1">
            <a:spLocks noGrp="1"/>
          </p:cNvSpPr>
          <p:nvPr>
            <p:ph type="title"/>
          </p:nvPr>
        </p:nvSpPr>
        <p:spPr>
          <a:xfrm>
            <a:off x="623148" y="445197"/>
            <a:ext cx="10959253" cy="9724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3600"/>
              <a:buFont typeface="Calibri"/>
              <a:buNone/>
              <a:defRPr sz="36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80"/>
          <p:cNvSpPr txBox="1">
            <a:spLocks noGrp="1"/>
          </p:cNvSpPr>
          <p:nvPr>
            <p:ph type="body" idx="1"/>
          </p:nvPr>
        </p:nvSpPr>
        <p:spPr>
          <a:xfrm>
            <a:off x="623148" y="1767845"/>
            <a:ext cx="10959253" cy="417685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Font typeface="Arial"/>
              <a:buChar char="•"/>
              <a:defRPr sz="2800" b="0">
                <a:solidFill>
                  <a:srgbClr val="535352"/>
                </a:solidFill>
                <a:latin typeface="Calibri"/>
                <a:ea typeface="Calibri"/>
                <a:cs typeface="Calibri"/>
                <a:sym typeface="Calibri"/>
              </a:defRPr>
            </a:lvl1pPr>
            <a:lvl2pPr marL="914400" lvl="1" indent="-381000" algn="l">
              <a:lnSpc>
                <a:spcPct val="90000"/>
              </a:lnSpc>
              <a:spcBef>
                <a:spcPts val="500"/>
              </a:spcBef>
              <a:spcAft>
                <a:spcPts val="0"/>
              </a:spcAft>
              <a:buClr>
                <a:srgbClr val="535352"/>
              </a:buClr>
              <a:buSzPts val="2400"/>
              <a:buChar char="•"/>
              <a:defRPr>
                <a:solidFill>
                  <a:srgbClr val="535352"/>
                </a:solidFill>
                <a:latin typeface="Calibri"/>
                <a:ea typeface="Calibri"/>
                <a:cs typeface="Calibri"/>
                <a:sym typeface="Calibri"/>
              </a:defRPr>
            </a:lvl2pPr>
            <a:lvl3pPr marL="1371600" lvl="2" indent="-334010" algn="l">
              <a:lnSpc>
                <a:spcPct val="90000"/>
              </a:lnSpc>
              <a:spcBef>
                <a:spcPts val="500"/>
              </a:spcBef>
              <a:spcAft>
                <a:spcPts val="0"/>
              </a:spcAft>
              <a:buClr>
                <a:srgbClr val="535352"/>
              </a:buClr>
              <a:buSzPts val="1660"/>
              <a:buFont typeface="Courier New"/>
              <a:buChar char="o"/>
              <a:defRPr>
                <a:solidFill>
                  <a:srgbClr val="535352"/>
                </a:solidFill>
                <a:latin typeface="Calibri"/>
                <a:ea typeface="Calibri"/>
                <a:cs typeface="Calibri"/>
                <a:sym typeface="Calibri"/>
              </a:defRPr>
            </a:lvl3pPr>
            <a:lvl4pPr marL="1828800" lvl="3" indent="-342900" algn="l">
              <a:lnSpc>
                <a:spcPct val="90000"/>
              </a:lnSpc>
              <a:spcBef>
                <a:spcPts val="500"/>
              </a:spcBef>
              <a:spcAft>
                <a:spcPts val="0"/>
              </a:spcAft>
              <a:buClr>
                <a:srgbClr val="535352"/>
              </a:buClr>
              <a:buSzPts val="1800"/>
              <a:buChar char="•"/>
              <a:defRPr>
                <a:solidFill>
                  <a:srgbClr val="535352"/>
                </a:solidFill>
                <a:latin typeface="Calibri"/>
                <a:ea typeface="Calibri"/>
                <a:cs typeface="Calibri"/>
                <a:sym typeface="Calibri"/>
              </a:defRPr>
            </a:lvl4pPr>
            <a:lvl5pPr marL="2286000" lvl="4" indent="-342900" algn="l">
              <a:lnSpc>
                <a:spcPct val="90000"/>
              </a:lnSpc>
              <a:spcBef>
                <a:spcPts val="500"/>
              </a:spcBef>
              <a:spcAft>
                <a:spcPts val="0"/>
              </a:spcAft>
              <a:buClr>
                <a:srgbClr val="535352"/>
              </a:buClr>
              <a:buSzPts val="1800"/>
              <a:buChar char="•"/>
              <a:defRPr>
                <a:solidFill>
                  <a:srgbClr val="53535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1107566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7"/>
        <p:cNvGrpSpPr/>
        <p:nvPr/>
      </p:nvGrpSpPr>
      <p:grpSpPr>
        <a:xfrm>
          <a:off x="0" y="0"/>
          <a:ext cx="0" cy="0"/>
          <a:chOff x="0" y="0"/>
          <a:chExt cx="0" cy="0"/>
        </a:xfrm>
      </p:grpSpPr>
      <p:sp>
        <p:nvSpPr>
          <p:cNvPr id="108" name="Google Shape;108;p8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8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0" name="Google Shape;110;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1" name="Google Shape;111;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2" name="Google Shape;112;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13416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SectionDivider">
  <p:cSld name="2_SectionDivider">
    <p:spTree>
      <p:nvGrpSpPr>
        <p:cNvPr id="1" name="Shape 27"/>
        <p:cNvGrpSpPr/>
        <p:nvPr/>
      </p:nvGrpSpPr>
      <p:grpSpPr>
        <a:xfrm>
          <a:off x="0" y="0"/>
          <a:ext cx="0" cy="0"/>
          <a:chOff x="0" y="0"/>
          <a:chExt cx="0" cy="0"/>
        </a:xfrm>
      </p:grpSpPr>
      <p:sp>
        <p:nvSpPr>
          <p:cNvPr id="28" name="Google Shape;28;p77"/>
          <p:cNvSpPr>
            <a:spLocks noGrp="1"/>
          </p:cNvSpPr>
          <p:nvPr>
            <p:ph type="pic" idx="2"/>
          </p:nvPr>
        </p:nvSpPr>
        <p:spPr>
          <a:xfrm>
            <a:off x="4703416" y="0"/>
            <a:ext cx="7488584" cy="3771411"/>
          </a:xfrm>
          <a:prstGeom prst="rect">
            <a:avLst/>
          </a:prstGeom>
          <a:solidFill>
            <a:srgbClr val="10254D"/>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577F9F"/>
              </a:buClr>
              <a:buSzPts val="1200"/>
              <a:buFont typeface="Arial"/>
              <a:buNone/>
              <a:defRPr sz="1200" b="1" i="0" u="none" strike="noStrike" cap="none">
                <a:solidFill>
                  <a:srgbClr val="577F9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29" name="Google Shape;29;p77"/>
          <p:cNvPicPr preferRelativeResize="0"/>
          <p:nvPr/>
        </p:nvPicPr>
        <p:blipFill rotWithShape="1">
          <a:blip r:embed="rId2">
            <a:alphaModFix/>
          </a:blip>
          <a:srcRect l="16978" t="15834" r="19349" b="17044"/>
          <a:stretch/>
        </p:blipFill>
        <p:spPr>
          <a:xfrm>
            <a:off x="715616" y="5860"/>
            <a:ext cx="3987800" cy="3765551"/>
          </a:xfrm>
          <a:prstGeom prst="rect">
            <a:avLst/>
          </a:prstGeom>
          <a:noFill/>
          <a:ln>
            <a:noFill/>
          </a:ln>
        </p:spPr>
      </p:pic>
      <p:sp>
        <p:nvSpPr>
          <p:cNvPr id="30" name="Google Shape;30;p77"/>
          <p:cNvSpPr/>
          <p:nvPr/>
        </p:nvSpPr>
        <p:spPr>
          <a:xfrm>
            <a:off x="-1" y="-1"/>
            <a:ext cx="715617" cy="3771412"/>
          </a:xfrm>
          <a:prstGeom prst="rect">
            <a:avLst/>
          </a:prstGeom>
          <a:solidFill>
            <a:srgbClr val="E733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31" name="Google Shape;31;p77"/>
          <p:cNvSpPr/>
          <p:nvPr/>
        </p:nvSpPr>
        <p:spPr>
          <a:xfrm>
            <a:off x="0" y="3771411"/>
            <a:ext cx="12192000" cy="3147204"/>
          </a:xfrm>
          <a:prstGeom prst="rect">
            <a:avLst/>
          </a:prstGeom>
          <a:solidFill>
            <a:srgbClr val="4461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32" name="Google Shape;32;p77"/>
          <p:cNvSpPr/>
          <p:nvPr/>
        </p:nvSpPr>
        <p:spPr>
          <a:xfrm>
            <a:off x="1486861" y="4433867"/>
            <a:ext cx="3243805" cy="75358"/>
          </a:xfrm>
          <a:prstGeom prst="rect">
            <a:avLst/>
          </a:prstGeom>
          <a:solidFill>
            <a:srgbClr val="112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33" name="Google Shape;33;p77"/>
          <p:cNvSpPr txBox="1">
            <a:spLocks noGrp="1"/>
          </p:cNvSpPr>
          <p:nvPr>
            <p:ph type="title"/>
          </p:nvPr>
        </p:nvSpPr>
        <p:spPr>
          <a:xfrm>
            <a:off x="1366897" y="4752477"/>
            <a:ext cx="981760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rial"/>
              <a:buNone/>
              <a:defRPr sz="36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HighlightContent ">
  <p:cSld name="5_HighlightContent ">
    <p:spTree>
      <p:nvGrpSpPr>
        <p:cNvPr id="1" name="Shape 34"/>
        <p:cNvGrpSpPr/>
        <p:nvPr/>
      </p:nvGrpSpPr>
      <p:grpSpPr>
        <a:xfrm>
          <a:off x="0" y="0"/>
          <a:ext cx="0" cy="0"/>
          <a:chOff x="0" y="0"/>
          <a:chExt cx="0" cy="0"/>
        </a:xfrm>
      </p:grpSpPr>
      <p:sp>
        <p:nvSpPr>
          <p:cNvPr id="35" name="Google Shape;35;p83"/>
          <p:cNvSpPr/>
          <p:nvPr/>
        </p:nvSpPr>
        <p:spPr>
          <a:xfrm>
            <a:off x="0" y="0"/>
            <a:ext cx="12192000" cy="6858000"/>
          </a:xfrm>
          <a:prstGeom prst="rect">
            <a:avLst/>
          </a:prstGeom>
          <a:solidFill>
            <a:srgbClr val="577F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36" name="Google Shape;36;p83"/>
          <p:cNvSpPr txBox="1">
            <a:spLocks noGrp="1"/>
          </p:cNvSpPr>
          <p:nvPr>
            <p:ph type="body" idx="1"/>
          </p:nvPr>
        </p:nvSpPr>
        <p:spPr>
          <a:xfrm>
            <a:off x="6457244" y="774443"/>
            <a:ext cx="5131075" cy="571949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200"/>
              </a:spcBef>
              <a:spcAft>
                <a:spcPts val="0"/>
              </a:spcAft>
              <a:buClr>
                <a:srgbClr val="DEEBF7"/>
              </a:buClr>
              <a:buSzPts val="2800"/>
              <a:buFont typeface="Arial"/>
              <a:buChar char="•"/>
              <a:defRPr sz="2800" b="0" i="0">
                <a:solidFill>
                  <a:srgbClr val="DEEBF7"/>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83"/>
          <p:cNvSpPr txBox="1">
            <a:spLocks noGrp="1"/>
          </p:cNvSpPr>
          <p:nvPr>
            <p:ph type="title"/>
          </p:nvPr>
        </p:nvSpPr>
        <p:spPr>
          <a:xfrm>
            <a:off x="475842" y="3094810"/>
            <a:ext cx="4612871" cy="12734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DEEBF7"/>
              </a:buClr>
              <a:buSzPts val="3600"/>
              <a:buFont typeface="Arial"/>
              <a:buNone/>
              <a:defRPr sz="3600" b="1" i="0">
                <a:solidFill>
                  <a:srgbClr val="DEEBF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3"/>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pic>
        <p:nvPicPr>
          <p:cNvPr id="39" name="Google Shape;39;p83"/>
          <p:cNvPicPr preferRelativeResize="0"/>
          <p:nvPr/>
        </p:nvPicPr>
        <p:blipFill rotWithShape="1">
          <a:blip r:embed="rId2">
            <a:alphaModFix amt="14000"/>
          </a:blip>
          <a:srcRect r="50248" b="50000"/>
          <a:stretch/>
        </p:blipFill>
        <p:spPr>
          <a:xfrm rot="10800000">
            <a:off x="0" y="-20736"/>
            <a:ext cx="3273461" cy="289500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Content_wGraphic">
  <p:cSld name="3_Title-Content_wGraphic">
    <p:spTree>
      <p:nvGrpSpPr>
        <p:cNvPr id="1" name="Shape 40"/>
        <p:cNvGrpSpPr/>
        <p:nvPr/>
      </p:nvGrpSpPr>
      <p:grpSpPr>
        <a:xfrm>
          <a:off x="0" y="0"/>
          <a:ext cx="0" cy="0"/>
          <a:chOff x="0" y="0"/>
          <a:chExt cx="0" cy="0"/>
        </a:xfrm>
      </p:grpSpPr>
      <p:sp>
        <p:nvSpPr>
          <p:cNvPr id="41" name="Google Shape;41;p103"/>
          <p:cNvSpPr/>
          <p:nvPr/>
        </p:nvSpPr>
        <p:spPr>
          <a:xfrm>
            <a:off x="0" y="0"/>
            <a:ext cx="12192000" cy="6858000"/>
          </a:xfrm>
          <a:prstGeom prst="rect">
            <a:avLst/>
          </a:prstGeom>
          <a:solidFill>
            <a:srgbClr val="DEEB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42" name="Google Shape;42;p103"/>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43" name="Google Shape;43;p103"/>
          <p:cNvSpPr txBox="1">
            <a:spLocks noGrp="1"/>
          </p:cNvSpPr>
          <p:nvPr>
            <p:ph type="title"/>
          </p:nvPr>
        </p:nvSpPr>
        <p:spPr>
          <a:xfrm>
            <a:off x="838200" y="588494"/>
            <a:ext cx="8543925" cy="8000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77F9F"/>
              </a:buClr>
              <a:buSzPts val="3600"/>
              <a:buFont typeface="Arial"/>
              <a:buNone/>
              <a:defRPr sz="3600" b="1" i="0">
                <a:solidFill>
                  <a:srgbClr val="577F9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03"/>
          <p:cNvSpPr txBox="1">
            <a:spLocks noGrp="1"/>
          </p:cNvSpPr>
          <p:nvPr>
            <p:ph type="body" idx="1"/>
          </p:nvPr>
        </p:nvSpPr>
        <p:spPr>
          <a:xfrm>
            <a:off x="838200" y="1636730"/>
            <a:ext cx="8543925" cy="4932746"/>
          </a:xfrm>
          <a:prstGeom prst="rect">
            <a:avLst/>
          </a:prstGeom>
          <a:noFill/>
          <a:ln>
            <a:noFill/>
          </a:ln>
        </p:spPr>
        <p:txBody>
          <a:bodyPr spcFirstLastPara="1" wrap="square" lIns="91425" tIns="45700" rIns="91425" bIns="45700" anchor="t" anchorCtr="0">
            <a:noAutofit/>
          </a:bodyPr>
          <a:lstStyle>
            <a:lvl1pPr marL="457200" lvl="0" indent="-406400" algn="l">
              <a:lnSpc>
                <a:spcPct val="95000"/>
              </a:lnSpc>
              <a:spcBef>
                <a:spcPts val="1800"/>
              </a:spcBef>
              <a:spcAft>
                <a:spcPts val="0"/>
              </a:spcAft>
              <a:buClr>
                <a:srgbClr val="E73439"/>
              </a:buClr>
              <a:buSzPts val="2800"/>
              <a:buChar char="•"/>
              <a:defRPr b="0" i="0">
                <a:solidFill>
                  <a:srgbClr val="262626"/>
                </a:solidFill>
                <a:latin typeface="Arial"/>
                <a:ea typeface="Arial"/>
                <a:cs typeface="Arial"/>
                <a:sym typeface="Arial"/>
              </a:defRPr>
            </a:lvl1pPr>
            <a:lvl2pPr marL="914400" lvl="1" indent="-381000" algn="l">
              <a:lnSpc>
                <a:spcPct val="95000"/>
              </a:lnSpc>
              <a:spcBef>
                <a:spcPts val="500"/>
              </a:spcBef>
              <a:spcAft>
                <a:spcPts val="0"/>
              </a:spcAft>
              <a:buClr>
                <a:srgbClr val="E73439"/>
              </a:buClr>
              <a:buSzPts val="2400"/>
              <a:buFont typeface="Arial"/>
              <a:buChar char="–"/>
              <a:defRPr b="0" i="0">
                <a:solidFill>
                  <a:srgbClr val="262626"/>
                </a:solidFill>
                <a:latin typeface="Arial"/>
                <a:ea typeface="Arial"/>
                <a:cs typeface="Arial"/>
                <a:sym typeface="Arial"/>
              </a:defRPr>
            </a:lvl2pPr>
            <a:lvl3pPr marL="1371600" lvl="2" indent="-355600" algn="l">
              <a:lnSpc>
                <a:spcPct val="95000"/>
              </a:lnSpc>
              <a:spcBef>
                <a:spcPts val="500"/>
              </a:spcBef>
              <a:spcAft>
                <a:spcPts val="0"/>
              </a:spcAft>
              <a:buClr>
                <a:srgbClr val="E73439"/>
              </a:buClr>
              <a:buSzPts val="2000"/>
              <a:buFont typeface="Calibri"/>
              <a:buChar char="‐"/>
              <a:defRPr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45" name="Google Shape;45;p103"/>
          <p:cNvPicPr preferRelativeResize="0"/>
          <p:nvPr/>
        </p:nvPicPr>
        <p:blipFill rotWithShape="1">
          <a:blip r:embed="rId2">
            <a:alphaModFix amt="40000"/>
          </a:blip>
          <a:srcRect l="-475" t="-4739" r="45635" b="42707"/>
          <a:stretch/>
        </p:blipFill>
        <p:spPr>
          <a:xfrm rot="-5400000">
            <a:off x="8592039" y="20567"/>
            <a:ext cx="3608226" cy="35916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Content_Plain">
  <p:cSld name="4_Title-Content_Plain">
    <p:spTree>
      <p:nvGrpSpPr>
        <p:cNvPr id="1" name="Shape 46"/>
        <p:cNvGrpSpPr/>
        <p:nvPr/>
      </p:nvGrpSpPr>
      <p:grpSpPr>
        <a:xfrm>
          <a:off x="0" y="0"/>
          <a:ext cx="0" cy="0"/>
          <a:chOff x="0" y="0"/>
          <a:chExt cx="0" cy="0"/>
        </a:xfrm>
      </p:grpSpPr>
      <p:sp>
        <p:nvSpPr>
          <p:cNvPr id="47" name="Google Shape;47;p104"/>
          <p:cNvSpPr/>
          <p:nvPr/>
        </p:nvSpPr>
        <p:spPr>
          <a:xfrm>
            <a:off x="0" y="0"/>
            <a:ext cx="12192000" cy="6858000"/>
          </a:xfrm>
          <a:prstGeom prst="rect">
            <a:avLst/>
          </a:prstGeom>
          <a:solidFill>
            <a:srgbClr val="DEEB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48" name="Google Shape;48;p104"/>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49" name="Google Shape;49;p104"/>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77F9F"/>
              </a:buClr>
              <a:buSzPts val="3600"/>
              <a:buFont typeface="Arial"/>
              <a:buNone/>
              <a:defRPr sz="3600" b="1" i="0">
                <a:solidFill>
                  <a:srgbClr val="577F9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04"/>
          <p:cNvSpPr txBox="1">
            <a:spLocks noGrp="1"/>
          </p:cNvSpPr>
          <p:nvPr>
            <p:ph type="body" idx="1"/>
          </p:nvPr>
        </p:nvSpPr>
        <p:spPr>
          <a:xfrm>
            <a:off x="838200" y="1636730"/>
            <a:ext cx="10515600" cy="4932746"/>
          </a:xfrm>
          <a:prstGeom prst="rect">
            <a:avLst/>
          </a:prstGeom>
          <a:noFill/>
          <a:ln>
            <a:noFill/>
          </a:ln>
        </p:spPr>
        <p:txBody>
          <a:bodyPr spcFirstLastPara="1" wrap="square" lIns="91425" tIns="45700" rIns="91425" bIns="45700" anchor="t" anchorCtr="0">
            <a:noAutofit/>
          </a:bodyPr>
          <a:lstStyle>
            <a:lvl1pPr marL="457200" lvl="0" indent="-406400" algn="l">
              <a:lnSpc>
                <a:spcPct val="95000"/>
              </a:lnSpc>
              <a:spcBef>
                <a:spcPts val="1800"/>
              </a:spcBef>
              <a:spcAft>
                <a:spcPts val="0"/>
              </a:spcAft>
              <a:buClr>
                <a:srgbClr val="E73439"/>
              </a:buClr>
              <a:buSzPts val="2800"/>
              <a:buChar char="•"/>
              <a:defRPr b="0" i="0">
                <a:solidFill>
                  <a:srgbClr val="262626"/>
                </a:solidFill>
                <a:latin typeface="Arial"/>
                <a:ea typeface="Arial"/>
                <a:cs typeface="Arial"/>
                <a:sym typeface="Arial"/>
              </a:defRPr>
            </a:lvl1pPr>
            <a:lvl2pPr marL="914400" lvl="1" indent="-381000" algn="l">
              <a:lnSpc>
                <a:spcPct val="95000"/>
              </a:lnSpc>
              <a:spcBef>
                <a:spcPts val="500"/>
              </a:spcBef>
              <a:spcAft>
                <a:spcPts val="0"/>
              </a:spcAft>
              <a:buClr>
                <a:srgbClr val="E73439"/>
              </a:buClr>
              <a:buSzPts val="2400"/>
              <a:buFont typeface="Arial"/>
              <a:buChar char="–"/>
              <a:defRPr b="0" i="0">
                <a:solidFill>
                  <a:srgbClr val="262626"/>
                </a:solidFill>
                <a:latin typeface="Arial"/>
                <a:ea typeface="Arial"/>
                <a:cs typeface="Arial"/>
                <a:sym typeface="Arial"/>
              </a:defRPr>
            </a:lvl2pPr>
            <a:lvl3pPr marL="1371600" lvl="2" indent="-355600" algn="l">
              <a:lnSpc>
                <a:spcPct val="95000"/>
              </a:lnSpc>
              <a:spcBef>
                <a:spcPts val="500"/>
              </a:spcBef>
              <a:spcAft>
                <a:spcPts val="0"/>
              </a:spcAft>
              <a:buClr>
                <a:srgbClr val="E73439"/>
              </a:buClr>
              <a:buSzPts val="2000"/>
              <a:buFont typeface="Calibri"/>
              <a:buChar char="‐"/>
              <a:defRPr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CustomLayout" userDrawn="1">
  <p:cSld name="6_CustomLayout">
    <p:spTree>
      <p:nvGrpSpPr>
        <p:cNvPr id="1" name="Shape 51"/>
        <p:cNvGrpSpPr/>
        <p:nvPr/>
      </p:nvGrpSpPr>
      <p:grpSpPr>
        <a:xfrm>
          <a:off x="0" y="0"/>
          <a:ext cx="0" cy="0"/>
          <a:chOff x="0" y="0"/>
          <a:chExt cx="0" cy="0"/>
        </a:xfrm>
      </p:grpSpPr>
      <p:sp>
        <p:nvSpPr>
          <p:cNvPr id="52" name="Google Shape;52;p105"/>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53" name="Google Shape;53;p105"/>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77F9F"/>
              </a:buClr>
              <a:buSzPts val="3600"/>
              <a:buFont typeface="Arial"/>
              <a:buNone/>
              <a:defRPr sz="3600" b="1" i="0">
                <a:solidFill>
                  <a:srgbClr val="577F9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Google Shape;44;p103">
            <a:extLst>
              <a:ext uri="{FF2B5EF4-FFF2-40B4-BE49-F238E27FC236}">
                <a16:creationId xmlns:a16="http://schemas.microsoft.com/office/drawing/2014/main" id="{98C25761-B350-472A-9AAC-AC57CCD2836B}"/>
              </a:ext>
            </a:extLst>
          </p:cNvPr>
          <p:cNvSpPr txBox="1">
            <a:spLocks noGrp="1"/>
          </p:cNvSpPr>
          <p:nvPr>
            <p:ph type="body" idx="1"/>
          </p:nvPr>
        </p:nvSpPr>
        <p:spPr>
          <a:xfrm>
            <a:off x="838200" y="1636730"/>
            <a:ext cx="8543925" cy="4932746"/>
          </a:xfrm>
          <a:prstGeom prst="rect">
            <a:avLst/>
          </a:prstGeom>
          <a:noFill/>
          <a:ln>
            <a:noFill/>
          </a:ln>
        </p:spPr>
        <p:txBody>
          <a:bodyPr spcFirstLastPara="1" wrap="square" lIns="91425" tIns="45700" rIns="91425" bIns="45700" anchor="t" anchorCtr="0">
            <a:noAutofit/>
          </a:bodyPr>
          <a:lstStyle>
            <a:lvl1pPr marL="457200" lvl="0" indent="-406400" algn="l">
              <a:lnSpc>
                <a:spcPct val="95000"/>
              </a:lnSpc>
              <a:spcBef>
                <a:spcPts val="1800"/>
              </a:spcBef>
              <a:spcAft>
                <a:spcPts val="0"/>
              </a:spcAft>
              <a:buClr>
                <a:srgbClr val="E73439"/>
              </a:buClr>
              <a:buSzPts val="2800"/>
              <a:buChar char="•"/>
              <a:defRPr b="0" i="0">
                <a:solidFill>
                  <a:srgbClr val="262626"/>
                </a:solidFill>
                <a:latin typeface="Arial"/>
                <a:ea typeface="Arial"/>
                <a:cs typeface="Arial"/>
                <a:sym typeface="Arial"/>
              </a:defRPr>
            </a:lvl1pPr>
            <a:lvl2pPr marL="914400" lvl="1" indent="-381000" algn="l">
              <a:lnSpc>
                <a:spcPct val="95000"/>
              </a:lnSpc>
              <a:spcBef>
                <a:spcPts val="500"/>
              </a:spcBef>
              <a:spcAft>
                <a:spcPts val="0"/>
              </a:spcAft>
              <a:buClr>
                <a:srgbClr val="E73439"/>
              </a:buClr>
              <a:buSzPts val="2400"/>
              <a:buFont typeface="Arial"/>
              <a:buChar char="–"/>
              <a:defRPr b="0" i="0">
                <a:solidFill>
                  <a:srgbClr val="262626"/>
                </a:solidFill>
                <a:latin typeface="Arial"/>
                <a:ea typeface="Arial"/>
                <a:cs typeface="Arial"/>
                <a:sym typeface="Arial"/>
              </a:defRPr>
            </a:lvl2pPr>
            <a:lvl3pPr marL="1371600" lvl="2" indent="-355600" algn="l">
              <a:lnSpc>
                <a:spcPct val="95000"/>
              </a:lnSpc>
              <a:spcBef>
                <a:spcPts val="500"/>
              </a:spcBef>
              <a:spcAft>
                <a:spcPts val="0"/>
              </a:spcAft>
              <a:buClr>
                <a:srgbClr val="E73439"/>
              </a:buClr>
              <a:buSzPts val="2000"/>
              <a:buFont typeface="Calibri"/>
              <a:buChar char="‐"/>
              <a:defRPr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SpecialContent">
  <p:cSld name="7_SpecialContent">
    <p:spTree>
      <p:nvGrpSpPr>
        <p:cNvPr id="1" name="Shape 54"/>
        <p:cNvGrpSpPr/>
        <p:nvPr/>
      </p:nvGrpSpPr>
      <p:grpSpPr>
        <a:xfrm>
          <a:off x="0" y="0"/>
          <a:ext cx="0" cy="0"/>
          <a:chOff x="0" y="0"/>
          <a:chExt cx="0" cy="0"/>
        </a:xfrm>
      </p:grpSpPr>
      <p:sp>
        <p:nvSpPr>
          <p:cNvPr id="55" name="Google Shape;55;p106"/>
          <p:cNvSpPr/>
          <p:nvPr/>
        </p:nvSpPr>
        <p:spPr>
          <a:xfrm>
            <a:off x="4058856" y="-1"/>
            <a:ext cx="8133144" cy="6859980"/>
          </a:xfrm>
          <a:prstGeom prst="rect">
            <a:avLst/>
          </a:prstGeom>
          <a:solidFill>
            <a:srgbClr val="DEEB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56" name="Google Shape;56;p106"/>
          <p:cNvSpPr txBox="1">
            <a:spLocks noGrp="1"/>
          </p:cNvSpPr>
          <p:nvPr>
            <p:ph type="title"/>
          </p:nvPr>
        </p:nvSpPr>
        <p:spPr>
          <a:xfrm>
            <a:off x="4844073" y="597274"/>
            <a:ext cx="6430703" cy="9747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77F9F"/>
              </a:buClr>
              <a:buSzPts val="3600"/>
              <a:buFont typeface="Arial"/>
              <a:buNone/>
              <a:defRPr sz="3600" b="1" i="0">
                <a:solidFill>
                  <a:srgbClr val="577F9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06"/>
          <p:cNvSpPr>
            <a:spLocks noGrp="1"/>
          </p:cNvSpPr>
          <p:nvPr>
            <p:ph type="pic" idx="2"/>
          </p:nvPr>
        </p:nvSpPr>
        <p:spPr>
          <a:xfrm>
            <a:off x="0" y="-1"/>
            <a:ext cx="4059767" cy="6858001"/>
          </a:xfrm>
          <a:prstGeom prst="rect">
            <a:avLst/>
          </a:prstGeom>
          <a:solidFill>
            <a:srgbClr val="11254D"/>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577F9F"/>
              </a:buClr>
              <a:buSzPts val="1200"/>
              <a:buFont typeface="Arial"/>
              <a:buNone/>
              <a:defRPr sz="1200" b="1" i="0" u="none" strike="noStrike" cap="none">
                <a:solidFill>
                  <a:srgbClr val="577F9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58" name="Google Shape;58;p106"/>
          <p:cNvSpPr txBox="1">
            <a:spLocks noGrp="1"/>
          </p:cNvSpPr>
          <p:nvPr>
            <p:ph type="body" idx="1"/>
          </p:nvPr>
        </p:nvSpPr>
        <p:spPr>
          <a:xfrm>
            <a:off x="4844071" y="1871134"/>
            <a:ext cx="6430703" cy="462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200"/>
              </a:spcBef>
              <a:spcAft>
                <a:spcPts val="0"/>
              </a:spcAft>
              <a:buClr>
                <a:srgbClr val="E73439"/>
              </a:buClr>
              <a:buSzPts val="2800"/>
              <a:buChar char="•"/>
              <a:defRPr b="0" i="0">
                <a:solidFill>
                  <a:srgbClr val="262626"/>
                </a:solidFill>
                <a:latin typeface="Arial"/>
                <a:ea typeface="Arial"/>
                <a:cs typeface="Arial"/>
                <a:sym typeface="Arial"/>
              </a:defRPr>
            </a:lvl1pPr>
            <a:lvl2pPr marL="914400" lvl="1" indent="-381000" algn="l">
              <a:lnSpc>
                <a:spcPct val="90000"/>
              </a:lnSpc>
              <a:spcBef>
                <a:spcPts val="500"/>
              </a:spcBef>
              <a:spcAft>
                <a:spcPts val="0"/>
              </a:spcAft>
              <a:buClr>
                <a:srgbClr val="E73439"/>
              </a:buClr>
              <a:buSzPts val="2400"/>
              <a:buFont typeface="Arial"/>
              <a:buChar char="–"/>
              <a:defRPr b="0" i="0">
                <a:solidFill>
                  <a:srgbClr val="262626"/>
                </a:solidFill>
                <a:latin typeface="Arial"/>
                <a:ea typeface="Arial"/>
                <a:cs typeface="Arial"/>
                <a:sym typeface="Arial"/>
              </a:defRPr>
            </a:lvl2pPr>
            <a:lvl3pPr marL="1371600" lvl="2" indent="-355600" algn="l">
              <a:lnSpc>
                <a:spcPct val="90000"/>
              </a:lnSpc>
              <a:spcBef>
                <a:spcPts val="500"/>
              </a:spcBef>
              <a:spcAft>
                <a:spcPts val="0"/>
              </a:spcAft>
              <a:buClr>
                <a:srgbClr val="E73439"/>
              </a:buClr>
              <a:buSzPts val="2000"/>
              <a:buFont typeface="Calibri"/>
              <a:buChar char="‐"/>
              <a:defRPr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06"/>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SpecialContent">
  <p:cSld name="8_SpecialContent">
    <p:spTree>
      <p:nvGrpSpPr>
        <p:cNvPr id="1" name="Shape 60"/>
        <p:cNvGrpSpPr/>
        <p:nvPr/>
      </p:nvGrpSpPr>
      <p:grpSpPr>
        <a:xfrm>
          <a:off x="0" y="0"/>
          <a:ext cx="0" cy="0"/>
          <a:chOff x="0" y="0"/>
          <a:chExt cx="0" cy="0"/>
        </a:xfrm>
      </p:grpSpPr>
      <p:sp>
        <p:nvSpPr>
          <p:cNvPr id="61" name="Google Shape;61;p107"/>
          <p:cNvSpPr/>
          <p:nvPr/>
        </p:nvSpPr>
        <p:spPr>
          <a:xfrm>
            <a:off x="6805" y="0"/>
            <a:ext cx="8133144" cy="6858000"/>
          </a:xfrm>
          <a:prstGeom prst="rect">
            <a:avLst/>
          </a:prstGeom>
          <a:solidFill>
            <a:srgbClr val="DEEB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62" name="Google Shape;62;p107"/>
          <p:cNvSpPr txBox="1">
            <a:spLocks noGrp="1"/>
          </p:cNvSpPr>
          <p:nvPr>
            <p:ph type="title"/>
          </p:nvPr>
        </p:nvSpPr>
        <p:spPr>
          <a:xfrm>
            <a:off x="871047" y="597274"/>
            <a:ext cx="6430703" cy="97478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77F9F"/>
              </a:buClr>
              <a:buSzPts val="3600"/>
              <a:buFont typeface="Arial"/>
              <a:buNone/>
              <a:defRPr sz="3600" b="1" i="0">
                <a:solidFill>
                  <a:srgbClr val="577F9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7"/>
          <p:cNvSpPr>
            <a:spLocks noGrp="1"/>
          </p:cNvSpPr>
          <p:nvPr>
            <p:ph type="pic" idx="2"/>
          </p:nvPr>
        </p:nvSpPr>
        <p:spPr>
          <a:xfrm>
            <a:off x="8125429" y="-1"/>
            <a:ext cx="4059767" cy="6857999"/>
          </a:xfrm>
          <a:prstGeom prst="rect">
            <a:avLst/>
          </a:prstGeom>
          <a:solidFill>
            <a:srgbClr val="11254D"/>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577F9F"/>
              </a:buClr>
              <a:buSzPts val="1200"/>
              <a:buFont typeface="Arial"/>
              <a:buNone/>
              <a:defRPr sz="1200" b="1" i="0" u="none" strike="noStrike" cap="none">
                <a:solidFill>
                  <a:srgbClr val="577F9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64" name="Google Shape;64;p107"/>
          <p:cNvSpPr txBox="1">
            <a:spLocks noGrp="1"/>
          </p:cNvSpPr>
          <p:nvPr>
            <p:ph type="body" idx="1"/>
          </p:nvPr>
        </p:nvSpPr>
        <p:spPr>
          <a:xfrm>
            <a:off x="871047" y="1786468"/>
            <a:ext cx="6430703" cy="470746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200"/>
              </a:spcBef>
              <a:spcAft>
                <a:spcPts val="0"/>
              </a:spcAft>
              <a:buClr>
                <a:srgbClr val="E73439"/>
              </a:buClr>
              <a:buSzPts val="2800"/>
              <a:buChar char="•"/>
              <a:defRPr b="0" i="0">
                <a:solidFill>
                  <a:srgbClr val="262626"/>
                </a:solidFill>
                <a:latin typeface="Arial"/>
                <a:ea typeface="Arial"/>
                <a:cs typeface="Arial"/>
                <a:sym typeface="Arial"/>
              </a:defRPr>
            </a:lvl1pPr>
            <a:lvl2pPr marL="914400" lvl="1" indent="-381000" algn="l">
              <a:lnSpc>
                <a:spcPct val="90000"/>
              </a:lnSpc>
              <a:spcBef>
                <a:spcPts val="500"/>
              </a:spcBef>
              <a:spcAft>
                <a:spcPts val="0"/>
              </a:spcAft>
              <a:buClr>
                <a:srgbClr val="E73439"/>
              </a:buClr>
              <a:buSzPts val="2400"/>
              <a:buFont typeface="Arial"/>
              <a:buChar char="–"/>
              <a:defRPr b="0" i="0">
                <a:solidFill>
                  <a:srgbClr val="262626"/>
                </a:solidFill>
                <a:latin typeface="Arial"/>
                <a:ea typeface="Arial"/>
                <a:cs typeface="Arial"/>
                <a:sym typeface="Arial"/>
              </a:defRPr>
            </a:lvl2pPr>
            <a:lvl3pPr marL="1371600" lvl="2" indent="-355600" algn="l">
              <a:lnSpc>
                <a:spcPct val="90000"/>
              </a:lnSpc>
              <a:spcBef>
                <a:spcPts val="500"/>
              </a:spcBef>
              <a:spcAft>
                <a:spcPts val="0"/>
              </a:spcAft>
              <a:buClr>
                <a:srgbClr val="E73439"/>
              </a:buClr>
              <a:buSzPts val="2000"/>
              <a:buFont typeface="Calibri"/>
              <a:buChar char="‐"/>
              <a:defRPr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07"/>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SpecialContent">
  <p:cSld name="9_SpecialContent">
    <p:spTree>
      <p:nvGrpSpPr>
        <p:cNvPr id="1" name="Shape 66"/>
        <p:cNvGrpSpPr/>
        <p:nvPr/>
      </p:nvGrpSpPr>
      <p:grpSpPr>
        <a:xfrm>
          <a:off x="0" y="0"/>
          <a:ext cx="0" cy="0"/>
          <a:chOff x="0" y="0"/>
          <a:chExt cx="0" cy="0"/>
        </a:xfrm>
      </p:grpSpPr>
      <p:sp>
        <p:nvSpPr>
          <p:cNvPr id="67" name="Google Shape;67;p108"/>
          <p:cNvSpPr>
            <a:spLocks noGrp="1"/>
          </p:cNvSpPr>
          <p:nvPr>
            <p:ph type="pic" idx="2"/>
          </p:nvPr>
        </p:nvSpPr>
        <p:spPr>
          <a:xfrm>
            <a:off x="0" y="1"/>
            <a:ext cx="12192000" cy="4182533"/>
          </a:xfrm>
          <a:prstGeom prst="rect">
            <a:avLst/>
          </a:prstGeom>
          <a:solidFill>
            <a:srgbClr val="11254D"/>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577F9F"/>
              </a:buClr>
              <a:buSzPts val="1200"/>
              <a:buFont typeface="Arial"/>
              <a:buNone/>
              <a:defRPr sz="1200" b="0" i="0" u="none" strike="noStrike" cap="none">
                <a:solidFill>
                  <a:srgbClr val="577F9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68" name="Google Shape;68;p108"/>
          <p:cNvSpPr txBox="1">
            <a:spLocks noGrp="1"/>
          </p:cNvSpPr>
          <p:nvPr>
            <p:ph type="body" idx="1"/>
          </p:nvPr>
        </p:nvSpPr>
        <p:spPr>
          <a:xfrm>
            <a:off x="741487" y="4521200"/>
            <a:ext cx="4046644" cy="2006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73439"/>
              </a:buClr>
              <a:buSzPts val="2400"/>
              <a:buNone/>
              <a:defRPr sz="2400" b="1" i="0">
                <a:solidFill>
                  <a:srgbClr val="E73439"/>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08"/>
          <p:cNvSpPr txBox="1">
            <a:spLocks noGrp="1"/>
          </p:cNvSpPr>
          <p:nvPr>
            <p:ph type="body" idx="3"/>
          </p:nvPr>
        </p:nvSpPr>
        <p:spPr>
          <a:xfrm>
            <a:off x="5652656" y="4521200"/>
            <a:ext cx="5797859" cy="2006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73439"/>
              </a:buClr>
              <a:buSzPts val="1800"/>
              <a:buChar char="•"/>
              <a:defRPr sz="1800">
                <a:solidFill>
                  <a:srgbClr val="262626"/>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sz="24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81000" algn="l">
              <a:lnSpc>
                <a:spcPct val="90000"/>
              </a:lnSpc>
              <a:spcBef>
                <a:spcPts val="500"/>
              </a:spcBef>
              <a:spcAft>
                <a:spcPts val="0"/>
              </a:spcAft>
              <a:buClr>
                <a:schemeClr val="dk1"/>
              </a:buClr>
              <a:buSzPts val="2400"/>
              <a:buChar char="•"/>
              <a:defRPr sz="2400">
                <a:latin typeface="Arial"/>
                <a:ea typeface="Arial"/>
                <a:cs typeface="Arial"/>
                <a:sym typeface="Arial"/>
              </a:defRPr>
            </a:lvl4pPr>
            <a:lvl5pPr marL="2286000" lvl="4" indent="-381000" algn="l">
              <a:lnSpc>
                <a:spcPct val="90000"/>
              </a:lnSpc>
              <a:spcBef>
                <a:spcPts val="500"/>
              </a:spcBef>
              <a:spcAft>
                <a:spcPts val="0"/>
              </a:spcAft>
              <a:buClr>
                <a:schemeClr val="dk1"/>
              </a:buClr>
              <a:buSzPts val="2400"/>
              <a:buChar char="•"/>
              <a:defRPr sz="2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8"/>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85" r:id="rId11"/>
    <p:sldLayoutId id="2147483686" r:id="rId12"/>
    <p:sldLayoutId id="2147483687" r:id="rId13"/>
    <p:sldLayoutId id="2147483688" r:id="rId14"/>
    <p:sldLayoutId id="214748368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gif"/><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2.gif"/><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13.gif"/><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12.gif"/><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gif"/><Relationship Id="rId7" Type="http://schemas.openxmlformats.org/officeDocument/2006/relationships/image" Target="../media/image12.gi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13.gif"/><Relationship Id="rId7"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3.gif"/><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s://www.publicdomainpictures.net/en/view-image.php?image=42357&amp;picture=fashion-shopping-girl-clipart" TargetMode="External"/><Relationship Id="rId3" Type="http://schemas.openxmlformats.org/officeDocument/2006/relationships/image" Target="../media/image53.png"/><Relationship Id="rId7" Type="http://schemas.openxmlformats.org/officeDocument/2006/relationships/image" Target="../media/image55.jpeg"/><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13.gif"/><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hyperlink" Target="http://www.publicdomainpictures.net/view-image.php?image=32269&amp;picture=woman-in-little-black-dress" TargetMode="External"/><Relationship Id="rId3" Type="http://schemas.openxmlformats.org/officeDocument/2006/relationships/image" Target="../media/image56.png"/><Relationship Id="rId7" Type="http://schemas.openxmlformats.org/officeDocument/2006/relationships/image" Target="../media/image59.png"/><Relationship Id="rId12" Type="http://schemas.openxmlformats.org/officeDocument/2006/relationships/image" Target="../media/image63.jpe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13.gif"/><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hyperlink" Target="https://www.publicdomainpictures.net/en/view-image.php?image=42357&amp;picture=fashion-shopping-girl-clipart"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www.publicdomainpictures.net/en/view-image.php?image=42357&amp;picture=fashion-shopping-girl-clipart" TargetMode="External"/><Relationship Id="rId13" Type="http://schemas.openxmlformats.org/officeDocument/2006/relationships/image" Target="../media/image72.png"/><Relationship Id="rId18" Type="http://schemas.openxmlformats.org/officeDocument/2006/relationships/image" Target="../media/image76.png"/><Relationship Id="rId3" Type="http://schemas.openxmlformats.org/officeDocument/2006/relationships/image" Target="../media/image64.jpeg"/><Relationship Id="rId7" Type="http://schemas.openxmlformats.org/officeDocument/2006/relationships/image" Target="../media/image67.jpeg"/><Relationship Id="rId12" Type="http://schemas.openxmlformats.org/officeDocument/2006/relationships/image" Target="../media/image71.png"/><Relationship Id="rId17" Type="http://schemas.openxmlformats.org/officeDocument/2006/relationships/image" Target="../media/image75.png"/><Relationship Id="rId2" Type="http://schemas.openxmlformats.org/officeDocument/2006/relationships/notesSlide" Target="../notesSlides/notesSlide65.xml"/><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0.png"/><Relationship Id="rId5" Type="http://schemas.openxmlformats.org/officeDocument/2006/relationships/image" Target="../media/image65.png"/><Relationship Id="rId15" Type="http://schemas.openxmlformats.org/officeDocument/2006/relationships/image" Target="../media/image13.gif"/><Relationship Id="rId10" Type="http://schemas.openxmlformats.org/officeDocument/2006/relationships/image" Target="../media/image69.png"/><Relationship Id="rId19" Type="http://schemas.openxmlformats.org/officeDocument/2006/relationships/image" Target="../media/image77.png"/><Relationship Id="rId4" Type="http://schemas.openxmlformats.org/officeDocument/2006/relationships/hyperlink" Target="http://www.publicdomainpictures.net/view-image.php?image=32269&amp;picture=woman-in-little-black-dress" TargetMode="External"/><Relationship Id="rId9" Type="http://schemas.openxmlformats.org/officeDocument/2006/relationships/image" Target="../media/image68.jpeg"/><Relationship Id="rId14" Type="http://schemas.openxmlformats.org/officeDocument/2006/relationships/image" Target="../media/image73.png"/></Relationships>
</file>

<file path=ppt/slides/_rels/slide66.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81.gif"/><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13.gif"/><Relationship Id="rId4" Type="http://schemas.openxmlformats.org/officeDocument/2006/relationships/image" Target="../media/image79.png"/></Relationships>
</file>

<file path=ppt/slides/_rels/slide67.xml.rels><?xml version="1.0" encoding="UTF-8" standalone="yes"?>
<Relationships xmlns="http://schemas.openxmlformats.org/package/2006/relationships"><Relationship Id="rId8" Type="http://schemas.openxmlformats.org/officeDocument/2006/relationships/image" Target="../media/image85.gif"/><Relationship Id="rId3" Type="http://schemas.openxmlformats.org/officeDocument/2006/relationships/image" Target="../media/image12.gif"/><Relationship Id="rId7" Type="http://schemas.openxmlformats.org/officeDocument/2006/relationships/image" Target="../media/image84.png"/><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83.png"/><Relationship Id="rId10" Type="http://schemas.openxmlformats.org/officeDocument/2006/relationships/image" Target="../media/image87.png"/><Relationship Id="rId4" Type="http://schemas.openxmlformats.org/officeDocument/2006/relationships/image" Target="../media/image82.png"/><Relationship Id="rId9" Type="http://schemas.openxmlformats.org/officeDocument/2006/relationships/image" Target="../media/image86.png"/></Relationships>
</file>

<file path=ppt/slides/_rels/slide68.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13.gif"/><Relationship Id="rId3" Type="http://schemas.openxmlformats.org/officeDocument/2006/relationships/image" Target="../media/image33.png"/><Relationship Id="rId7" Type="http://schemas.openxmlformats.org/officeDocument/2006/relationships/image" Target="../media/image91.png"/><Relationship Id="rId12" Type="http://schemas.openxmlformats.org/officeDocument/2006/relationships/image" Target="../media/image81.gif"/><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80.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12.gif"/></Relationships>
</file>

<file path=ppt/slides/_rels/slide6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1.xml"/><Relationship Id="rId1" Type="http://schemas.openxmlformats.org/officeDocument/2006/relationships/slideLayout" Target="../slideLayouts/slideLayout6.xml"/><Relationship Id="rId5" Type="http://schemas.openxmlformats.org/officeDocument/2006/relationships/image" Target="../media/image13.gif"/><Relationship Id="rId4" Type="http://schemas.openxmlformats.org/officeDocument/2006/relationships/image" Target="../media/image12.gi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
          <p:cNvSpPr txBox="1">
            <a:spLocks noGrp="1"/>
          </p:cNvSpPr>
          <p:nvPr>
            <p:ph type="ctrTitle"/>
          </p:nvPr>
        </p:nvSpPr>
        <p:spPr>
          <a:xfrm>
            <a:off x="509047" y="1276916"/>
            <a:ext cx="9634194" cy="1292846"/>
          </a:xfrm>
          <a:noFill/>
          <a:ln>
            <a:noFill/>
          </a:ln>
        </p:spPr>
        <p:txBody>
          <a:bodyPr spcFirstLastPara="1" wrap="square" lIns="91425" tIns="45700" rIns="91425" bIns="45700" anchor="b" anchorCtr="0">
            <a:normAutofit fontScale="90000"/>
          </a:bodyPr>
          <a:lstStyle/>
          <a:p>
            <a:pPr lvl="0"/>
            <a:r>
              <a:rPr lang="fr-FR" dirty="0"/>
              <a:t>Test index et référence au réseau de risque</a:t>
            </a:r>
            <a:br>
              <a:rPr lang="en-US" dirty="0"/>
            </a:br>
            <a:r>
              <a:rPr lang="fr-FR" sz="3100" b="0" dirty="0"/>
              <a:t>Orientation et formation à la mise en œuvre du programme</a:t>
            </a:r>
            <a:br>
              <a:rPr lang="en-US" dirty="0"/>
            </a:br>
            <a:r>
              <a:rPr lang="en-US" dirty="0"/>
              <a:t>Jour 1</a:t>
            </a:r>
          </a:p>
        </p:txBody>
      </p:sp>
      <p:sp>
        <p:nvSpPr>
          <p:cNvPr id="241" name="Google Shape;241;p1"/>
          <p:cNvSpPr txBox="1">
            <a:spLocks noGrp="1"/>
          </p:cNvSpPr>
          <p:nvPr>
            <p:ph type="subTitle" idx="1"/>
          </p:nvPr>
        </p:nvSpPr>
        <p:spPr>
          <a:noFill/>
          <a:ln>
            <a:noFill/>
          </a:ln>
        </p:spPr>
        <p:txBody>
          <a:bodyPr spcFirstLastPara="1" wrap="square" lIns="91425" tIns="45700" rIns="91425" bIns="45700" anchor="t" anchorCtr="0">
            <a:normAutofit/>
          </a:bodyPr>
          <a:lstStyle/>
          <a:p>
            <a:pPr lvl="0"/>
            <a:r>
              <a:rPr lang="en-US" dirty="0"/>
              <a:t>Ville, Pays ANNÉE</a:t>
            </a:r>
          </a:p>
        </p:txBody>
      </p:sp>
      <p:sp>
        <p:nvSpPr>
          <p:cNvPr id="4" name="Text Placeholder 3">
            <a:extLst>
              <a:ext uri="{FF2B5EF4-FFF2-40B4-BE49-F238E27FC236}">
                <a16:creationId xmlns:a16="http://schemas.microsoft.com/office/drawing/2014/main" id="{8EC4820F-4AF6-438D-8CC5-B6021FEB3D41}"/>
              </a:ext>
            </a:extLst>
          </p:cNvPr>
          <p:cNvSpPr>
            <a:spLocks noGrp="1"/>
          </p:cNvSpPr>
          <p:nvPr>
            <p:ph type="body" idx="2"/>
          </p:nvPr>
        </p:nvSpPr>
        <p:spPr/>
        <p:txBody>
          <a:bodyPr/>
          <a:lstStyle/>
          <a:p>
            <a:r>
              <a:rPr lang="en-US" dirty="0"/>
              <a:t>Cliquer pour </a:t>
            </a:r>
            <a:r>
              <a:rPr lang="en-US" dirty="0" err="1"/>
              <a:t>ajouter</a:t>
            </a:r>
            <a:r>
              <a:rPr lang="en-US" dirty="0"/>
              <a:t> du </a:t>
            </a:r>
            <a:r>
              <a:rPr lang="en-US" dirty="0" err="1"/>
              <a:t>texte</a:t>
            </a:r>
            <a:endParaRPr lang="en-US" dirty="0"/>
          </a:p>
        </p:txBody>
      </p:sp>
      <p:sp>
        <p:nvSpPr>
          <p:cNvPr id="5" name="Text Placeholder 4">
            <a:extLst>
              <a:ext uri="{FF2B5EF4-FFF2-40B4-BE49-F238E27FC236}">
                <a16:creationId xmlns:a16="http://schemas.microsoft.com/office/drawing/2014/main" id="{BD389136-63A6-4AFC-999A-B365766E4FBA}"/>
              </a:ext>
            </a:extLst>
          </p:cNvPr>
          <p:cNvSpPr>
            <a:spLocks noGrp="1"/>
          </p:cNvSpPr>
          <p:nvPr>
            <p:ph type="body" idx="3"/>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0"/>
          <p:cNvSpPr txBox="1">
            <a:spLocks noGrp="1"/>
          </p:cNvSpPr>
          <p:nvPr>
            <p:ph type="title"/>
          </p:nvPr>
        </p:nvSpPr>
        <p:spPr>
          <a:xfrm>
            <a:off x="838199" y="907940"/>
            <a:ext cx="10453007" cy="800100"/>
          </a:xfrm>
          <a:noFill/>
          <a:ln>
            <a:noFill/>
          </a:ln>
        </p:spPr>
        <p:txBody>
          <a:bodyPr spcFirstLastPara="1" wrap="square" lIns="91425" tIns="45700" rIns="91425" bIns="45700" anchor="ctr" anchorCtr="0">
            <a:normAutofit fontScale="90000"/>
          </a:bodyPr>
          <a:lstStyle/>
          <a:p>
            <a:pPr lvl="0"/>
            <a:r>
              <a:rPr lang="fr-FR" sz="3100" cap="all" dirty="0">
                <a:solidFill>
                  <a:schemeClr val="accent4"/>
                </a:solidFill>
              </a:rPr>
              <a:t>Insérez une ou deux diapositives / graphiques ici </a:t>
            </a:r>
            <a:br>
              <a:rPr lang="fr-FR" cap="all" dirty="0">
                <a:solidFill>
                  <a:schemeClr val="accent4"/>
                </a:solidFill>
              </a:rPr>
            </a:br>
            <a:r>
              <a:rPr lang="fr-FR" dirty="0">
                <a:solidFill>
                  <a:schemeClr val="tx1"/>
                </a:solidFill>
              </a:rPr>
              <a:t>rationaliser le besoin de tests d'index sur la base du contexte / des données épidémiologiques du pays</a:t>
            </a:r>
            <a:endParaRPr lang="en-US" dirty="0">
              <a:solidFill>
                <a:schemeClr val="tx1"/>
              </a:solidFill>
            </a:endParaRPr>
          </a:p>
        </p:txBody>
      </p:sp>
      <p:sp>
        <p:nvSpPr>
          <p:cNvPr id="329" name="Google Shape;329;p10"/>
          <p:cNvSpPr txBox="1">
            <a:spLocks noGrp="1"/>
          </p:cNvSpPr>
          <p:nvPr>
            <p:ph type="body" idx="1"/>
          </p:nvPr>
        </p:nvSpPr>
        <p:spPr>
          <a:xfrm>
            <a:off x="838200" y="2157708"/>
            <a:ext cx="8543925" cy="3573240"/>
          </a:xfrm>
          <a:noFill/>
          <a:ln>
            <a:noFill/>
          </a:ln>
        </p:spPr>
        <p:txBody>
          <a:bodyPr spcFirstLastPara="1" wrap="square" lIns="91425" tIns="45700" rIns="91425" bIns="45700" anchor="t" anchorCtr="0">
            <a:normAutofit/>
          </a:bodyPr>
          <a:lstStyle/>
          <a:p>
            <a:pPr>
              <a:buClr>
                <a:schemeClr val="tx1">
                  <a:lumMod val="50000"/>
                  <a:lumOff val="50000"/>
                </a:schemeClr>
              </a:buClr>
            </a:pPr>
            <a:r>
              <a:rPr lang="en-US" dirty="0">
                <a:solidFill>
                  <a:schemeClr val="tx1"/>
                </a:solidFill>
              </a:rPr>
              <a:t>Les graphiques peuvent inclure</a:t>
            </a:r>
          </a:p>
          <a:p>
            <a:pPr lvl="1">
              <a:buClr>
                <a:schemeClr val="tx1">
                  <a:lumMod val="50000"/>
                  <a:lumOff val="50000"/>
                </a:schemeClr>
              </a:buClr>
            </a:pPr>
            <a:r>
              <a:rPr lang="fr-FR" dirty="0">
                <a:solidFill>
                  <a:schemeClr val="tx1"/>
                </a:solidFill>
              </a:rPr>
              <a:t>Données nationales sur les lacunes dans les tests, la couverture du TAR et / ou la suppression de la charge virale (c.-à-d. 95-95-95)</a:t>
            </a:r>
            <a:endParaRPr lang="en-US" dirty="0">
              <a:solidFill>
                <a:schemeClr val="tx1"/>
              </a:solidFill>
            </a:endParaRPr>
          </a:p>
          <a:p>
            <a:pPr lvl="1">
              <a:buClr>
                <a:schemeClr val="tx1">
                  <a:lumMod val="50000"/>
                  <a:lumOff val="50000"/>
                </a:schemeClr>
              </a:buClr>
            </a:pPr>
            <a:r>
              <a:rPr lang="fr-FR" dirty="0">
                <a:solidFill>
                  <a:schemeClr val="tx1"/>
                </a:solidFill>
              </a:rPr>
              <a:t>Stratégies ou priorités liées au dépistage et au lien avec le traitement</a:t>
            </a:r>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34"/>
        <p:cNvGrpSpPr/>
        <p:nvPr/>
      </p:nvGrpSpPr>
      <p:grpSpPr>
        <a:xfrm>
          <a:off x="0" y="0"/>
          <a:ext cx="0" cy="0"/>
          <a:chOff x="0" y="0"/>
          <a:chExt cx="0" cy="0"/>
        </a:xfrm>
      </p:grpSpPr>
      <p:sp>
        <p:nvSpPr>
          <p:cNvPr id="335" name="Google Shape;335;p11"/>
          <p:cNvSpPr txBox="1"/>
          <p:nvPr/>
        </p:nvSpPr>
        <p:spPr>
          <a:xfrm>
            <a:off x="457200" y="237499"/>
            <a:ext cx="112776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accent1"/>
                </a:solidFill>
                <a:latin typeface="+mn-lt"/>
                <a:ea typeface="Calibri"/>
                <a:cs typeface="Calibri"/>
                <a:sym typeface="Calibri"/>
              </a:rPr>
              <a:t>Le text index</a:t>
            </a:r>
            <a:r>
              <a:rPr lang="fr-FR" sz="2400" b="0" i="0" u="none" strike="noStrike" cap="none" dirty="0">
                <a:solidFill>
                  <a:schemeClr val="dk1"/>
                </a:solidFill>
                <a:latin typeface="+mn-lt"/>
                <a:ea typeface="Calibri"/>
                <a:cs typeface="Calibri"/>
                <a:sym typeface="Calibri"/>
              </a:rPr>
              <a:t> est une approche de recherche de cas qui se concentre sur la recherche des partenaires sexuels ou du partage de seringues et des enfants biologiques de personnes séropositives et leur offre des services de dépistage du VIH. Le test index est un service entièrement volontaire offert aux personnes vivant avec le VIH, et elles sont libres d'accepter ou de refuser.</a:t>
            </a:r>
            <a:endParaRPr lang="en-US" sz="2400" dirty="0">
              <a:solidFill>
                <a:srgbClr val="262626"/>
              </a:solidFill>
              <a:latin typeface="+mn-lt"/>
              <a:ea typeface="Calibri"/>
              <a:cs typeface="Calibri"/>
              <a:sym typeface="Calibri"/>
            </a:endParaRPr>
          </a:p>
        </p:txBody>
      </p:sp>
      <p:pic>
        <p:nvPicPr>
          <p:cNvPr id="336" name="Google Shape;336;p11"/>
          <p:cNvPicPr preferRelativeResize="0"/>
          <p:nvPr/>
        </p:nvPicPr>
        <p:blipFill rotWithShape="1">
          <a:blip r:embed="rId3">
            <a:alphaModFix/>
          </a:blip>
          <a:srcRect/>
          <a:stretch/>
        </p:blipFill>
        <p:spPr>
          <a:xfrm rot="2791466">
            <a:off x="8414668" y="3086446"/>
            <a:ext cx="677275" cy="677275"/>
          </a:xfrm>
          <a:prstGeom prst="rect">
            <a:avLst/>
          </a:prstGeom>
          <a:noFill/>
          <a:ln>
            <a:noFill/>
          </a:ln>
        </p:spPr>
      </p:pic>
      <p:cxnSp>
        <p:nvCxnSpPr>
          <p:cNvPr id="337" name="Google Shape;337;p11"/>
          <p:cNvCxnSpPr/>
          <p:nvPr/>
        </p:nvCxnSpPr>
        <p:spPr>
          <a:xfrm>
            <a:off x="6461451" y="3181672"/>
            <a:ext cx="1398270" cy="0"/>
          </a:xfrm>
          <a:prstGeom prst="straightConnector1">
            <a:avLst/>
          </a:prstGeom>
          <a:noFill/>
          <a:ln w="76200" cap="flat" cmpd="sng">
            <a:solidFill>
              <a:schemeClr val="tx2">
                <a:lumMod val="50000"/>
              </a:schemeClr>
            </a:solidFill>
            <a:prstDash val="solid"/>
            <a:round/>
            <a:headEnd type="none" w="sm" len="sm"/>
            <a:tailEnd type="triangle" w="med" len="med"/>
          </a:ln>
        </p:spPr>
      </p:cxnSp>
      <p:cxnSp>
        <p:nvCxnSpPr>
          <p:cNvPr id="338" name="Google Shape;338;p11"/>
          <p:cNvCxnSpPr/>
          <p:nvPr/>
        </p:nvCxnSpPr>
        <p:spPr>
          <a:xfrm flipH="1">
            <a:off x="4024457" y="3181672"/>
            <a:ext cx="1550308" cy="2"/>
          </a:xfrm>
          <a:prstGeom prst="straightConnector1">
            <a:avLst/>
          </a:prstGeom>
          <a:noFill/>
          <a:ln w="76200" cap="flat" cmpd="sng">
            <a:solidFill>
              <a:schemeClr val="tx2">
                <a:lumMod val="50000"/>
              </a:schemeClr>
            </a:solidFill>
            <a:prstDash val="solid"/>
            <a:round/>
            <a:headEnd type="none" w="sm" len="sm"/>
            <a:tailEnd type="triangle" w="med" len="med"/>
          </a:ln>
        </p:spPr>
      </p:cxnSp>
      <p:cxnSp>
        <p:nvCxnSpPr>
          <p:cNvPr id="339" name="Google Shape;339;p11"/>
          <p:cNvCxnSpPr/>
          <p:nvPr/>
        </p:nvCxnSpPr>
        <p:spPr>
          <a:xfrm>
            <a:off x="6017953" y="4514364"/>
            <a:ext cx="0" cy="729217"/>
          </a:xfrm>
          <a:prstGeom prst="straightConnector1">
            <a:avLst/>
          </a:prstGeom>
          <a:noFill/>
          <a:ln w="76200" cap="flat" cmpd="sng">
            <a:solidFill>
              <a:schemeClr val="tx2">
                <a:lumMod val="50000"/>
              </a:schemeClr>
            </a:solidFill>
            <a:prstDash val="solid"/>
            <a:round/>
            <a:headEnd type="none" w="sm" len="sm"/>
            <a:tailEnd type="triangle" w="med" len="med"/>
          </a:ln>
        </p:spPr>
      </p:cxnSp>
      <p:sp>
        <p:nvSpPr>
          <p:cNvPr id="340" name="Google Shape;340;p11"/>
          <p:cNvSpPr txBox="1"/>
          <p:nvPr/>
        </p:nvSpPr>
        <p:spPr>
          <a:xfrm>
            <a:off x="2000251" y="4329698"/>
            <a:ext cx="2024203"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mn-lt"/>
                <a:ea typeface="Calibri"/>
                <a:cs typeface="Calibri"/>
                <a:sym typeface="Calibri"/>
              </a:rPr>
              <a:t>Partenaires sexuels</a:t>
            </a:r>
            <a:endParaRPr sz="1600" dirty="0">
              <a:latin typeface="+mn-lt"/>
            </a:endParaRPr>
          </a:p>
        </p:txBody>
      </p:sp>
      <p:sp>
        <p:nvSpPr>
          <p:cNvPr id="341" name="Google Shape;341;p11"/>
          <p:cNvSpPr txBox="1"/>
          <p:nvPr/>
        </p:nvSpPr>
        <p:spPr>
          <a:xfrm>
            <a:off x="7910971" y="4320190"/>
            <a:ext cx="222213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mn-lt"/>
                <a:ea typeface="Calibri"/>
                <a:cs typeface="Calibri"/>
                <a:sym typeface="Calibri"/>
              </a:rPr>
              <a:t>Partenaires injecteurs</a:t>
            </a:r>
            <a:endParaRPr sz="1600" dirty="0">
              <a:latin typeface="+mn-lt"/>
            </a:endParaRPr>
          </a:p>
        </p:txBody>
      </p:sp>
      <p:sp>
        <p:nvSpPr>
          <p:cNvPr id="342" name="Google Shape;342;p11"/>
          <p:cNvSpPr txBox="1"/>
          <p:nvPr/>
        </p:nvSpPr>
        <p:spPr>
          <a:xfrm>
            <a:off x="5092605" y="6305096"/>
            <a:ext cx="202665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mn-lt"/>
                <a:ea typeface="Calibri"/>
                <a:cs typeface="Calibri"/>
                <a:sym typeface="Calibri"/>
              </a:rPr>
              <a:t>Enfants biologiques</a:t>
            </a:r>
            <a:endParaRPr sz="1600" dirty="0">
              <a:latin typeface="+mn-lt"/>
            </a:endParaRPr>
          </a:p>
        </p:txBody>
      </p:sp>
      <p:pic>
        <p:nvPicPr>
          <p:cNvPr id="343" name="Google Shape;343;p11" descr="A picture containing silhouette&#10;&#10;Description automatically generated"/>
          <p:cNvPicPr preferRelativeResize="0"/>
          <p:nvPr/>
        </p:nvPicPr>
        <p:blipFill rotWithShape="1">
          <a:blip r:embed="rId4">
            <a:alphaModFix/>
          </a:blip>
          <a:srcRect l="1" r="62628"/>
          <a:stretch/>
        </p:blipFill>
        <p:spPr>
          <a:xfrm>
            <a:off x="2537351" y="2409796"/>
            <a:ext cx="1110641" cy="1930960"/>
          </a:xfrm>
          <a:prstGeom prst="rect">
            <a:avLst/>
          </a:prstGeom>
          <a:noFill/>
          <a:ln>
            <a:noFill/>
          </a:ln>
        </p:spPr>
      </p:pic>
      <p:pic>
        <p:nvPicPr>
          <p:cNvPr id="344" name="Google Shape;344;p11" descr="A picture containing silhouette&#10;&#10;Description automatically generated"/>
          <p:cNvPicPr preferRelativeResize="0"/>
          <p:nvPr/>
        </p:nvPicPr>
        <p:blipFill rotWithShape="1">
          <a:blip r:embed="rId4">
            <a:alphaModFix/>
          </a:blip>
          <a:srcRect l="60167" r="22713"/>
          <a:stretch/>
        </p:blipFill>
        <p:spPr>
          <a:xfrm>
            <a:off x="2058892" y="2256852"/>
            <a:ext cx="556412" cy="2111877"/>
          </a:xfrm>
          <a:prstGeom prst="rect">
            <a:avLst/>
          </a:prstGeom>
          <a:noFill/>
          <a:ln>
            <a:noFill/>
          </a:ln>
        </p:spPr>
      </p:pic>
      <p:pic>
        <p:nvPicPr>
          <p:cNvPr id="345" name="Google Shape;345;p11" descr="A picture containing silhouette&#10;&#10;Description automatically generated"/>
          <p:cNvPicPr preferRelativeResize="0"/>
          <p:nvPr/>
        </p:nvPicPr>
        <p:blipFill rotWithShape="1">
          <a:blip r:embed="rId5">
            <a:alphaModFix/>
          </a:blip>
          <a:srcRect l="77527"/>
          <a:stretch/>
        </p:blipFill>
        <p:spPr>
          <a:xfrm>
            <a:off x="5661934" y="2267150"/>
            <a:ext cx="727680" cy="2103779"/>
          </a:xfrm>
          <a:prstGeom prst="rect">
            <a:avLst/>
          </a:prstGeom>
          <a:noFill/>
          <a:ln>
            <a:noFill/>
          </a:ln>
        </p:spPr>
      </p:pic>
      <p:pic>
        <p:nvPicPr>
          <p:cNvPr id="346" name="Google Shape;346;p11" descr="A picture containing silhouette&#10;&#10;Description automatically generated"/>
          <p:cNvPicPr preferRelativeResize="0"/>
          <p:nvPr/>
        </p:nvPicPr>
        <p:blipFill rotWithShape="1">
          <a:blip r:embed="rId6">
            <a:alphaModFix/>
          </a:blip>
          <a:srcRect l="38077" r="38886"/>
          <a:stretch/>
        </p:blipFill>
        <p:spPr>
          <a:xfrm>
            <a:off x="8903591" y="2469131"/>
            <a:ext cx="651012" cy="1836178"/>
          </a:xfrm>
          <a:prstGeom prst="rect">
            <a:avLst/>
          </a:prstGeom>
          <a:noFill/>
          <a:ln>
            <a:noFill/>
          </a:ln>
        </p:spPr>
      </p:pic>
      <p:pic>
        <p:nvPicPr>
          <p:cNvPr id="347" name="Google Shape;347;p11"/>
          <p:cNvPicPr preferRelativeResize="0"/>
          <p:nvPr/>
        </p:nvPicPr>
        <p:blipFill rotWithShape="1">
          <a:blip r:embed="rId7">
            <a:alphaModFix/>
          </a:blip>
          <a:srcRect/>
          <a:stretch/>
        </p:blipFill>
        <p:spPr>
          <a:xfrm>
            <a:off x="5613627" y="5404001"/>
            <a:ext cx="852901" cy="927403"/>
          </a:xfrm>
          <a:prstGeom prst="rect">
            <a:avLst/>
          </a:prstGeom>
          <a:noFill/>
          <a:ln>
            <a:noFill/>
          </a:ln>
        </p:spPr>
      </p:pic>
      <p:sp>
        <p:nvSpPr>
          <p:cNvPr id="348" name="Google Shape;348;p11"/>
          <p:cNvSpPr txBox="1"/>
          <p:nvPr/>
        </p:nvSpPr>
        <p:spPr>
          <a:xfrm>
            <a:off x="5372167" y="2123479"/>
            <a:ext cx="1291572"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mn-lt"/>
                <a:ea typeface="Calibri"/>
                <a:cs typeface="Calibri"/>
                <a:sym typeface="Calibri"/>
              </a:rPr>
              <a:t>Client index</a:t>
            </a:r>
            <a:endParaRPr sz="1600" dirty="0">
              <a:latin typeface="+mn-lt"/>
            </a:endParaRPr>
          </a:p>
        </p:txBody>
      </p:sp>
      <p:pic>
        <p:nvPicPr>
          <p:cNvPr id="349" name="Google Shape;349;p11" descr="A silhouette of a person&#10;&#10;Description automatically generated"/>
          <p:cNvPicPr preferRelativeResize="0"/>
          <p:nvPr/>
        </p:nvPicPr>
        <p:blipFill rotWithShape="1">
          <a:blip r:embed="rId8">
            <a:alphaModFix/>
          </a:blip>
          <a:srcRect/>
          <a:stretch/>
        </p:blipFill>
        <p:spPr>
          <a:xfrm>
            <a:off x="7947295" y="2500467"/>
            <a:ext cx="699875" cy="1836178"/>
          </a:xfrm>
          <a:prstGeom prst="rect">
            <a:avLst/>
          </a:prstGeom>
          <a:noFill/>
          <a:ln>
            <a:noFill/>
          </a:ln>
        </p:spPr>
      </p:pic>
      <p:sp>
        <p:nvSpPr>
          <p:cNvPr id="21" name="Google Shape;52;p105">
            <a:extLst>
              <a:ext uri="{FF2B5EF4-FFF2-40B4-BE49-F238E27FC236}">
                <a16:creationId xmlns:a16="http://schemas.microsoft.com/office/drawing/2014/main" id="{E93C7DB1-55C3-46B2-B6AE-DD7018D3ED85}"/>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54"/>
        <p:cNvGrpSpPr/>
        <p:nvPr/>
      </p:nvGrpSpPr>
      <p:grpSpPr>
        <a:xfrm>
          <a:off x="0" y="0"/>
          <a:ext cx="0" cy="0"/>
          <a:chOff x="0" y="0"/>
          <a:chExt cx="0" cy="0"/>
        </a:xfrm>
      </p:grpSpPr>
      <p:sp>
        <p:nvSpPr>
          <p:cNvPr id="355" name="Google Shape;355;p12"/>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fr-FR" dirty="0">
                <a:sym typeface="Calibri"/>
              </a:rPr>
              <a:t>Le test index est parfois appelé </a:t>
            </a:r>
            <a:r>
              <a:rPr lang="en-US" dirty="0">
                <a:sym typeface="Calibri"/>
              </a:rPr>
              <a:t>:</a:t>
            </a:r>
            <a:endParaRPr lang="en-US" dirty="0"/>
          </a:p>
        </p:txBody>
      </p:sp>
      <p:sp>
        <p:nvSpPr>
          <p:cNvPr id="356" name="Google Shape;356;p12"/>
          <p:cNvSpPr txBox="1">
            <a:spLocks noGrp="1"/>
          </p:cNvSpPr>
          <p:nvPr>
            <p:ph type="body" idx="4294967295"/>
          </p:nvPr>
        </p:nvSpPr>
        <p:spPr>
          <a:xfrm>
            <a:off x="5251306" y="2379735"/>
            <a:ext cx="4976812" cy="3638550"/>
          </a:xfrm>
          <a:prstGeom prst="rect">
            <a:avLst/>
          </a:prstGeom>
          <a:noFill/>
          <a:ln>
            <a:noFill/>
          </a:ln>
        </p:spPr>
        <p:txBody>
          <a:bodyPr spcFirstLastPara="1" wrap="square" lIns="91425" tIns="45700" rIns="91425" bIns="45700" anchor="t" anchorCtr="0">
            <a:normAutofit/>
          </a:bodyPr>
          <a:lstStyle/>
          <a:p>
            <a:pPr marL="339725" lvl="0" indent="-339725" algn="l" rtl="0">
              <a:lnSpc>
                <a:spcPct val="90000"/>
              </a:lnSpc>
              <a:spcBef>
                <a:spcPts val="0"/>
              </a:spcBef>
              <a:spcAft>
                <a:spcPts val="0"/>
              </a:spcAft>
              <a:buClr>
                <a:schemeClr val="accent4"/>
              </a:buClr>
              <a:buSzPts val="3600"/>
              <a:buFont typeface="Arial"/>
              <a:buChar char="•"/>
            </a:pPr>
            <a:r>
              <a:rPr lang="en-US" dirty="0">
                <a:solidFill>
                  <a:srgbClr val="000000"/>
                </a:solidFill>
                <a:latin typeface="+mn-lt"/>
                <a:ea typeface="Calibri"/>
                <a:cs typeface="Calibri"/>
                <a:sym typeface="Calibri"/>
              </a:rPr>
              <a:t>notification aux partenaires</a:t>
            </a:r>
            <a:endParaRPr dirty="0">
              <a:latin typeface="+mn-lt"/>
            </a:endParaRPr>
          </a:p>
          <a:p>
            <a:pPr marL="339725" lvl="0" indent="-339725" algn="l" rtl="0">
              <a:lnSpc>
                <a:spcPct val="90000"/>
              </a:lnSpc>
              <a:spcBef>
                <a:spcPts val="1000"/>
              </a:spcBef>
              <a:spcAft>
                <a:spcPts val="0"/>
              </a:spcAft>
              <a:buClr>
                <a:schemeClr val="accent4"/>
              </a:buClr>
              <a:buSzPts val="3600"/>
              <a:buFont typeface="Arial"/>
              <a:buChar char="•"/>
            </a:pPr>
            <a:r>
              <a:rPr lang="en-US" dirty="0">
                <a:solidFill>
                  <a:srgbClr val="000000"/>
                </a:solidFill>
                <a:latin typeface="+mn-lt"/>
                <a:ea typeface="Calibri"/>
                <a:cs typeface="Calibri"/>
                <a:sym typeface="Calibri"/>
              </a:rPr>
              <a:t>suivi des contacts</a:t>
            </a:r>
            <a:endParaRPr dirty="0">
              <a:latin typeface="+mn-lt"/>
            </a:endParaRPr>
          </a:p>
          <a:p>
            <a:pPr marL="339725" lvl="0" indent="-339725" algn="l" rtl="0">
              <a:lnSpc>
                <a:spcPct val="90000"/>
              </a:lnSpc>
              <a:spcBef>
                <a:spcPts val="1000"/>
              </a:spcBef>
              <a:spcAft>
                <a:spcPts val="0"/>
              </a:spcAft>
              <a:buClr>
                <a:schemeClr val="accent4"/>
              </a:buClr>
              <a:buSzPts val="3600"/>
              <a:buFont typeface="Arial"/>
              <a:buChar char="•"/>
            </a:pPr>
            <a:r>
              <a:rPr lang="en-US" dirty="0">
                <a:solidFill>
                  <a:srgbClr val="000000"/>
                </a:solidFill>
                <a:latin typeface="+mn-lt"/>
                <a:ea typeface="Calibri"/>
                <a:cs typeface="Calibri"/>
                <a:sym typeface="Calibri"/>
              </a:rPr>
              <a:t>référence de partenaire</a:t>
            </a:r>
            <a:endParaRPr dirty="0">
              <a:latin typeface="+mn-lt"/>
            </a:endParaRPr>
          </a:p>
          <a:p>
            <a:pPr marL="339725" lvl="0" indent="-339725" algn="l" rtl="0">
              <a:lnSpc>
                <a:spcPct val="90000"/>
              </a:lnSpc>
              <a:spcBef>
                <a:spcPts val="1000"/>
              </a:spcBef>
              <a:spcAft>
                <a:spcPts val="0"/>
              </a:spcAft>
              <a:buClr>
                <a:schemeClr val="accent4"/>
              </a:buClr>
              <a:buSzPts val="3600"/>
              <a:buFont typeface="Arial"/>
              <a:buChar char="•"/>
            </a:pPr>
            <a:r>
              <a:rPr lang="en-US" dirty="0">
                <a:solidFill>
                  <a:srgbClr val="000000"/>
                </a:solidFill>
                <a:latin typeface="+mn-lt"/>
                <a:ea typeface="Calibri"/>
                <a:cs typeface="Calibri"/>
                <a:sym typeface="Calibri"/>
              </a:rPr>
              <a:t>autre ?</a:t>
            </a:r>
            <a:endParaRPr dirty="0">
              <a:latin typeface="+mn-lt"/>
            </a:endParaRPr>
          </a:p>
        </p:txBody>
      </p:sp>
      <p:pic>
        <p:nvPicPr>
          <p:cNvPr id="357" name="Google Shape;357;p12" descr="A silhouette of a person&#10;&#10;Description automatically generated"/>
          <p:cNvPicPr preferRelativeResize="0"/>
          <p:nvPr/>
        </p:nvPicPr>
        <p:blipFill rotWithShape="1">
          <a:blip r:embed="rId3">
            <a:alphaModFix/>
          </a:blip>
          <a:srcRect/>
          <a:stretch/>
        </p:blipFill>
        <p:spPr>
          <a:xfrm>
            <a:off x="1330037" y="1764171"/>
            <a:ext cx="2800736" cy="4214142"/>
          </a:xfrm>
          <a:prstGeom prst="rect">
            <a:avLst/>
          </a:prstGeom>
          <a:noFill/>
          <a:ln>
            <a:noFill/>
          </a:ln>
        </p:spPr>
      </p:pic>
      <p:sp>
        <p:nvSpPr>
          <p:cNvPr id="6" name="Google Shape;52;p105">
            <a:extLst>
              <a:ext uri="{FF2B5EF4-FFF2-40B4-BE49-F238E27FC236}">
                <a16:creationId xmlns:a16="http://schemas.microsoft.com/office/drawing/2014/main" id="{79317AC4-8B78-4333-B4AF-D8B57429D369}"/>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62"/>
        <p:cNvGrpSpPr/>
        <p:nvPr/>
      </p:nvGrpSpPr>
      <p:grpSpPr>
        <a:xfrm>
          <a:off x="0" y="0"/>
          <a:ext cx="0" cy="0"/>
          <a:chOff x="0" y="0"/>
          <a:chExt cx="0" cy="0"/>
        </a:xfrm>
      </p:grpSpPr>
      <p:sp>
        <p:nvSpPr>
          <p:cNvPr id="363" name="Google Shape;363;p13"/>
          <p:cNvSpPr txBox="1">
            <a:spLocks noGrp="1"/>
          </p:cNvSpPr>
          <p:nvPr>
            <p:ph type="title"/>
          </p:nvPr>
        </p:nvSpPr>
        <p:spPr>
          <a:xfrm>
            <a:off x="512763" y="206365"/>
            <a:ext cx="10515600" cy="800100"/>
          </a:xfrm>
          <a:noFill/>
          <a:ln>
            <a:noFill/>
          </a:ln>
        </p:spPr>
        <p:txBody>
          <a:bodyPr spcFirstLastPara="1" wrap="square" lIns="91425" tIns="45700" rIns="91425" bIns="45700" anchor="ctr" anchorCtr="0">
            <a:normAutofit/>
          </a:bodyPr>
          <a:lstStyle/>
          <a:p>
            <a:pPr lvl="0"/>
            <a:r>
              <a:rPr lang="en-US" dirty="0"/>
              <a:t>Étapes du test index</a:t>
            </a:r>
          </a:p>
        </p:txBody>
      </p:sp>
      <p:sp>
        <p:nvSpPr>
          <p:cNvPr id="364" name="Google Shape;364;p13"/>
          <p:cNvSpPr txBox="1">
            <a:spLocks noGrp="1"/>
          </p:cNvSpPr>
          <p:nvPr>
            <p:ph type="body" idx="4294967295"/>
          </p:nvPr>
        </p:nvSpPr>
        <p:spPr>
          <a:xfrm>
            <a:off x="512763" y="1148972"/>
            <a:ext cx="5583237" cy="5590486"/>
          </a:xfrm>
          <a:prstGeom prst="rect">
            <a:avLst/>
          </a:prstGeom>
          <a:noFill/>
          <a:ln>
            <a:noFill/>
          </a:ln>
        </p:spPr>
        <p:txBody>
          <a:bodyPr spcFirstLastPara="1" wrap="square" lIns="91425" tIns="45700" rIns="91425" bIns="45700" anchor="t" anchorCtr="0">
            <a:noAutofit/>
          </a:bodyPr>
          <a:lstStyle/>
          <a:p>
            <a:pPr marL="342900" lvl="0" indent="-342900">
              <a:lnSpc>
                <a:spcPct val="120000"/>
              </a:lnSpc>
              <a:spcBef>
                <a:spcPts val="0"/>
              </a:spcBef>
              <a:buSzPts val="2000"/>
              <a:buAutoNum type="arabicParenR"/>
            </a:pPr>
            <a:r>
              <a:rPr lang="fr-FR" sz="1800" dirty="0">
                <a:solidFill>
                  <a:schemeClr val="dk2"/>
                </a:solidFill>
              </a:rPr>
              <a:t>Introduire le concept de test index pendant la session de pré-test ou la visite PTME / TAR</a:t>
            </a:r>
            <a:r>
              <a:rPr lang="en-US" sz="1800" dirty="0">
                <a:solidFill>
                  <a:schemeClr val="dk2"/>
                </a:solidFill>
              </a:rPr>
              <a:t>.</a:t>
            </a:r>
            <a:endParaRPr sz="1800" dirty="0"/>
          </a:p>
          <a:p>
            <a:pPr marL="342900" lvl="0" indent="-342900">
              <a:lnSpc>
                <a:spcPct val="120000"/>
              </a:lnSpc>
              <a:buSzPts val="2000"/>
              <a:buAutoNum type="arabicParenR"/>
            </a:pPr>
            <a:r>
              <a:rPr lang="fr-FR" sz="1800" dirty="0">
                <a:solidFill>
                  <a:schemeClr val="dk2"/>
                </a:solidFill>
              </a:rPr>
              <a:t>Offrir un test de dépistage en tant que service volontaire à tous les clients séropositifs et non réprimés viralement</a:t>
            </a:r>
            <a:r>
              <a:rPr lang="en-US" sz="1800" dirty="0">
                <a:solidFill>
                  <a:schemeClr val="dk2"/>
                </a:solidFill>
              </a:rPr>
              <a:t>. </a:t>
            </a:r>
            <a:endParaRPr sz="1800" dirty="0"/>
          </a:p>
          <a:p>
            <a:pPr marL="342900" lvl="0" indent="-342900">
              <a:lnSpc>
                <a:spcPct val="120000"/>
              </a:lnSpc>
              <a:buSzPts val="2000"/>
              <a:buAutoNum type="arabicParenR"/>
            </a:pPr>
            <a:r>
              <a:rPr lang="fr-FR" sz="1800" dirty="0">
                <a:solidFill>
                  <a:schemeClr val="dk2"/>
                </a:solidFill>
              </a:rPr>
              <a:t>Si le client accepte la participation, obtenir le consentement pour s'enquérir de son (ses) partenaire (s) et enfant (s) biologique (s)</a:t>
            </a:r>
            <a:r>
              <a:rPr lang="en-US" sz="1800" dirty="0">
                <a:solidFill>
                  <a:schemeClr val="dk2"/>
                </a:solidFill>
              </a:rPr>
              <a:t>.</a:t>
            </a:r>
            <a:endParaRPr sz="1800" dirty="0"/>
          </a:p>
          <a:p>
            <a:pPr marL="342900" lvl="0" indent="-342900">
              <a:lnSpc>
                <a:spcPct val="120000"/>
              </a:lnSpc>
              <a:buSzPts val="2000"/>
              <a:buAutoNum type="arabicParenR"/>
            </a:pPr>
            <a:r>
              <a:rPr lang="fr-FR" sz="1800" dirty="0">
                <a:solidFill>
                  <a:schemeClr val="dk2"/>
                </a:solidFill>
              </a:rPr>
              <a:t>Obtenir une liste des partenaires sexuels et du partage de seringues et des enfants biologiques &lt;19 avec un statut VIH inconnu</a:t>
            </a:r>
            <a:r>
              <a:rPr lang="en-US" sz="1800" dirty="0">
                <a:solidFill>
                  <a:schemeClr val="dk2"/>
                </a:solidFill>
              </a:rPr>
              <a:t>.</a:t>
            </a:r>
            <a:endParaRPr sz="1800" dirty="0"/>
          </a:p>
          <a:p>
            <a:pPr marL="342900" lvl="0" indent="-342900">
              <a:lnSpc>
                <a:spcPct val="120000"/>
              </a:lnSpc>
              <a:buSzPts val="2000"/>
              <a:buAutoNum type="arabicParenR"/>
            </a:pPr>
            <a:r>
              <a:rPr lang="fr-FR" sz="1800" dirty="0">
                <a:solidFill>
                  <a:schemeClr val="dk2"/>
                </a:solidFill>
              </a:rPr>
              <a:t>Effectuer une évaluation des risques de violence entre partenaires intimes (VPI) pour chaque partenaire désigné</a:t>
            </a:r>
            <a:r>
              <a:rPr lang="en-US" sz="1800" dirty="0">
                <a:solidFill>
                  <a:schemeClr val="dk2"/>
                </a:solidFill>
              </a:rPr>
              <a:t>.</a:t>
            </a:r>
            <a:endParaRPr sz="1800" dirty="0"/>
          </a:p>
        </p:txBody>
      </p:sp>
      <p:sp>
        <p:nvSpPr>
          <p:cNvPr id="4" name="Google Shape;52;p105">
            <a:extLst>
              <a:ext uri="{FF2B5EF4-FFF2-40B4-BE49-F238E27FC236}">
                <a16:creationId xmlns:a16="http://schemas.microsoft.com/office/drawing/2014/main" id="{6F5A2409-4235-4D12-B069-390A6F70BF38}"/>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6" name="Google Shape;364;p13">
            <a:extLst>
              <a:ext uri="{FF2B5EF4-FFF2-40B4-BE49-F238E27FC236}">
                <a16:creationId xmlns:a16="http://schemas.microsoft.com/office/drawing/2014/main" id="{AA2E4BD6-DFBD-4DB3-B47B-EFC113F72505}"/>
              </a:ext>
            </a:extLst>
          </p:cNvPr>
          <p:cNvSpPr txBox="1">
            <a:spLocks/>
          </p:cNvSpPr>
          <p:nvPr/>
        </p:nvSpPr>
        <p:spPr>
          <a:xfrm>
            <a:off x="6380163" y="1038948"/>
            <a:ext cx="5475864" cy="5232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indent="-457200">
              <a:lnSpc>
                <a:spcPct val="120000"/>
              </a:lnSpc>
              <a:buSzPts val="2000"/>
              <a:buFont typeface="+mj-lt"/>
              <a:buAutoNum type="arabicParenR" startAt="6"/>
            </a:pPr>
            <a:r>
              <a:rPr lang="fr-FR" sz="1800" dirty="0">
                <a:solidFill>
                  <a:schemeClr val="dk2"/>
                </a:solidFill>
              </a:rPr>
              <a:t>Si le client y consent, déterminez la méthode préférée du client pour la notification du partenaire ou le test des enfants pour chaque partenaire / enfant nommé.</a:t>
            </a:r>
          </a:p>
          <a:p>
            <a:pPr indent="-457200">
              <a:lnSpc>
                <a:spcPct val="120000"/>
              </a:lnSpc>
              <a:buSzPts val="2000"/>
              <a:buFont typeface="+mj-lt"/>
              <a:buAutoNum type="arabicParenR" startAt="6"/>
            </a:pPr>
            <a:r>
              <a:rPr lang="fr-FR" sz="1800" dirty="0">
                <a:solidFill>
                  <a:schemeClr val="dk2"/>
                </a:solidFill>
              </a:rPr>
              <a:t>En utilisant l'approche préférée, contactez tous les partenaires nommés et les enfants biologiques &lt;19 avec un statut inconnu</a:t>
            </a:r>
            <a:r>
              <a:rPr lang="en-US" sz="1800" dirty="0">
                <a:solidFill>
                  <a:schemeClr val="dk2"/>
                </a:solidFill>
              </a:rPr>
              <a:t>.</a:t>
            </a:r>
          </a:p>
          <a:p>
            <a:pPr indent="-457200">
              <a:lnSpc>
                <a:spcPct val="120000"/>
              </a:lnSpc>
              <a:buSzPts val="2000"/>
              <a:buFont typeface="Arial"/>
              <a:buAutoNum type="arabicParenR" startAt="6"/>
            </a:pPr>
            <a:r>
              <a:rPr lang="fr-FR" sz="1800" dirty="0">
                <a:solidFill>
                  <a:schemeClr val="dk2"/>
                </a:solidFill>
              </a:rPr>
              <a:t>Enregistrer les résultats de la notification du partenaire et des tests familiaux</a:t>
            </a:r>
            <a:r>
              <a:rPr lang="en-US" sz="1800" dirty="0">
                <a:solidFill>
                  <a:schemeClr val="dk2"/>
                </a:solidFill>
              </a:rPr>
              <a:t>.</a:t>
            </a:r>
          </a:p>
          <a:p>
            <a:pPr indent="-457200">
              <a:lnSpc>
                <a:spcPct val="120000"/>
              </a:lnSpc>
              <a:buSzPts val="2000"/>
              <a:buFont typeface="Arial"/>
              <a:buAutoNum type="arabicParenR" startAt="6"/>
            </a:pPr>
            <a:r>
              <a:rPr lang="fr-FR" sz="1800" dirty="0">
                <a:solidFill>
                  <a:schemeClr val="dk2"/>
                </a:solidFill>
              </a:rPr>
              <a:t>Fournir des services appropriés aux enfants et aux partenaires en fonction de leur statut VIH</a:t>
            </a:r>
            <a:r>
              <a:rPr lang="en-US" sz="1800" dirty="0">
                <a:solidFill>
                  <a:schemeClr val="dk2"/>
                </a:solidFill>
              </a:rPr>
              <a:t>.</a:t>
            </a:r>
          </a:p>
          <a:p>
            <a:pPr indent="-457200">
              <a:lnSpc>
                <a:spcPct val="120000"/>
              </a:lnSpc>
              <a:buSzPts val="2000"/>
              <a:buFont typeface="Arial"/>
              <a:buAutoNum type="arabicParenR" startAt="6"/>
            </a:pPr>
            <a:r>
              <a:rPr lang="fr-FR" sz="1800" dirty="0">
                <a:solidFill>
                  <a:schemeClr val="dk2"/>
                </a:solidFill>
              </a:rPr>
              <a:t>Faire un suivi avec le client pour évaluer tout événement indésirable associé aux tests index</a:t>
            </a:r>
            <a:r>
              <a:rPr lang="en-US" sz="1800" dirty="0">
                <a:solidFill>
                  <a:schemeClr val="dk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69"/>
        <p:cNvGrpSpPr/>
        <p:nvPr/>
      </p:nvGrpSpPr>
      <p:grpSpPr>
        <a:xfrm>
          <a:off x="0" y="0"/>
          <a:ext cx="0" cy="0"/>
          <a:chOff x="0" y="0"/>
          <a:chExt cx="0" cy="0"/>
        </a:xfrm>
      </p:grpSpPr>
      <p:sp>
        <p:nvSpPr>
          <p:cNvPr id="370" name="Google Shape;370;p14"/>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dirty="0"/>
              <a:t>PAS un nouveau concept</a:t>
            </a:r>
          </a:p>
        </p:txBody>
      </p:sp>
      <p:sp>
        <p:nvSpPr>
          <p:cNvPr id="371" name="Google Shape;371;p14"/>
          <p:cNvSpPr txBox="1">
            <a:spLocks noGrp="1"/>
          </p:cNvSpPr>
          <p:nvPr>
            <p:ph type="body" idx="1"/>
          </p:nvPr>
        </p:nvSpPr>
        <p:spPr>
          <a:xfrm>
            <a:off x="838200" y="1636713"/>
            <a:ext cx="8543925" cy="4932362"/>
          </a:xfrm>
          <a:noFill/>
          <a:ln>
            <a:noFill/>
          </a:ln>
        </p:spPr>
        <p:txBody>
          <a:bodyPr spcFirstLastPara="1" wrap="square" lIns="91425" tIns="45700" rIns="91425" bIns="45700" anchor="t" anchorCtr="0">
            <a:normAutofit/>
          </a:bodyPr>
          <a:lstStyle/>
          <a:p>
            <a:pPr lvl="0"/>
            <a:r>
              <a:rPr lang="fr-FR" dirty="0"/>
              <a:t>Utilisé depuis des décennies pour les infections sexuellement transmissibles et la tuberculose</a:t>
            </a:r>
            <a:endParaRPr lang="en-US" dirty="0"/>
          </a:p>
          <a:p>
            <a:pPr lvl="0"/>
            <a:r>
              <a:rPr lang="fr-FR" dirty="0"/>
              <a:t>Employé pour le VIH principalement auprès des populations générales, mais récemment auprès des populations clés</a:t>
            </a:r>
          </a:p>
          <a:p>
            <a:pPr lvl="0"/>
            <a:r>
              <a:rPr lang="fr-FR" dirty="0"/>
              <a:t>Fait déjà partie du conseil post-test et TAR dans de nombreux pays</a:t>
            </a:r>
            <a:endParaRPr lang="en-US" dirty="0"/>
          </a:p>
        </p:txBody>
      </p:sp>
      <p:sp>
        <p:nvSpPr>
          <p:cNvPr id="7" name="Google Shape;52;p105">
            <a:extLst>
              <a:ext uri="{FF2B5EF4-FFF2-40B4-BE49-F238E27FC236}">
                <a16:creationId xmlns:a16="http://schemas.microsoft.com/office/drawing/2014/main" id="{4E4092FC-9A25-4EED-9686-E45239A0E111}"/>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grpSp>
        <p:nvGrpSpPr>
          <p:cNvPr id="33" name="Group 32">
            <a:extLst>
              <a:ext uri="{FF2B5EF4-FFF2-40B4-BE49-F238E27FC236}">
                <a16:creationId xmlns:a16="http://schemas.microsoft.com/office/drawing/2014/main" id="{2A25C3F0-5600-44ED-AE7E-5B93C48A5458}"/>
              </a:ext>
            </a:extLst>
          </p:cNvPr>
          <p:cNvGrpSpPr/>
          <p:nvPr/>
        </p:nvGrpSpPr>
        <p:grpSpPr>
          <a:xfrm>
            <a:off x="2403532" y="3248833"/>
            <a:ext cx="366047" cy="53674"/>
            <a:chOff x="10899648" y="1351359"/>
            <a:chExt cx="366047" cy="53674"/>
          </a:xfrm>
        </p:grpSpPr>
        <p:sp>
          <p:nvSpPr>
            <p:cNvPr id="34" name="Oval 33">
              <a:extLst>
                <a:ext uri="{FF2B5EF4-FFF2-40B4-BE49-F238E27FC236}">
                  <a16:creationId xmlns:a16="http://schemas.microsoft.com/office/drawing/2014/main" id="{477831C2-3B3D-4C03-860E-2AB93F9CE23E}"/>
                </a:ext>
              </a:extLst>
            </p:cNvPr>
            <p:cNvSpPr/>
            <p:nvPr/>
          </p:nvSpPr>
          <p:spPr>
            <a:xfrm>
              <a:off x="10899648" y="1353312"/>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D65383E-B0E1-49DB-A406-2E91DE50D4D3}"/>
                </a:ext>
              </a:extLst>
            </p:cNvPr>
            <p:cNvSpPr/>
            <p:nvPr/>
          </p:nvSpPr>
          <p:spPr>
            <a:xfrm>
              <a:off x="11056811" y="1353312"/>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4102784-8957-4007-8633-65DDF49C4E11}"/>
                </a:ext>
              </a:extLst>
            </p:cNvPr>
            <p:cNvSpPr/>
            <p:nvPr/>
          </p:nvSpPr>
          <p:spPr>
            <a:xfrm>
              <a:off x="11213974" y="1351359"/>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7" name="Google Shape;377;p15"/>
          <p:cNvSpPr txBox="1">
            <a:spLocks noGrp="1"/>
          </p:cNvSpPr>
          <p:nvPr>
            <p:ph type="title"/>
          </p:nvPr>
        </p:nvSpPr>
        <p:spPr>
          <a:xfrm>
            <a:off x="1981200" y="274651"/>
            <a:ext cx="8229600" cy="8272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 </a:t>
            </a:r>
            <a:endParaRPr dirty="0"/>
          </a:p>
        </p:txBody>
      </p:sp>
      <p:sp>
        <p:nvSpPr>
          <p:cNvPr id="378" name="Google Shape;378;p15"/>
          <p:cNvSpPr txBox="1">
            <a:spLocks noGrp="1"/>
          </p:cNvSpPr>
          <p:nvPr>
            <p:ph type="body" idx="1"/>
          </p:nvPr>
        </p:nvSpPr>
        <p:spPr>
          <a:xfrm>
            <a:off x="404610" y="310295"/>
            <a:ext cx="11071990" cy="1297117"/>
          </a:xfrm>
          <a:prstGeom prst="rect">
            <a:avLst/>
          </a:prstGeom>
          <a:noFill/>
          <a:ln>
            <a:noFill/>
          </a:ln>
        </p:spPr>
        <p:txBody>
          <a:bodyPr spcFirstLastPara="1" wrap="square" lIns="91425" tIns="45700" rIns="91425" bIns="45700" anchor="t" anchorCtr="0">
            <a:noAutofit/>
          </a:bodyPr>
          <a:lstStyle/>
          <a:p>
            <a:pPr marL="0" indent="0">
              <a:spcBef>
                <a:spcPts val="0"/>
              </a:spcBef>
              <a:buClr>
                <a:srgbClr val="3F3F3F"/>
              </a:buClr>
              <a:buSzPts val="2800"/>
              <a:buNone/>
            </a:pPr>
            <a:r>
              <a:rPr lang="fr-FR" sz="2600" dirty="0">
                <a:solidFill>
                  <a:schemeClr val="accent1"/>
                </a:solidFill>
              </a:rPr>
              <a:t>Plusieurs essais ont démontré que le test index peut augmenter le recours au dépistage du VIH et identifier les partenaires avec une infection non diagnostiquée sans rapport de violence grave entre partenaires intimes</a:t>
            </a:r>
            <a:r>
              <a:rPr lang="en-US" sz="2600" dirty="0">
                <a:solidFill>
                  <a:schemeClr val="accent1"/>
                </a:solidFill>
              </a:rPr>
              <a:t>.</a:t>
            </a:r>
            <a:endParaRPr sz="2600" dirty="0">
              <a:solidFill>
                <a:schemeClr val="accent1"/>
              </a:solidFill>
            </a:endParaRPr>
          </a:p>
        </p:txBody>
      </p:sp>
      <p:sp>
        <p:nvSpPr>
          <p:cNvPr id="10" name="Google Shape;52;p105">
            <a:extLst>
              <a:ext uri="{FF2B5EF4-FFF2-40B4-BE49-F238E27FC236}">
                <a16:creationId xmlns:a16="http://schemas.microsoft.com/office/drawing/2014/main" id="{8E5CDC41-08BF-459B-B9A3-8A164807BB02}"/>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pic>
        <p:nvPicPr>
          <p:cNvPr id="11" name="Google Shape;379;p15">
            <a:extLst>
              <a:ext uri="{FF2B5EF4-FFF2-40B4-BE49-F238E27FC236}">
                <a16:creationId xmlns:a16="http://schemas.microsoft.com/office/drawing/2014/main" id="{80A8440E-4AB3-4B7C-B81E-63F810FFD0A9}"/>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4609" y="5301085"/>
            <a:ext cx="5498886" cy="945908"/>
          </a:xfrm>
          <a:prstGeom prst="rect">
            <a:avLst/>
          </a:prstGeom>
          <a:noFill/>
          <a:ln>
            <a:noFill/>
          </a:ln>
        </p:spPr>
      </p:pic>
      <p:pic>
        <p:nvPicPr>
          <p:cNvPr id="12" name="Google Shape;380;p15">
            <a:extLst>
              <a:ext uri="{FF2B5EF4-FFF2-40B4-BE49-F238E27FC236}">
                <a16:creationId xmlns:a16="http://schemas.microsoft.com/office/drawing/2014/main" id="{7352A91C-A4FB-4F63-A8A5-0D6A643F417B}"/>
              </a:ext>
            </a:extLst>
          </p:cNvPr>
          <p:cNvPicPr preferRelativeResize="0"/>
          <p:nvPr/>
        </p:nvPicPr>
        <p:blipFill rotWithShape="1">
          <a:blip r:embed="rId4">
            <a:alphaModFix/>
          </a:blip>
          <a:srcRect/>
          <a:stretch/>
        </p:blipFill>
        <p:spPr>
          <a:xfrm>
            <a:off x="6376554" y="4795543"/>
            <a:ext cx="5100045" cy="1381262"/>
          </a:xfrm>
          <a:prstGeom prst="rect">
            <a:avLst/>
          </a:prstGeom>
          <a:noFill/>
          <a:ln>
            <a:noFill/>
          </a:ln>
        </p:spPr>
      </p:pic>
      <p:pic>
        <p:nvPicPr>
          <p:cNvPr id="13" name="Google Shape;381;p15">
            <a:extLst>
              <a:ext uri="{FF2B5EF4-FFF2-40B4-BE49-F238E27FC236}">
                <a16:creationId xmlns:a16="http://schemas.microsoft.com/office/drawing/2014/main" id="{EA3DD83A-9215-4DCB-8BAE-AED1CFC579A5}"/>
              </a:ext>
            </a:extLst>
          </p:cNvPr>
          <p:cNvPicPr preferRelativeResize="0"/>
          <p:nvPr/>
        </p:nvPicPr>
        <p:blipFill rotWithShape="1">
          <a:blip r:embed="rId5" cstate="email">
            <a:alphaModFix/>
            <a:extLst>
              <a:ext uri="{28A0092B-C50C-407E-A947-70E740481C1C}">
                <a14:useLocalDpi xmlns:a14="http://schemas.microsoft.com/office/drawing/2010/main"/>
              </a:ext>
            </a:extLst>
          </a:blip>
          <a:srcRect r="1522"/>
          <a:stretch/>
        </p:blipFill>
        <p:spPr>
          <a:xfrm>
            <a:off x="320081" y="3435726"/>
            <a:ext cx="5775919" cy="1359817"/>
          </a:xfrm>
          <a:prstGeom prst="rect">
            <a:avLst/>
          </a:prstGeom>
          <a:noFill/>
          <a:ln>
            <a:noFill/>
          </a:ln>
        </p:spPr>
      </p:pic>
      <p:pic>
        <p:nvPicPr>
          <p:cNvPr id="14" name="Google Shape;382;p15">
            <a:extLst>
              <a:ext uri="{FF2B5EF4-FFF2-40B4-BE49-F238E27FC236}">
                <a16:creationId xmlns:a16="http://schemas.microsoft.com/office/drawing/2014/main" id="{8F66E11C-AABE-4EDE-8BCA-1FAE7BD52485}"/>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04609" y="1776583"/>
            <a:ext cx="5293931" cy="1359818"/>
          </a:xfrm>
          <a:prstGeom prst="rect">
            <a:avLst/>
          </a:prstGeom>
          <a:noFill/>
          <a:ln>
            <a:noFill/>
          </a:ln>
        </p:spPr>
      </p:pic>
      <p:pic>
        <p:nvPicPr>
          <p:cNvPr id="15" name="Google Shape;383;p15">
            <a:extLst>
              <a:ext uri="{FF2B5EF4-FFF2-40B4-BE49-F238E27FC236}">
                <a16:creationId xmlns:a16="http://schemas.microsoft.com/office/drawing/2014/main" id="{46FCD985-3DDE-4AD5-BE0B-D1A9DB44744A}"/>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76554" y="1836096"/>
            <a:ext cx="4805368" cy="1331479"/>
          </a:xfrm>
          <a:prstGeom prst="rect">
            <a:avLst/>
          </a:prstGeom>
          <a:noFill/>
          <a:ln>
            <a:noFill/>
          </a:ln>
        </p:spPr>
      </p:pic>
      <p:pic>
        <p:nvPicPr>
          <p:cNvPr id="16" name="Google Shape;384;p15">
            <a:extLst>
              <a:ext uri="{FF2B5EF4-FFF2-40B4-BE49-F238E27FC236}">
                <a16:creationId xmlns:a16="http://schemas.microsoft.com/office/drawing/2014/main" id="{312E7C51-4192-4F94-8F4F-EC30F87204BF}"/>
              </a:ext>
            </a:extLst>
          </p:cNvPr>
          <p:cNvPicPr preferRelativeResize="0"/>
          <p:nvPr/>
        </p:nvPicPr>
        <p:blipFill rotWithShape="1">
          <a:blip r:embed="rId8">
            <a:alphaModFix/>
          </a:blip>
          <a:srcRect/>
          <a:stretch/>
        </p:blipFill>
        <p:spPr>
          <a:xfrm>
            <a:off x="6718304" y="3402198"/>
            <a:ext cx="4256784" cy="935442"/>
          </a:xfrm>
          <a:prstGeom prst="rect">
            <a:avLst/>
          </a:prstGeom>
          <a:noFill/>
          <a:ln>
            <a:noFill/>
          </a:ln>
        </p:spPr>
      </p:pic>
      <p:grpSp>
        <p:nvGrpSpPr>
          <p:cNvPr id="17" name="Group 16">
            <a:extLst>
              <a:ext uri="{FF2B5EF4-FFF2-40B4-BE49-F238E27FC236}">
                <a16:creationId xmlns:a16="http://schemas.microsoft.com/office/drawing/2014/main" id="{765CF672-3FBA-4816-AF97-2743F55F8EC8}"/>
              </a:ext>
            </a:extLst>
          </p:cNvPr>
          <p:cNvGrpSpPr/>
          <p:nvPr/>
        </p:nvGrpSpPr>
        <p:grpSpPr>
          <a:xfrm>
            <a:off x="8536457" y="3231212"/>
            <a:ext cx="366047" cy="53674"/>
            <a:chOff x="10899648" y="1351359"/>
            <a:chExt cx="366047" cy="53674"/>
          </a:xfrm>
        </p:grpSpPr>
        <p:sp>
          <p:nvSpPr>
            <p:cNvPr id="18" name="Oval 17">
              <a:extLst>
                <a:ext uri="{FF2B5EF4-FFF2-40B4-BE49-F238E27FC236}">
                  <a16:creationId xmlns:a16="http://schemas.microsoft.com/office/drawing/2014/main" id="{2F3049C9-6FFC-4412-827F-A697CD17DE64}"/>
                </a:ext>
              </a:extLst>
            </p:cNvPr>
            <p:cNvSpPr/>
            <p:nvPr/>
          </p:nvSpPr>
          <p:spPr>
            <a:xfrm>
              <a:off x="10899648" y="1353312"/>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244E7EF-3B3E-4B46-95E3-85C4363FCE20}"/>
                </a:ext>
              </a:extLst>
            </p:cNvPr>
            <p:cNvSpPr/>
            <p:nvPr/>
          </p:nvSpPr>
          <p:spPr>
            <a:xfrm>
              <a:off x="11056811" y="1353312"/>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F1BE1A1-F38D-4105-A49B-B077C2219AB8}"/>
                </a:ext>
              </a:extLst>
            </p:cNvPr>
            <p:cNvSpPr/>
            <p:nvPr/>
          </p:nvSpPr>
          <p:spPr>
            <a:xfrm>
              <a:off x="11213974" y="1351359"/>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5CA605F-F52C-4BB0-BA13-8D0F174FAF8B}"/>
              </a:ext>
            </a:extLst>
          </p:cNvPr>
          <p:cNvGrpSpPr/>
          <p:nvPr/>
        </p:nvGrpSpPr>
        <p:grpSpPr>
          <a:xfrm>
            <a:off x="8536457" y="4608773"/>
            <a:ext cx="366047" cy="53674"/>
            <a:chOff x="10899648" y="1351359"/>
            <a:chExt cx="366047" cy="53674"/>
          </a:xfrm>
        </p:grpSpPr>
        <p:sp>
          <p:nvSpPr>
            <p:cNvPr id="22" name="Oval 21">
              <a:extLst>
                <a:ext uri="{FF2B5EF4-FFF2-40B4-BE49-F238E27FC236}">
                  <a16:creationId xmlns:a16="http://schemas.microsoft.com/office/drawing/2014/main" id="{172E49ED-03F4-42A2-BBBC-BBB44FFE41B8}"/>
                </a:ext>
              </a:extLst>
            </p:cNvPr>
            <p:cNvSpPr/>
            <p:nvPr/>
          </p:nvSpPr>
          <p:spPr>
            <a:xfrm>
              <a:off x="10899648" y="1353312"/>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59383EC-FDDE-4F0A-877E-EF1FA988ED44}"/>
                </a:ext>
              </a:extLst>
            </p:cNvPr>
            <p:cNvSpPr/>
            <p:nvPr/>
          </p:nvSpPr>
          <p:spPr>
            <a:xfrm>
              <a:off x="11056811" y="1353312"/>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B1D5D07-FB29-4ACF-BEB2-BA0129631404}"/>
                </a:ext>
              </a:extLst>
            </p:cNvPr>
            <p:cNvSpPr/>
            <p:nvPr/>
          </p:nvSpPr>
          <p:spPr>
            <a:xfrm>
              <a:off x="11213974" y="1351359"/>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F39A487-5543-4234-B57C-57BD347842CF}"/>
              </a:ext>
            </a:extLst>
          </p:cNvPr>
          <p:cNvGrpSpPr/>
          <p:nvPr/>
        </p:nvGrpSpPr>
        <p:grpSpPr>
          <a:xfrm>
            <a:off x="2403532" y="5000561"/>
            <a:ext cx="366047" cy="53674"/>
            <a:chOff x="10899648" y="1351359"/>
            <a:chExt cx="366047" cy="53674"/>
          </a:xfrm>
        </p:grpSpPr>
        <p:sp>
          <p:nvSpPr>
            <p:cNvPr id="26" name="Oval 25">
              <a:extLst>
                <a:ext uri="{FF2B5EF4-FFF2-40B4-BE49-F238E27FC236}">
                  <a16:creationId xmlns:a16="http://schemas.microsoft.com/office/drawing/2014/main" id="{A4CD7D24-94C7-4D4C-BAA0-6795ECC5631B}"/>
                </a:ext>
              </a:extLst>
            </p:cNvPr>
            <p:cNvSpPr/>
            <p:nvPr/>
          </p:nvSpPr>
          <p:spPr>
            <a:xfrm>
              <a:off x="10899648" y="1353312"/>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57B13AD-D8C6-4721-9A89-A2391F814159}"/>
                </a:ext>
              </a:extLst>
            </p:cNvPr>
            <p:cNvSpPr/>
            <p:nvPr/>
          </p:nvSpPr>
          <p:spPr>
            <a:xfrm>
              <a:off x="11056811" y="1353312"/>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CC5EB54-B369-49F9-B39E-CC739DB20D26}"/>
                </a:ext>
              </a:extLst>
            </p:cNvPr>
            <p:cNvSpPr/>
            <p:nvPr/>
          </p:nvSpPr>
          <p:spPr>
            <a:xfrm>
              <a:off x="11213974" y="1351359"/>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6"/>
          <p:cNvSpPr txBox="1">
            <a:spLocks noGrp="1"/>
          </p:cNvSpPr>
          <p:nvPr>
            <p:ph type="title"/>
          </p:nvPr>
        </p:nvSpPr>
        <p:spPr>
          <a:xfrm>
            <a:off x="42533" y="309301"/>
            <a:ext cx="12103924" cy="8000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alibri"/>
              <a:buNone/>
            </a:pPr>
            <a:r>
              <a:rPr lang="fr-FR" sz="2400" b="1" dirty="0"/>
              <a:t>Les tests index ont conduit à l'identification de plusieurs nouveaux cas au Vietnam</a:t>
            </a:r>
            <a:endParaRPr sz="2400" dirty="0"/>
          </a:p>
        </p:txBody>
      </p:sp>
      <p:sp>
        <p:nvSpPr>
          <p:cNvPr id="391" name="Google Shape;391;p16"/>
          <p:cNvSpPr/>
          <p:nvPr/>
        </p:nvSpPr>
        <p:spPr>
          <a:xfrm>
            <a:off x="4219226" y="1130010"/>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392" name="Google Shape;392;p16"/>
          <p:cNvSpPr/>
          <p:nvPr/>
        </p:nvSpPr>
        <p:spPr>
          <a:xfrm>
            <a:off x="7659826" y="1146136"/>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393" name="Google Shape;393;p16"/>
          <p:cNvSpPr/>
          <p:nvPr/>
        </p:nvSpPr>
        <p:spPr>
          <a:xfrm>
            <a:off x="10336759" y="2037962"/>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394" name="Google Shape;394;p16"/>
          <p:cNvSpPr/>
          <p:nvPr/>
        </p:nvSpPr>
        <p:spPr>
          <a:xfrm>
            <a:off x="2832775" y="1709164"/>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395" name="Google Shape;395;p16"/>
          <p:cNvSpPr/>
          <p:nvPr/>
        </p:nvSpPr>
        <p:spPr>
          <a:xfrm>
            <a:off x="1211761" y="2579822"/>
            <a:ext cx="502440" cy="462587"/>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396" name="Google Shape;396;p16"/>
          <p:cNvSpPr/>
          <p:nvPr/>
        </p:nvSpPr>
        <p:spPr>
          <a:xfrm>
            <a:off x="1717722" y="1879294"/>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397" name="Google Shape;397;p16"/>
          <p:cNvSpPr/>
          <p:nvPr/>
        </p:nvSpPr>
        <p:spPr>
          <a:xfrm>
            <a:off x="1031556" y="3451628"/>
            <a:ext cx="533399" cy="491090"/>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dirty="0"/>
          </a:p>
        </p:txBody>
      </p:sp>
      <p:sp>
        <p:nvSpPr>
          <p:cNvPr id="398" name="Google Shape;398;p16"/>
          <p:cNvSpPr/>
          <p:nvPr/>
        </p:nvSpPr>
        <p:spPr>
          <a:xfrm>
            <a:off x="1437947" y="4000724"/>
            <a:ext cx="533399" cy="491090"/>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dirty="0"/>
          </a:p>
        </p:txBody>
      </p:sp>
      <p:sp>
        <p:nvSpPr>
          <p:cNvPr id="399" name="Google Shape;399;p16"/>
          <p:cNvSpPr/>
          <p:nvPr/>
        </p:nvSpPr>
        <p:spPr>
          <a:xfrm>
            <a:off x="2568334" y="4218863"/>
            <a:ext cx="533399" cy="491090"/>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dirty="0"/>
          </a:p>
        </p:txBody>
      </p:sp>
      <p:sp>
        <p:nvSpPr>
          <p:cNvPr id="400" name="Google Shape;400;p16"/>
          <p:cNvSpPr/>
          <p:nvPr/>
        </p:nvSpPr>
        <p:spPr>
          <a:xfrm>
            <a:off x="10745226" y="2764084"/>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401" name="Google Shape;401;p16"/>
          <p:cNvSpPr/>
          <p:nvPr/>
        </p:nvSpPr>
        <p:spPr>
          <a:xfrm>
            <a:off x="10589054" y="3797836"/>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402" name="Google Shape;402;p16"/>
          <p:cNvSpPr/>
          <p:nvPr/>
        </p:nvSpPr>
        <p:spPr>
          <a:xfrm>
            <a:off x="2721689" y="5460166"/>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403" name="Google Shape;403;p16"/>
          <p:cNvSpPr/>
          <p:nvPr/>
        </p:nvSpPr>
        <p:spPr>
          <a:xfrm>
            <a:off x="3813996" y="5724618"/>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404" name="Google Shape;404;p16"/>
          <p:cNvSpPr/>
          <p:nvPr/>
        </p:nvSpPr>
        <p:spPr>
          <a:xfrm>
            <a:off x="4752625" y="5450532"/>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405" name="Google Shape;405;p16"/>
          <p:cNvSpPr/>
          <p:nvPr/>
        </p:nvSpPr>
        <p:spPr>
          <a:xfrm>
            <a:off x="9270457" y="3783596"/>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406" name="Google Shape;406;p16"/>
          <p:cNvSpPr/>
          <p:nvPr/>
        </p:nvSpPr>
        <p:spPr>
          <a:xfrm>
            <a:off x="9392758" y="5239894"/>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407" name="Google Shape;407;p16"/>
          <p:cNvSpPr/>
          <p:nvPr/>
        </p:nvSpPr>
        <p:spPr>
          <a:xfrm>
            <a:off x="9665733" y="4399925"/>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408" name="Google Shape;408;p16"/>
          <p:cNvSpPr/>
          <p:nvPr/>
        </p:nvSpPr>
        <p:spPr>
          <a:xfrm>
            <a:off x="8261535" y="5678795"/>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409" name="Google Shape;409;p16"/>
          <p:cNvSpPr/>
          <p:nvPr/>
        </p:nvSpPr>
        <p:spPr>
          <a:xfrm>
            <a:off x="8439759" y="3536130"/>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cxnSp>
        <p:nvCxnSpPr>
          <p:cNvPr id="410" name="Google Shape;410;p16"/>
          <p:cNvCxnSpPr>
            <a:stCxn id="411" idx="6"/>
          </p:cNvCxnSpPr>
          <p:nvPr/>
        </p:nvCxnSpPr>
        <p:spPr>
          <a:xfrm>
            <a:off x="6853987" y="2888930"/>
            <a:ext cx="2031300" cy="304800"/>
          </a:xfrm>
          <a:prstGeom prst="straightConnector1">
            <a:avLst/>
          </a:prstGeom>
          <a:noFill/>
          <a:ln w="38100" cap="flat" cmpd="sng">
            <a:solidFill>
              <a:srgbClr val="002060"/>
            </a:solidFill>
            <a:prstDash val="solid"/>
            <a:miter lim="800000"/>
            <a:headEnd type="none" w="sm" len="sm"/>
            <a:tailEnd type="triangle" w="med" len="med"/>
          </a:ln>
        </p:spPr>
      </p:cxnSp>
      <p:cxnSp>
        <p:nvCxnSpPr>
          <p:cNvPr id="412" name="Google Shape;412;p16"/>
          <p:cNvCxnSpPr>
            <a:cxnSpLocks/>
            <a:stCxn id="411" idx="5"/>
          </p:cNvCxnSpPr>
          <p:nvPr/>
        </p:nvCxnSpPr>
        <p:spPr>
          <a:xfrm>
            <a:off x="6597150" y="3340225"/>
            <a:ext cx="1333745" cy="1089943"/>
          </a:xfrm>
          <a:prstGeom prst="straightConnector1">
            <a:avLst/>
          </a:prstGeom>
          <a:noFill/>
          <a:ln w="38100" cap="flat" cmpd="sng">
            <a:solidFill>
              <a:srgbClr val="002060"/>
            </a:solidFill>
            <a:prstDash val="solid"/>
            <a:miter lim="800000"/>
            <a:headEnd type="none" w="sm" len="sm"/>
            <a:tailEnd type="triangle" w="med" len="med"/>
          </a:ln>
        </p:spPr>
      </p:cxnSp>
      <p:cxnSp>
        <p:nvCxnSpPr>
          <p:cNvPr id="414" name="Google Shape;414;p16"/>
          <p:cNvCxnSpPr>
            <a:cxnSpLocks/>
          </p:cNvCxnSpPr>
          <p:nvPr/>
        </p:nvCxnSpPr>
        <p:spPr>
          <a:xfrm flipH="1">
            <a:off x="4566736" y="3042409"/>
            <a:ext cx="1502911" cy="1440469"/>
          </a:xfrm>
          <a:prstGeom prst="straightConnector1">
            <a:avLst/>
          </a:prstGeom>
          <a:noFill/>
          <a:ln w="38100" cap="flat" cmpd="sng">
            <a:solidFill>
              <a:srgbClr val="002060"/>
            </a:solidFill>
            <a:prstDash val="solid"/>
            <a:miter lim="800000"/>
            <a:headEnd type="none" w="sm" len="sm"/>
            <a:tailEnd type="triangle" w="med" len="med"/>
          </a:ln>
        </p:spPr>
      </p:cxnSp>
      <p:cxnSp>
        <p:nvCxnSpPr>
          <p:cNvPr id="415" name="Google Shape;415;p16"/>
          <p:cNvCxnSpPr>
            <a:cxnSpLocks/>
          </p:cNvCxnSpPr>
          <p:nvPr/>
        </p:nvCxnSpPr>
        <p:spPr>
          <a:xfrm flipH="1">
            <a:off x="3624190" y="2822137"/>
            <a:ext cx="1753796" cy="249993"/>
          </a:xfrm>
          <a:prstGeom prst="straightConnector1">
            <a:avLst/>
          </a:prstGeom>
          <a:noFill/>
          <a:ln w="38100" cap="flat" cmpd="sng">
            <a:solidFill>
              <a:srgbClr val="002060"/>
            </a:solidFill>
            <a:prstDash val="solid"/>
            <a:miter lim="800000"/>
            <a:headEnd type="none" w="sm" len="sm"/>
            <a:tailEnd type="triangle" w="med" len="med"/>
          </a:ln>
        </p:spPr>
      </p:cxnSp>
      <p:cxnSp>
        <p:nvCxnSpPr>
          <p:cNvPr id="416" name="Google Shape;416;p16"/>
          <p:cNvCxnSpPr>
            <a:cxnSpLocks/>
          </p:cNvCxnSpPr>
          <p:nvPr/>
        </p:nvCxnSpPr>
        <p:spPr>
          <a:xfrm flipV="1">
            <a:off x="6394710" y="1561932"/>
            <a:ext cx="1265116" cy="895260"/>
          </a:xfrm>
          <a:prstGeom prst="straightConnector1">
            <a:avLst/>
          </a:prstGeom>
          <a:noFill/>
          <a:ln w="38100" cap="flat" cmpd="sng">
            <a:solidFill>
              <a:srgbClr val="002060"/>
            </a:solidFill>
            <a:prstDash val="solid"/>
            <a:miter lim="800000"/>
            <a:headEnd type="none" w="sm" len="sm"/>
            <a:tailEnd type="triangle" w="med" len="med"/>
          </a:ln>
        </p:spPr>
      </p:cxnSp>
      <p:cxnSp>
        <p:nvCxnSpPr>
          <p:cNvPr id="417" name="Google Shape;417;p16"/>
          <p:cNvCxnSpPr>
            <a:cxnSpLocks/>
          </p:cNvCxnSpPr>
          <p:nvPr/>
        </p:nvCxnSpPr>
        <p:spPr>
          <a:xfrm flipH="1" flipV="1">
            <a:off x="4715853" y="1554592"/>
            <a:ext cx="1392358" cy="1073989"/>
          </a:xfrm>
          <a:prstGeom prst="straightConnector1">
            <a:avLst/>
          </a:prstGeom>
          <a:noFill/>
          <a:ln w="38100" cap="flat" cmpd="sng">
            <a:solidFill>
              <a:srgbClr val="002060"/>
            </a:solidFill>
            <a:prstDash val="solid"/>
            <a:miter lim="800000"/>
            <a:headEnd type="none" w="sm" len="sm"/>
            <a:tailEnd type="triangle" w="med" len="med"/>
          </a:ln>
        </p:spPr>
      </p:cxnSp>
      <p:cxnSp>
        <p:nvCxnSpPr>
          <p:cNvPr id="418" name="Google Shape;418;p16"/>
          <p:cNvCxnSpPr>
            <a:cxnSpLocks/>
          </p:cNvCxnSpPr>
          <p:nvPr/>
        </p:nvCxnSpPr>
        <p:spPr>
          <a:xfrm flipH="1" flipV="1">
            <a:off x="2188171" y="2328753"/>
            <a:ext cx="533460" cy="506701"/>
          </a:xfrm>
          <a:prstGeom prst="straightConnector1">
            <a:avLst/>
          </a:prstGeom>
          <a:noFill/>
          <a:ln w="38100" cap="flat" cmpd="sng">
            <a:solidFill>
              <a:srgbClr val="002060"/>
            </a:solidFill>
            <a:prstDash val="solid"/>
            <a:miter lim="800000"/>
            <a:headEnd type="none" w="sm" len="sm"/>
            <a:tailEnd type="triangle" w="med" len="med"/>
          </a:ln>
        </p:spPr>
      </p:cxnSp>
      <p:cxnSp>
        <p:nvCxnSpPr>
          <p:cNvPr id="419" name="Google Shape;419;p16"/>
          <p:cNvCxnSpPr>
            <a:cxnSpLocks/>
            <a:stCxn id="420" idx="0"/>
          </p:cNvCxnSpPr>
          <p:nvPr/>
        </p:nvCxnSpPr>
        <p:spPr>
          <a:xfrm flipV="1">
            <a:off x="3025440" y="2237642"/>
            <a:ext cx="61221" cy="534660"/>
          </a:xfrm>
          <a:prstGeom prst="straightConnector1">
            <a:avLst/>
          </a:prstGeom>
          <a:noFill/>
          <a:ln w="38100" cap="flat" cmpd="sng">
            <a:solidFill>
              <a:srgbClr val="002060"/>
            </a:solidFill>
            <a:prstDash val="solid"/>
            <a:miter lim="800000"/>
            <a:headEnd type="none" w="sm" len="sm"/>
            <a:tailEnd type="triangle" w="med" len="med"/>
          </a:ln>
        </p:spPr>
      </p:cxnSp>
      <p:cxnSp>
        <p:nvCxnSpPr>
          <p:cNvPr id="421" name="Google Shape;421;p16"/>
          <p:cNvCxnSpPr/>
          <p:nvPr/>
        </p:nvCxnSpPr>
        <p:spPr>
          <a:xfrm flipH="1">
            <a:off x="1903280" y="3489693"/>
            <a:ext cx="731142" cy="570249"/>
          </a:xfrm>
          <a:prstGeom prst="straightConnector1">
            <a:avLst/>
          </a:prstGeom>
          <a:noFill/>
          <a:ln w="38100" cap="flat" cmpd="sng">
            <a:solidFill>
              <a:srgbClr val="002060"/>
            </a:solidFill>
            <a:prstDash val="solid"/>
            <a:miter lim="800000"/>
            <a:headEnd type="none" w="sm" len="sm"/>
            <a:tailEnd type="triangle" w="med" len="med"/>
          </a:ln>
        </p:spPr>
      </p:cxnSp>
      <p:cxnSp>
        <p:nvCxnSpPr>
          <p:cNvPr id="422" name="Google Shape;422;p16"/>
          <p:cNvCxnSpPr>
            <a:cxnSpLocks/>
            <a:stCxn id="420" idx="4"/>
          </p:cNvCxnSpPr>
          <p:nvPr/>
        </p:nvCxnSpPr>
        <p:spPr>
          <a:xfrm flipH="1">
            <a:off x="2882930" y="3585474"/>
            <a:ext cx="142510" cy="614013"/>
          </a:xfrm>
          <a:prstGeom prst="straightConnector1">
            <a:avLst/>
          </a:prstGeom>
          <a:noFill/>
          <a:ln w="38100" cap="flat" cmpd="sng">
            <a:solidFill>
              <a:srgbClr val="002060"/>
            </a:solidFill>
            <a:prstDash val="solid"/>
            <a:miter lim="800000"/>
            <a:headEnd type="none" w="sm" len="sm"/>
            <a:tailEnd type="triangle" w="med" len="med"/>
          </a:ln>
        </p:spPr>
      </p:cxnSp>
      <p:cxnSp>
        <p:nvCxnSpPr>
          <p:cNvPr id="423" name="Google Shape;423;p16"/>
          <p:cNvCxnSpPr>
            <a:cxnSpLocks/>
          </p:cNvCxnSpPr>
          <p:nvPr/>
        </p:nvCxnSpPr>
        <p:spPr>
          <a:xfrm flipH="1" flipV="1">
            <a:off x="1722746" y="2888930"/>
            <a:ext cx="729297" cy="186189"/>
          </a:xfrm>
          <a:prstGeom prst="straightConnector1">
            <a:avLst/>
          </a:prstGeom>
          <a:noFill/>
          <a:ln w="38100" cap="flat" cmpd="sng">
            <a:solidFill>
              <a:srgbClr val="002060"/>
            </a:solidFill>
            <a:prstDash val="solid"/>
            <a:miter lim="800000"/>
            <a:headEnd type="none" w="sm" len="sm"/>
            <a:tailEnd type="triangle" w="med" len="med"/>
          </a:ln>
        </p:spPr>
      </p:cxnSp>
      <p:cxnSp>
        <p:nvCxnSpPr>
          <p:cNvPr id="424" name="Google Shape;424;p16"/>
          <p:cNvCxnSpPr>
            <a:cxnSpLocks/>
          </p:cNvCxnSpPr>
          <p:nvPr/>
        </p:nvCxnSpPr>
        <p:spPr>
          <a:xfrm flipH="1">
            <a:off x="1564955" y="3321003"/>
            <a:ext cx="904056" cy="264471"/>
          </a:xfrm>
          <a:prstGeom prst="straightConnector1">
            <a:avLst/>
          </a:prstGeom>
          <a:noFill/>
          <a:ln w="38100" cap="flat" cmpd="sng">
            <a:solidFill>
              <a:srgbClr val="002060"/>
            </a:solidFill>
            <a:prstDash val="solid"/>
            <a:miter lim="800000"/>
            <a:headEnd type="none" w="sm" len="sm"/>
            <a:tailEnd type="triangle" w="med" len="med"/>
          </a:ln>
        </p:spPr>
      </p:cxnSp>
      <p:cxnSp>
        <p:nvCxnSpPr>
          <p:cNvPr id="425" name="Google Shape;425;p16"/>
          <p:cNvCxnSpPr>
            <a:cxnSpLocks/>
          </p:cNvCxnSpPr>
          <p:nvPr/>
        </p:nvCxnSpPr>
        <p:spPr>
          <a:xfrm flipH="1">
            <a:off x="4070104" y="5137818"/>
            <a:ext cx="21391" cy="570086"/>
          </a:xfrm>
          <a:prstGeom prst="straightConnector1">
            <a:avLst/>
          </a:prstGeom>
          <a:noFill/>
          <a:ln w="38100" cap="flat" cmpd="sng">
            <a:solidFill>
              <a:srgbClr val="002060"/>
            </a:solidFill>
            <a:prstDash val="solid"/>
            <a:miter lim="800000"/>
            <a:headEnd type="none" w="sm" len="sm"/>
            <a:tailEnd type="triangle" w="med" len="med"/>
          </a:ln>
        </p:spPr>
      </p:cxnSp>
      <p:cxnSp>
        <p:nvCxnSpPr>
          <p:cNvPr id="426" name="Google Shape;426;p16"/>
          <p:cNvCxnSpPr/>
          <p:nvPr/>
        </p:nvCxnSpPr>
        <p:spPr>
          <a:xfrm flipH="1">
            <a:off x="3202959" y="4911446"/>
            <a:ext cx="689152" cy="628175"/>
          </a:xfrm>
          <a:prstGeom prst="straightConnector1">
            <a:avLst/>
          </a:prstGeom>
          <a:noFill/>
          <a:ln w="38100" cap="flat" cmpd="sng">
            <a:solidFill>
              <a:srgbClr val="002060"/>
            </a:solidFill>
            <a:prstDash val="solid"/>
            <a:miter lim="800000"/>
            <a:headEnd type="none" w="sm" len="sm"/>
            <a:tailEnd type="triangle" w="med" len="med"/>
          </a:ln>
        </p:spPr>
      </p:cxnSp>
      <p:cxnSp>
        <p:nvCxnSpPr>
          <p:cNvPr id="427" name="Google Shape;427;p16"/>
          <p:cNvCxnSpPr>
            <a:cxnSpLocks/>
          </p:cNvCxnSpPr>
          <p:nvPr/>
        </p:nvCxnSpPr>
        <p:spPr>
          <a:xfrm>
            <a:off x="4219339" y="4902050"/>
            <a:ext cx="611468" cy="579504"/>
          </a:xfrm>
          <a:prstGeom prst="straightConnector1">
            <a:avLst/>
          </a:prstGeom>
          <a:noFill/>
          <a:ln w="38100" cap="flat" cmpd="sng">
            <a:solidFill>
              <a:srgbClr val="002060"/>
            </a:solidFill>
            <a:prstDash val="solid"/>
            <a:miter lim="800000"/>
            <a:headEnd type="none" w="sm" len="sm"/>
            <a:tailEnd type="triangle" w="med" len="med"/>
          </a:ln>
        </p:spPr>
      </p:cxnSp>
      <p:sp>
        <p:nvSpPr>
          <p:cNvPr id="428" name="Google Shape;428;p16"/>
          <p:cNvSpPr/>
          <p:nvPr/>
        </p:nvSpPr>
        <p:spPr>
          <a:xfrm>
            <a:off x="7272852" y="5435718"/>
            <a:ext cx="533399" cy="491090"/>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dirty="0"/>
          </a:p>
        </p:txBody>
      </p:sp>
      <p:sp>
        <p:nvSpPr>
          <p:cNvPr id="429" name="Google Shape;429;p16"/>
          <p:cNvSpPr/>
          <p:nvPr/>
        </p:nvSpPr>
        <p:spPr>
          <a:xfrm>
            <a:off x="6584528" y="4709962"/>
            <a:ext cx="533399" cy="491090"/>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dirty="0"/>
          </a:p>
        </p:txBody>
      </p:sp>
      <p:cxnSp>
        <p:nvCxnSpPr>
          <p:cNvPr id="430" name="Google Shape;430;p16"/>
          <p:cNvCxnSpPr>
            <a:cxnSpLocks/>
            <a:stCxn id="413" idx="3"/>
          </p:cNvCxnSpPr>
          <p:nvPr/>
        </p:nvCxnSpPr>
        <p:spPr>
          <a:xfrm flipH="1">
            <a:off x="7706688" y="5036175"/>
            <a:ext cx="255612" cy="414357"/>
          </a:xfrm>
          <a:prstGeom prst="straightConnector1">
            <a:avLst/>
          </a:prstGeom>
          <a:noFill/>
          <a:ln w="38100" cap="flat" cmpd="sng">
            <a:solidFill>
              <a:srgbClr val="002060"/>
            </a:solidFill>
            <a:prstDash val="solid"/>
            <a:miter lim="800000"/>
            <a:headEnd type="none" w="sm" len="sm"/>
            <a:tailEnd type="triangle" w="med" len="med"/>
          </a:ln>
        </p:spPr>
      </p:cxnSp>
      <p:cxnSp>
        <p:nvCxnSpPr>
          <p:cNvPr id="431" name="Google Shape;431;p16"/>
          <p:cNvCxnSpPr>
            <a:cxnSpLocks/>
            <a:stCxn id="413" idx="2"/>
          </p:cNvCxnSpPr>
          <p:nvPr/>
        </p:nvCxnSpPr>
        <p:spPr>
          <a:xfrm flipH="1">
            <a:off x="7149402" y="4748675"/>
            <a:ext cx="640454" cy="138543"/>
          </a:xfrm>
          <a:prstGeom prst="straightConnector1">
            <a:avLst/>
          </a:prstGeom>
          <a:noFill/>
          <a:ln w="38100" cap="flat" cmpd="sng">
            <a:solidFill>
              <a:srgbClr val="002060"/>
            </a:solidFill>
            <a:prstDash val="solid"/>
            <a:miter lim="800000"/>
            <a:headEnd type="none" w="sm" len="sm"/>
            <a:tailEnd type="triangle" w="med" len="med"/>
          </a:ln>
        </p:spPr>
      </p:cxnSp>
      <p:cxnSp>
        <p:nvCxnSpPr>
          <p:cNvPr id="432" name="Google Shape;432;p16"/>
          <p:cNvCxnSpPr>
            <a:cxnSpLocks/>
            <a:stCxn id="413" idx="4"/>
          </p:cNvCxnSpPr>
          <p:nvPr/>
        </p:nvCxnSpPr>
        <p:spPr>
          <a:xfrm>
            <a:off x="8378617" y="5155261"/>
            <a:ext cx="80128" cy="492271"/>
          </a:xfrm>
          <a:prstGeom prst="straightConnector1">
            <a:avLst/>
          </a:prstGeom>
          <a:noFill/>
          <a:ln w="38100" cap="flat" cmpd="sng">
            <a:solidFill>
              <a:srgbClr val="002060"/>
            </a:solidFill>
            <a:prstDash val="solid"/>
            <a:miter lim="800000"/>
            <a:headEnd type="none" w="sm" len="sm"/>
            <a:tailEnd type="triangle" w="med" len="med"/>
          </a:ln>
        </p:spPr>
      </p:cxnSp>
      <p:cxnSp>
        <p:nvCxnSpPr>
          <p:cNvPr id="433" name="Google Shape;433;p16"/>
          <p:cNvCxnSpPr>
            <a:cxnSpLocks/>
            <a:stCxn id="413" idx="5"/>
          </p:cNvCxnSpPr>
          <p:nvPr/>
        </p:nvCxnSpPr>
        <p:spPr>
          <a:xfrm>
            <a:off x="8794934" y="5036175"/>
            <a:ext cx="616630" cy="294918"/>
          </a:xfrm>
          <a:prstGeom prst="straightConnector1">
            <a:avLst/>
          </a:prstGeom>
          <a:noFill/>
          <a:ln w="38100" cap="flat" cmpd="sng">
            <a:solidFill>
              <a:srgbClr val="002060"/>
            </a:solidFill>
            <a:prstDash val="solid"/>
            <a:miter lim="800000"/>
            <a:headEnd type="none" w="sm" len="sm"/>
            <a:tailEnd type="triangle" w="med" len="med"/>
          </a:ln>
        </p:spPr>
      </p:cxnSp>
      <p:cxnSp>
        <p:nvCxnSpPr>
          <p:cNvPr id="434" name="Google Shape;434;p16"/>
          <p:cNvCxnSpPr>
            <a:cxnSpLocks/>
          </p:cNvCxnSpPr>
          <p:nvPr/>
        </p:nvCxnSpPr>
        <p:spPr>
          <a:xfrm flipV="1">
            <a:off x="8938533" y="4716485"/>
            <a:ext cx="700774" cy="56486"/>
          </a:xfrm>
          <a:prstGeom prst="straightConnector1">
            <a:avLst/>
          </a:prstGeom>
          <a:noFill/>
          <a:ln w="38100" cap="flat" cmpd="sng">
            <a:solidFill>
              <a:srgbClr val="002060"/>
            </a:solidFill>
            <a:prstDash val="solid"/>
            <a:miter lim="800000"/>
            <a:headEnd type="none" w="sm" len="sm"/>
            <a:tailEnd type="triangle" w="med" len="med"/>
          </a:ln>
        </p:spPr>
      </p:cxnSp>
      <p:cxnSp>
        <p:nvCxnSpPr>
          <p:cNvPr id="435" name="Google Shape;435;p16"/>
          <p:cNvCxnSpPr>
            <a:cxnSpLocks/>
          </p:cNvCxnSpPr>
          <p:nvPr/>
        </p:nvCxnSpPr>
        <p:spPr>
          <a:xfrm flipV="1">
            <a:off x="8819606" y="4217727"/>
            <a:ext cx="489937" cy="376433"/>
          </a:xfrm>
          <a:prstGeom prst="straightConnector1">
            <a:avLst/>
          </a:prstGeom>
          <a:noFill/>
          <a:ln w="38100" cap="flat" cmpd="sng">
            <a:solidFill>
              <a:srgbClr val="002060"/>
            </a:solidFill>
            <a:prstDash val="solid"/>
            <a:miter lim="800000"/>
            <a:headEnd type="none" w="sm" len="sm"/>
            <a:tailEnd type="triangle" w="med" len="med"/>
          </a:ln>
        </p:spPr>
      </p:cxnSp>
      <p:cxnSp>
        <p:nvCxnSpPr>
          <p:cNvPr id="436" name="Google Shape;436;p16"/>
          <p:cNvCxnSpPr>
            <a:cxnSpLocks/>
          </p:cNvCxnSpPr>
          <p:nvPr/>
        </p:nvCxnSpPr>
        <p:spPr>
          <a:xfrm flipV="1">
            <a:off x="8450898" y="4043381"/>
            <a:ext cx="139256" cy="386787"/>
          </a:xfrm>
          <a:prstGeom prst="straightConnector1">
            <a:avLst/>
          </a:prstGeom>
          <a:noFill/>
          <a:ln w="38100" cap="flat" cmpd="sng">
            <a:solidFill>
              <a:srgbClr val="002060"/>
            </a:solidFill>
            <a:prstDash val="solid"/>
            <a:miter lim="800000"/>
            <a:headEnd type="none" w="sm" len="sm"/>
            <a:tailEnd type="triangle" w="med" len="med"/>
          </a:ln>
        </p:spPr>
      </p:cxnSp>
      <p:cxnSp>
        <p:nvCxnSpPr>
          <p:cNvPr id="437" name="Google Shape;437;p16"/>
          <p:cNvCxnSpPr>
            <a:cxnSpLocks/>
            <a:stCxn id="438" idx="7"/>
          </p:cNvCxnSpPr>
          <p:nvPr/>
        </p:nvCxnSpPr>
        <p:spPr>
          <a:xfrm flipV="1">
            <a:off x="9968851" y="2492390"/>
            <a:ext cx="411096" cy="358103"/>
          </a:xfrm>
          <a:prstGeom prst="straightConnector1">
            <a:avLst/>
          </a:prstGeom>
          <a:noFill/>
          <a:ln w="38100" cap="flat" cmpd="sng">
            <a:solidFill>
              <a:srgbClr val="002060"/>
            </a:solidFill>
            <a:prstDash val="solid"/>
            <a:miter lim="800000"/>
            <a:headEnd type="none" w="sm" len="sm"/>
            <a:tailEnd type="triangle" w="med" len="med"/>
          </a:ln>
        </p:spPr>
      </p:cxnSp>
      <p:cxnSp>
        <p:nvCxnSpPr>
          <p:cNvPr id="439" name="Google Shape;439;p16"/>
          <p:cNvCxnSpPr>
            <a:cxnSpLocks/>
            <a:stCxn id="438" idx="6"/>
          </p:cNvCxnSpPr>
          <p:nvPr/>
        </p:nvCxnSpPr>
        <p:spPr>
          <a:xfrm flipV="1">
            <a:off x="10141295" y="3028063"/>
            <a:ext cx="575272" cy="109930"/>
          </a:xfrm>
          <a:prstGeom prst="straightConnector1">
            <a:avLst/>
          </a:prstGeom>
          <a:noFill/>
          <a:ln w="38100" cap="flat" cmpd="sng">
            <a:solidFill>
              <a:srgbClr val="002060"/>
            </a:solidFill>
            <a:prstDash val="solid"/>
            <a:miter lim="800000"/>
            <a:headEnd type="none" w="sm" len="sm"/>
            <a:tailEnd type="triangle" w="med" len="med"/>
          </a:ln>
        </p:spPr>
      </p:cxnSp>
      <p:cxnSp>
        <p:nvCxnSpPr>
          <p:cNvPr id="440" name="Google Shape;440;p16"/>
          <p:cNvCxnSpPr>
            <a:cxnSpLocks/>
            <a:stCxn id="438" idx="5"/>
          </p:cNvCxnSpPr>
          <p:nvPr/>
        </p:nvCxnSpPr>
        <p:spPr>
          <a:xfrm>
            <a:off x="9968851" y="3425493"/>
            <a:ext cx="623295" cy="456511"/>
          </a:xfrm>
          <a:prstGeom prst="straightConnector1">
            <a:avLst/>
          </a:prstGeom>
          <a:noFill/>
          <a:ln w="38100" cap="flat" cmpd="sng">
            <a:solidFill>
              <a:srgbClr val="002060"/>
            </a:solidFill>
            <a:prstDash val="solid"/>
            <a:miter lim="800000"/>
            <a:headEnd type="none" w="sm" len="sm"/>
            <a:tailEnd type="triangle" w="med" len="med"/>
          </a:ln>
        </p:spPr>
      </p:cxnSp>
      <p:sp>
        <p:nvSpPr>
          <p:cNvPr id="411" name="Google Shape;411;p16"/>
          <p:cNvSpPr/>
          <p:nvPr/>
        </p:nvSpPr>
        <p:spPr>
          <a:xfrm>
            <a:off x="5100192" y="2250703"/>
            <a:ext cx="1753795" cy="1276455"/>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600" b="1" dirty="0">
                <a:solidFill>
                  <a:schemeClr val="lt1"/>
                </a:solidFill>
                <a:latin typeface="Calibri"/>
                <a:ea typeface="Calibri"/>
                <a:cs typeface="Calibri"/>
                <a:sym typeface="Calibri"/>
              </a:rPr>
              <a:t>Client A</a:t>
            </a:r>
            <a:endParaRPr b="1" dirty="0"/>
          </a:p>
        </p:txBody>
      </p:sp>
      <p:sp>
        <p:nvSpPr>
          <p:cNvPr id="438" name="Google Shape;438;p16"/>
          <p:cNvSpPr/>
          <p:nvPr/>
        </p:nvSpPr>
        <p:spPr>
          <a:xfrm>
            <a:off x="8963773" y="2731407"/>
            <a:ext cx="1177522" cy="813172"/>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Client E</a:t>
            </a:r>
            <a:endParaRPr b="1" dirty="0"/>
          </a:p>
        </p:txBody>
      </p:sp>
      <p:sp>
        <p:nvSpPr>
          <p:cNvPr id="413" name="Google Shape;413;p16"/>
          <p:cNvSpPr/>
          <p:nvPr/>
        </p:nvSpPr>
        <p:spPr>
          <a:xfrm>
            <a:off x="7789856" y="4342089"/>
            <a:ext cx="1177522" cy="813172"/>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Client D</a:t>
            </a:r>
            <a:endParaRPr b="1" dirty="0"/>
          </a:p>
        </p:txBody>
      </p:sp>
      <p:sp>
        <p:nvSpPr>
          <p:cNvPr id="441" name="Google Shape;441;p16"/>
          <p:cNvSpPr/>
          <p:nvPr/>
        </p:nvSpPr>
        <p:spPr>
          <a:xfrm>
            <a:off x="3531129" y="4399096"/>
            <a:ext cx="1177522" cy="813172"/>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1" dirty="0">
                <a:solidFill>
                  <a:schemeClr val="lt1"/>
                </a:solidFill>
                <a:latin typeface="Calibri"/>
                <a:ea typeface="Calibri"/>
                <a:cs typeface="Calibri"/>
                <a:sym typeface="Calibri"/>
              </a:rPr>
              <a:t>Client C</a:t>
            </a:r>
            <a:endParaRPr b="1" dirty="0"/>
          </a:p>
        </p:txBody>
      </p:sp>
      <p:sp>
        <p:nvSpPr>
          <p:cNvPr id="420" name="Google Shape;420;p16"/>
          <p:cNvSpPr/>
          <p:nvPr/>
        </p:nvSpPr>
        <p:spPr>
          <a:xfrm>
            <a:off x="2436679" y="2772302"/>
            <a:ext cx="1177522" cy="813172"/>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dirty="0">
                <a:solidFill>
                  <a:schemeClr val="lt1"/>
                </a:solidFill>
                <a:latin typeface="Calibri"/>
                <a:ea typeface="Calibri"/>
                <a:cs typeface="Calibri"/>
                <a:sym typeface="Calibri"/>
              </a:rPr>
              <a:t>Client B</a:t>
            </a:r>
            <a:endParaRPr b="1" dirty="0"/>
          </a:p>
        </p:txBody>
      </p:sp>
      <p:sp>
        <p:nvSpPr>
          <p:cNvPr id="442" name="Google Shape;442;p16"/>
          <p:cNvSpPr/>
          <p:nvPr/>
        </p:nvSpPr>
        <p:spPr>
          <a:xfrm>
            <a:off x="42533" y="6250633"/>
            <a:ext cx="12103924"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dirty="0">
                <a:solidFill>
                  <a:schemeClr val="accent1">
                    <a:lumMod val="75000"/>
                  </a:schemeClr>
                </a:solidFill>
                <a:latin typeface="+mn-lt"/>
                <a:ea typeface="Calibri"/>
                <a:cs typeface="Calibri"/>
                <a:sym typeface="Calibri"/>
              </a:rPr>
              <a:t>Un cas index lié à 9 PVVIH dans le réseau : (10 VIH + / 26 testés = 38% de taux de détection des cas</a:t>
            </a:r>
            <a:r>
              <a:rPr lang="en-US" sz="2000" dirty="0">
                <a:solidFill>
                  <a:schemeClr val="accent1">
                    <a:lumMod val="75000"/>
                  </a:schemeClr>
                </a:solidFill>
                <a:latin typeface="+mn-lt"/>
                <a:ea typeface="Calibri"/>
                <a:cs typeface="Calibri"/>
                <a:sym typeface="Calibri"/>
              </a:rPr>
              <a:t>) </a:t>
            </a:r>
            <a:endParaRPr sz="2000" dirty="0">
              <a:solidFill>
                <a:schemeClr val="accent1">
                  <a:lumMod val="75000"/>
                </a:schemeClr>
              </a:solidFill>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7"/>
          <p:cNvSpPr txBox="1">
            <a:spLocks noGrp="1"/>
          </p:cNvSpPr>
          <p:nvPr>
            <p:ph type="title"/>
          </p:nvPr>
        </p:nvSpPr>
        <p:spPr>
          <a:xfrm>
            <a:off x="643889" y="469505"/>
            <a:ext cx="11236779" cy="800100"/>
          </a:xfrm>
          <a:noFill/>
          <a:ln>
            <a:noFill/>
          </a:ln>
        </p:spPr>
        <p:txBody>
          <a:bodyPr spcFirstLastPara="1" wrap="square" lIns="91425" tIns="45700" rIns="91425" bIns="45700" anchor="ctr" anchorCtr="0">
            <a:noAutofit/>
          </a:bodyPr>
          <a:lstStyle/>
          <a:p>
            <a:pPr lvl="0"/>
            <a:r>
              <a:rPr lang="fr-FR" dirty="0"/>
              <a:t>Une forte proportion de nouvelles infections à VIH touche les populations clés et leurs partenaires</a:t>
            </a:r>
            <a:endParaRPr lang="en-US" dirty="0"/>
          </a:p>
        </p:txBody>
      </p:sp>
      <p:graphicFrame>
        <p:nvGraphicFramePr>
          <p:cNvPr id="449" name="Google Shape;449;p17"/>
          <p:cNvGraphicFramePr/>
          <p:nvPr>
            <p:extLst>
              <p:ext uri="{D42A27DB-BD31-4B8C-83A1-F6EECF244321}">
                <p14:modId xmlns:p14="http://schemas.microsoft.com/office/powerpoint/2010/main" val="1508996902"/>
              </p:ext>
            </p:extLst>
          </p:nvPr>
        </p:nvGraphicFramePr>
        <p:xfrm>
          <a:off x="-127591" y="1879412"/>
          <a:ext cx="11813900" cy="4896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1" name="Google Shape;451;p17"/>
          <p:cNvGraphicFramePr/>
          <p:nvPr>
            <p:extLst>
              <p:ext uri="{D42A27DB-BD31-4B8C-83A1-F6EECF244321}">
                <p14:modId xmlns:p14="http://schemas.microsoft.com/office/powerpoint/2010/main" val="79150861"/>
              </p:ext>
            </p:extLst>
          </p:nvPr>
        </p:nvGraphicFramePr>
        <p:xfrm>
          <a:off x="3581801" y="1325564"/>
          <a:ext cx="7764379" cy="5532437"/>
        </p:xfrm>
        <a:graphic>
          <a:graphicData uri="http://schemas.openxmlformats.org/drawingml/2006/chart">
            <c:chart xmlns:c="http://schemas.openxmlformats.org/drawingml/2006/chart" xmlns:r="http://schemas.openxmlformats.org/officeDocument/2006/relationships" r:id="rId4"/>
          </a:graphicData>
        </a:graphic>
      </p:graphicFrame>
      <p:sp>
        <p:nvSpPr>
          <p:cNvPr id="452" name="Google Shape;452;p17"/>
          <p:cNvSpPr/>
          <p:nvPr/>
        </p:nvSpPr>
        <p:spPr>
          <a:xfrm>
            <a:off x="1622268" y="1500071"/>
            <a:ext cx="2582224" cy="461624"/>
          </a:xfrm>
          <a:prstGeom prst="rect">
            <a:avLst/>
          </a:prstGeom>
          <a:noFill/>
          <a:ln>
            <a:noFill/>
          </a:ln>
        </p:spPr>
        <p:txBody>
          <a:bodyPr spcFirstLastPara="1" wrap="square" lIns="91425" tIns="45700" rIns="91425" bIns="45700" anchor="t" anchorCtr="0">
            <a:spAutoFit/>
          </a:bodyPr>
          <a:lstStyle/>
          <a:p>
            <a:pPr algn="ctr"/>
            <a:r>
              <a:rPr lang="en-US" sz="2400" b="1" dirty="0">
                <a:solidFill>
                  <a:srgbClr val="000000"/>
                </a:solidFill>
                <a:latin typeface="Arial"/>
                <a:ea typeface="Arial"/>
                <a:cs typeface="Arial"/>
                <a:sym typeface="Arial"/>
              </a:rPr>
              <a:t>GLOBAL = </a:t>
            </a:r>
            <a:r>
              <a:rPr lang="en-US" sz="2400" b="1" dirty="0">
                <a:solidFill>
                  <a:schemeClr val="accent4">
                    <a:lumMod val="50000"/>
                  </a:schemeClr>
                </a:solidFill>
                <a:latin typeface="Arial"/>
                <a:ea typeface="Arial"/>
                <a:cs typeface="Arial"/>
                <a:sym typeface="Arial"/>
              </a:rPr>
              <a:t>54%</a:t>
            </a:r>
            <a:endParaRPr lang="en-US" sz="2400" b="1" dirty="0">
              <a:solidFill>
                <a:schemeClr val="accent4">
                  <a:lumMod val="50000"/>
                </a:schemeClr>
              </a:solidFill>
              <a:latin typeface="Calibri"/>
              <a:ea typeface="Calibri"/>
              <a:cs typeface="Calibri"/>
              <a:sym typeface="Calibri"/>
            </a:endParaRPr>
          </a:p>
        </p:txBody>
      </p:sp>
      <p:sp>
        <p:nvSpPr>
          <p:cNvPr id="454" name="Google Shape;454;p17"/>
          <p:cNvSpPr/>
          <p:nvPr/>
        </p:nvSpPr>
        <p:spPr>
          <a:xfrm>
            <a:off x="7164967" y="1485900"/>
            <a:ext cx="3985517" cy="461624"/>
          </a:xfrm>
          <a:prstGeom prst="rect">
            <a:avLst/>
          </a:prstGeom>
          <a:noFill/>
          <a:ln>
            <a:noFill/>
          </a:ln>
        </p:spPr>
        <p:txBody>
          <a:bodyPr spcFirstLastPara="1" wrap="square" lIns="91425" tIns="45700" rIns="91425" bIns="45700" anchor="t" anchorCtr="0">
            <a:spAutoFit/>
          </a:bodyPr>
          <a:lstStyle/>
          <a:p>
            <a:pPr algn="ctr"/>
            <a:r>
              <a:rPr lang="en-US" sz="2400" b="1" dirty="0">
                <a:solidFill>
                  <a:srgbClr val="000000"/>
                </a:solidFill>
                <a:latin typeface="Arial"/>
                <a:ea typeface="Arial"/>
                <a:cs typeface="Arial"/>
                <a:sym typeface="Arial"/>
              </a:rPr>
              <a:t>PAYS LOCAL = </a:t>
            </a:r>
            <a:r>
              <a:rPr lang="en-US" sz="2400" b="1" dirty="0">
                <a:solidFill>
                  <a:schemeClr val="accent4">
                    <a:lumMod val="50000"/>
                  </a:schemeClr>
                </a:solidFill>
                <a:latin typeface="Arial"/>
                <a:ea typeface="Arial"/>
                <a:cs typeface="Arial"/>
                <a:sym typeface="Arial"/>
              </a:rPr>
              <a:t>68%</a:t>
            </a:r>
            <a:endParaRPr sz="2400" b="1" dirty="0">
              <a:solidFill>
                <a:schemeClr val="accent4">
                  <a:lumMod val="50000"/>
                </a:schemeClr>
              </a:solidFill>
              <a:latin typeface="Arial"/>
              <a:ea typeface="Arial"/>
              <a:cs typeface="Arial"/>
              <a:sym typeface="Arial"/>
            </a:endParaRPr>
          </a:p>
        </p:txBody>
      </p:sp>
      <p:sp>
        <p:nvSpPr>
          <p:cNvPr id="455" name="Google Shape;455;p17"/>
          <p:cNvSpPr txBox="1"/>
          <p:nvPr/>
        </p:nvSpPr>
        <p:spPr>
          <a:xfrm>
            <a:off x="10853992" y="6470913"/>
            <a:ext cx="1338008" cy="207699"/>
          </a:xfrm>
          <a:prstGeom prst="rect">
            <a:avLst/>
          </a:prstGeom>
          <a:noFill/>
          <a:ln>
            <a:noFill/>
          </a:ln>
        </p:spPr>
        <p:txBody>
          <a:bodyPr spcFirstLastPara="1" wrap="square" lIns="68500" tIns="34250" rIns="68500" bIns="34250" anchor="t" anchorCtr="0">
            <a:spAutoFit/>
          </a:bodyPr>
          <a:lstStyle/>
          <a:p>
            <a:pPr marL="0" marR="0" lvl="0" indent="0" algn="l" rtl="0">
              <a:spcBef>
                <a:spcPts val="0"/>
              </a:spcBef>
              <a:spcAft>
                <a:spcPts val="0"/>
              </a:spcAft>
              <a:buNone/>
            </a:pPr>
            <a:r>
              <a:rPr lang="en-US" sz="900" dirty="0">
                <a:solidFill>
                  <a:srgbClr val="000000"/>
                </a:solidFill>
                <a:latin typeface="Arial"/>
                <a:ea typeface="Arial"/>
                <a:cs typeface="Arial"/>
                <a:sym typeface="Arial"/>
              </a:rPr>
              <a:t>Source: UNAIDS 2019</a:t>
            </a:r>
            <a:endParaRPr dirty="0"/>
          </a:p>
        </p:txBody>
      </p:sp>
      <p:sp>
        <p:nvSpPr>
          <p:cNvPr id="10" name="Google Shape;52;p105">
            <a:extLst>
              <a:ext uri="{FF2B5EF4-FFF2-40B4-BE49-F238E27FC236}">
                <a16:creationId xmlns:a16="http://schemas.microsoft.com/office/drawing/2014/main" id="{B8361AC3-5CDD-479B-9254-62E087E57FD5}"/>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460"/>
        <p:cNvGrpSpPr/>
        <p:nvPr/>
      </p:nvGrpSpPr>
      <p:grpSpPr>
        <a:xfrm>
          <a:off x="0" y="0"/>
          <a:ext cx="0" cy="0"/>
          <a:chOff x="0" y="0"/>
          <a:chExt cx="0" cy="0"/>
        </a:xfrm>
      </p:grpSpPr>
      <p:pic>
        <p:nvPicPr>
          <p:cNvPr id="461" name="Google Shape;461;p18" descr="A close up of a logo&#10;&#10;Description automatically generated"/>
          <p:cNvPicPr preferRelativeResize="0"/>
          <p:nvPr/>
        </p:nvPicPr>
        <p:blipFill rotWithShape="1">
          <a:blip r:embed="rId3">
            <a:alphaModFix/>
          </a:blip>
          <a:srcRect/>
          <a:stretch/>
        </p:blipFill>
        <p:spPr>
          <a:xfrm>
            <a:off x="6506766" y="734944"/>
            <a:ext cx="5685233" cy="6097645"/>
          </a:xfrm>
          <a:prstGeom prst="rect">
            <a:avLst/>
          </a:prstGeom>
          <a:noFill/>
          <a:ln>
            <a:noFill/>
          </a:ln>
        </p:spPr>
      </p:pic>
      <p:sp>
        <p:nvSpPr>
          <p:cNvPr id="462" name="Google Shape;462;p18"/>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fr-FR" dirty="0">
                <a:sym typeface="Calibri"/>
              </a:rPr>
              <a:t>Résumé des preuves sur les tests index</a:t>
            </a:r>
            <a:endParaRPr lang="en-US" dirty="0"/>
          </a:p>
        </p:txBody>
      </p:sp>
      <p:sp>
        <p:nvSpPr>
          <p:cNvPr id="463" name="Google Shape;463;p18"/>
          <p:cNvSpPr txBox="1">
            <a:spLocks noGrp="1"/>
          </p:cNvSpPr>
          <p:nvPr>
            <p:ph type="body" idx="1"/>
          </p:nvPr>
        </p:nvSpPr>
        <p:spPr>
          <a:xfrm>
            <a:off x="838201" y="1636713"/>
            <a:ext cx="6179288" cy="4932362"/>
          </a:xfrm>
          <a:noFill/>
          <a:ln>
            <a:noFill/>
          </a:ln>
        </p:spPr>
        <p:txBody>
          <a:bodyPr spcFirstLastPara="1" wrap="square" lIns="91425" tIns="45700" rIns="91425" bIns="45700" anchor="t" anchorCtr="0">
            <a:normAutofit lnSpcReduction="10000"/>
          </a:bodyPr>
          <a:lstStyle/>
          <a:p>
            <a:pPr lvl="0"/>
            <a:r>
              <a:rPr lang="fr-FR" dirty="0">
                <a:sym typeface="Calibri"/>
              </a:rPr>
              <a:t>Efficace pour augmenter le dépistage du VIH et le diagnostic précoce</a:t>
            </a:r>
          </a:p>
          <a:p>
            <a:pPr lvl="0"/>
            <a:r>
              <a:rPr lang="fr-FR" dirty="0">
                <a:sym typeface="Calibri"/>
              </a:rPr>
              <a:t>Orientation dirigée par les PVVIH généralement préférée, en particulier avec des partenaires stables</a:t>
            </a:r>
            <a:r>
              <a:rPr lang="en-US" dirty="0">
                <a:sym typeface="Calibri"/>
              </a:rPr>
              <a:t> </a:t>
            </a:r>
            <a:endParaRPr lang="en-US" dirty="0"/>
          </a:p>
          <a:p>
            <a:pPr lvl="0"/>
            <a:r>
              <a:rPr lang="en-US" dirty="0">
                <a:sym typeface="Calibri"/>
              </a:rPr>
              <a:t>Importance des options</a:t>
            </a:r>
            <a:endParaRPr lang="en-US" dirty="0"/>
          </a:p>
          <a:p>
            <a:pPr lvl="0"/>
            <a:r>
              <a:rPr lang="fr-FR" dirty="0">
                <a:sym typeface="Calibri"/>
              </a:rPr>
              <a:t>Doit être volontaire et protéger la sécurité du client</a:t>
            </a:r>
            <a:endParaRPr lang="en-US" dirty="0"/>
          </a:p>
        </p:txBody>
      </p:sp>
      <p:sp>
        <p:nvSpPr>
          <p:cNvPr id="9" name="Google Shape;52;p105">
            <a:extLst>
              <a:ext uri="{FF2B5EF4-FFF2-40B4-BE49-F238E27FC236}">
                <a16:creationId xmlns:a16="http://schemas.microsoft.com/office/drawing/2014/main" id="{D1320EC2-EB53-4240-86ED-EDE2F268B8B1}"/>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93956DA-6B09-448C-B63A-A3CD2D6BD9BD}"/>
              </a:ext>
            </a:extLst>
          </p:cNvPr>
          <p:cNvSpPr>
            <a:spLocks noGrp="1"/>
          </p:cNvSpPr>
          <p:nvPr>
            <p:ph type="pic" idx="2"/>
          </p:nvPr>
        </p:nvSpPr>
        <p:spPr/>
      </p:sp>
      <p:sp>
        <p:nvSpPr>
          <p:cNvPr id="470" name="Google Shape;470;p19"/>
          <p:cNvSpPr txBox="1">
            <a:spLocks noGrp="1"/>
          </p:cNvSpPr>
          <p:nvPr>
            <p:ph type="title"/>
          </p:nvPr>
        </p:nvSpPr>
        <p:spPr>
          <a:xfrm>
            <a:off x="1366897" y="4752477"/>
            <a:ext cx="10599131" cy="1325563"/>
          </a:xfrm>
          <a:noFill/>
          <a:ln>
            <a:noFill/>
          </a:ln>
        </p:spPr>
        <p:txBody>
          <a:bodyPr spcFirstLastPara="1" wrap="square" lIns="91425" tIns="45700" rIns="91425" bIns="45700" anchor="ctr" anchorCtr="0">
            <a:normAutofit fontScale="90000"/>
          </a:bodyPr>
          <a:lstStyle/>
          <a:p>
            <a:pPr lvl="0"/>
            <a:r>
              <a:rPr lang="en-US" dirty="0"/>
              <a:t>FACULTATIF</a:t>
            </a:r>
            <a:br>
              <a:rPr lang="en-US" dirty="0"/>
            </a:br>
            <a:br>
              <a:rPr lang="en-US" dirty="0"/>
            </a:br>
            <a:r>
              <a:rPr lang="en-US" dirty="0"/>
              <a:t>Session 3. </a:t>
            </a:r>
            <a:r>
              <a:rPr lang="fr-FR" dirty="0"/>
              <a:t>Test index en [PAYS] </a:t>
            </a:r>
            <a:r>
              <a:rPr lang="en-US" dirty="0"/>
              <a:t>—</a:t>
            </a:r>
            <a:r>
              <a:rPr lang="fr-FR" dirty="0"/>
              <a:t> Perspectives locales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
          <p:cNvSpPr txBox="1">
            <a:spLocks noGrp="1"/>
          </p:cNvSpPr>
          <p:nvPr>
            <p:ph type="title"/>
          </p:nvPr>
        </p:nvSpPr>
        <p:spPr>
          <a:xfrm>
            <a:off x="555967" y="285384"/>
            <a:ext cx="10515600" cy="800039"/>
          </a:xfrm>
          <a:noFill/>
          <a:ln>
            <a:noFill/>
          </a:ln>
        </p:spPr>
        <p:txBody>
          <a:bodyPr spcFirstLastPara="1" wrap="square" lIns="91425" tIns="45700" rIns="91425" bIns="45700" anchor="ctr" anchorCtr="0">
            <a:normAutofit/>
          </a:bodyPr>
          <a:lstStyle/>
          <a:p>
            <a:pPr lvl="0"/>
            <a:r>
              <a:rPr lang="en-US" dirty="0"/>
              <a:t>Aperçu des sessions</a:t>
            </a:r>
          </a:p>
        </p:txBody>
      </p:sp>
      <p:graphicFrame>
        <p:nvGraphicFramePr>
          <p:cNvPr id="250" name="Google Shape;250;p2"/>
          <p:cNvGraphicFramePr/>
          <p:nvPr>
            <p:extLst>
              <p:ext uri="{D42A27DB-BD31-4B8C-83A1-F6EECF244321}">
                <p14:modId xmlns:p14="http://schemas.microsoft.com/office/powerpoint/2010/main" val="3783629059"/>
              </p:ext>
            </p:extLst>
          </p:nvPr>
        </p:nvGraphicFramePr>
        <p:xfrm>
          <a:off x="578269" y="987244"/>
          <a:ext cx="11035461" cy="5463849"/>
        </p:xfrm>
        <a:graphic>
          <a:graphicData uri="http://schemas.openxmlformats.org/drawingml/2006/table">
            <a:tbl>
              <a:tblPr firstRow="1" bandRow="1">
                <a:tableStyleId>{A565D627-2E9B-4718-95B6-432E968041E8}</a:tableStyleId>
              </a:tblPr>
              <a:tblGrid>
                <a:gridCol w="401050">
                  <a:extLst>
                    <a:ext uri="{9D8B030D-6E8A-4147-A177-3AD203B41FA5}">
                      <a16:colId xmlns:a16="http://schemas.microsoft.com/office/drawing/2014/main" val="20000"/>
                    </a:ext>
                  </a:extLst>
                </a:gridCol>
                <a:gridCol w="3340890">
                  <a:extLst>
                    <a:ext uri="{9D8B030D-6E8A-4147-A177-3AD203B41FA5}">
                      <a16:colId xmlns:a16="http://schemas.microsoft.com/office/drawing/2014/main" val="20001"/>
                    </a:ext>
                  </a:extLst>
                </a:gridCol>
                <a:gridCol w="450574">
                  <a:extLst>
                    <a:ext uri="{9D8B030D-6E8A-4147-A177-3AD203B41FA5}">
                      <a16:colId xmlns:a16="http://schemas.microsoft.com/office/drawing/2014/main" val="20002"/>
                    </a:ext>
                  </a:extLst>
                </a:gridCol>
                <a:gridCol w="3084986">
                  <a:extLst>
                    <a:ext uri="{9D8B030D-6E8A-4147-A177-3AD203B41FA5}">
                      <a16:colId xmlns:a16="http://schemas.microsoft.com/office/drawing/2014/main" val="20003"/>
                    </a:ext>
                  </a:extLst>
                </a:gridCol>
                <a:gridCol w="557561">
                  <a:extLst>
                    <a:ext uri="{9D8B030D-6E8A-4147-A177-3AD203B41FA5}">
                      <a16:colId xmlns:a16="http://schemas.microsoft.com/office/drawing/2014/main" val="20004"/>
                    </a:ext>
                  </a:extLst>
                </a:gridCol>
                <a:gridCol w="3200400">
                  <a:extLst>
                    <a:ext uri="{9D8B030D-6E8A-4147-A177-3AD203B41FA5}">
                      <a16:colId xmlns:a16="http://schemas.microsoft.com/office/drawing/2014/main" val="20005"/>
                    </a:ext>
                  </a:extLst>
                </a:gridCol>
              </a:tblGrid>
              <a:tr h="454300">
                <a:tc>
                  <a:txBody>
                    <a:bodyPr/>
                    <a:lstStyle/>
                    <a:p>
                      <a:pPr marL="0" marR="0" lvl="0" indent="0" algn="ctr" rtl="0">
                        <a:spcBef>
                          <a:spcPts val="0"/>
                        </a:spcBef>
                        <a:spcAft>
                          <a:spcPts val="0"/>
                        </a:spcAft>
                        <a:buNone/>
                      </a:pPr>
                      <a:endParaRPr sz="1600" u="none" strike="noStrike" cap="none" dirty="0">
                        <a:latin typeface="+mn-lt"/>
                      </a:endParaRPr>
                    </a:p>
                  </a:txBody>
                  <a:tcPr marL="91450" marR="91450" marT="45725" marB="45725">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r>
                        <a:rPr lang="en-US" sz="1600" u="none" strike="noStrike" cap="none" dirty="0">
                          <a:latin typeface="+mn-lt"/>
                        </a:rPr>
                        <a:t>Jour 1</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endParaRPr sz="1600" u="none" strike="noStrike" cap="none"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r>
                        <a:rPr lang="en-US" sz="1600" u="none" strike="noStrike" cap="none" dirty="0">
                          <a:latin typeface="+mn-lt"/>
                        </a:rPr>
                        <a:t>Jour 2</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endParaRPr sz="1600" u="none" strike="noStrike" cap="none"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r>
                        <a:rPr lang="en-US" sz="1600" u="none" strike="noStrike" cap="none" dirty="0">
                          <a:latin typeface="+mn-lt"/>
                        </a:rPr>
                        <a:t>Jour 3</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4300">
                <a:tc>
                  <a:txBody>
                    <a:bodyPr/>
                    <a:lstStyle/>
                    <a:p>
                      <a:pPr marL="0" marR="0" lvl="0" indent="0" algn="ctr" rtl="0">
                        <a:spcBef>
                          <a:spcPts val="0"/>
                        </a:spcBef>
                        <a:spcAft>
                          <a:spcPts val="0"/>
                        </a:spcAft>
                        <a:buNone/>
                      </a:pPr>
                      <a:r>
                        <a:rPr lang="en-US" sz="1600" u="none" strike="noStrike" cap="none" dirty="0">
                          <a:latin typeface="+mn-lt"/>
                        </a:rPr>
                        <a:t>1</a:t>
                      </a:r>
                      <a:endParaRPr sz="1600" dirty="0">
                        <a:latin typeface="+mn-lt"/>
                      </a:endParaRPr>
                    </a:p>
                  </a:txBody>
                  <a:tcPr marL="91450" marR="91450" marT="45725" marB="45725"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r>
                        <a:rPr lang="en-US" sz="1600" u="none" strike="noStrike" cap="none" dirty="0">
                          <a:latin typeface="+mn-lt"/>
                        </a:rPr>
                        <a:t>Introduction</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r>
                        <a:rPr lang="en-US" sz="1600" dirty="0">
                          <a:latin typeface="+mn-lt"/>
                        </a:rPr>
                        <a:t>8</a:t>
                      </a: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r>
                        <a:rPr lang="en-US" sz="1600" dirty="0">
                          <a:latin typeface="+mn-lt"/>
                        </a:rPr>
                        <a:t>Panneau client</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r>
                        <a:rPr lang="en-US" sz="1600" dirty="0">
                          <a:latin typeface="+mn-lt"/>
                        </a:rPr>
                        <a:t>12</a:t>
                      </a: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r>
                        <a:rPr lang="en-US" sz="1600" dirty="0">
                          <a:latin typeface="+mn-lt"/>
                        </a:rPr>
                        <a:t>Messagerie</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3750">
                <a:tc>
                  <a:txBody>
                    <a:bodyPr/>
                    <a:lstStyle/>
                    <a:p>
                      <a:pPr marL="0" marR="0" lvl="0" indent="0" algn="ctr" rtl="0">
                        <a:spcBef>
                          <a:spcPts val="0"/>
                        </a:spcBef>
                        <a:spcAft>
                          <a:spcPts val="0"/>
                        </a:spcAft>
                        <a:buNone/>
                      </a:pPr>
                      <a:r>
                        <a:rPr lang="en-US" sz="1600" dirty="0">
                          <a:latin typeface="+mn-lt"/>
                        </a:rPr>
                        <a:t>2</a:t>
                      </a:r>
                      <a:endParaRPr sz="1600" dirty="0">
                        <a:latin typeface="+mn-lt"/>
                      </a:endParaRPr>
                    </a:p>
                  </a:txBody>
                  <a:tcPr marL="91450" marR="91450" marT="45725" marB="45725"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r>
                        <a:rPr lang="en-US" sz="1600" dirty="0">
                          <a:latin typeface="+mn-lt"/>
                        </a:rPr>
                        <a:t>La mise </a:t>
                      </a:r>
                      <a:r>
                        <a:rPr lang="fr-FR" sz="1600" noProof="0" dirty="0">
                          <a:latin typeface="+mn-lt"/>
                        </a:rPr>
                        <a:t>en</a:t>
                      </a:r>
                      <a:r>
                        <a:rPr lang="en-US" sz="1600" dirty="0">
                          <a:latin typeface="+mn-lt"/>
                        </a:rPr>
                        <a:t> </a:t>
                      </a:r>
                      <a:r>
                        <a:rPr lang="fr-FR" sz="1600" noProof="0" dirty="0">
                          <a:latin typeface="+mn-lt"/>
                        </a:rPr>
                        <a:t>scène</a:t>
                      </a: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r>
                        <a:rPr lang="en-US" sz="1600" dirty="0">
                          <a:latin typeface="+mn-lt"/>
                        </a:rPr>
                        <a:t>9</a:t>
                      </a: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r>
                        <a:rPr lang="fr-FR" sz="1600" dirty="0">
                          <a:latin typeface="+mn-lt"/>
                        </a:rPr>
                        <a:t>Construire un test index localisé et une approche RNR</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r>
                        <a:rPr lang="en-US" sz="1600" dirty="0">
                          <a:latin typeface="+mn-lt"/>
                        </a:rPr>
                        <a:t>13</a:t>
                      </a: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r>
                        <a:rPr lang="en-US" sz="1600" dirty="0">
                          <a:latin typeface="+mn-lt"/>
                        </a:rPr>
                        <a:t>La pratique rend parfait</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4300">
                <a:tc>
                  <a:txBody>
                    <a:bodyPr/>
                    <a:lstStyle/>
                    <a:p>
                      <a:pPr marL="0" marR="0" lvl="0" indent="0" algn="ctr" rtl="0">
                        <a:spcBef>
                          <a:spcPts val="0"/>
                        </a:spcBef>
                        <a:spcAft>
                          <a:spcPts val="0"/>
                        </a:spcAft>
                        <a:buNone/>
                      </a:pPr>
                      <a:r>
                        <a:rPr lang="en-US" sz="1600" dirty="0">
                          <a:latin typeface="+mn-lt"/>
                        </a:rPr>
                        <a:t>3</a:t>
                      </a:r>
                      <a:endParaRPr sz="1600" dirty="0">
                        <a:latin typeface="+mn-lt"/>
                      </a:endParaRPr>
                    </a:p>
                  </a:txBody>
                  <a:tcPr marL="91450" marR="91450" marT="45725" marB="45725"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r>
                        <a:rPr lang="en-US" sz="1600" dirty="0">
                          <a:latin typeface="+mn-lt"/>
                        </a:rPr>
                        <a:t>Test index en [PAYS]</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r>
                        <a:rPr lang="en-US" sz="1600" dirty="0">
                          <a:latin typeface="+mn-lt"/>
                        </a:rPr>
                        <a:t>10</a:t>
                      </a: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r>
                        <a:rPr lang="en-US" sz="1600" dirty="0">
                          <a:latin typeface="+mn-lt"/>
                        </a:rPr>
                        <a:t>Counseling de motivation</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r>
                        <a:rPr lang="en-US" sz="1600" dirty="0">
                          <a:latin typeface="+mn-lt"/>
                        </a:rPr>
                        <a:t>14</a:t>
                      </a: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lnSpc>
                          <a:spcPct val="90000"/>
                        </a:lnSpc>
                        <a:spcBef>
                          <a:spcPts val="0"/>
                        </a:spcBef>
                        <a:spcAft>
                          <a:spcPts val="0"/>
                        </a:spcAft>
                        <a:buClr>
                          <a:schemeClr val="dk1"/>
                        </a:buClr>
                        <a:buSzPts val="1100"/>
                        <a:buFont typeface="Arial"/>
                        <a:buNone/>
                      </a:pPr>
                      <a:r>
                        <a:rPr lang="fr-FR" sz="1600" dirty="0">
                          <a:latin typeface="+mn-lt"/>
                        </a:rPr>
                        <a:t>Assurance qualité, surveillance et notification des événements indésirables, et s</a:t>
                      </a:r>
                      <a:r>
                        <a:rPr lang="en-US" sz="1600" dirty="0">
                          <a:latin typeface="+mn-lt"/>
                        </a:rPr>
                        <a:t>uivi, évaluation et rapports du test index</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20425">
                <a:tc>
                  <a:txBody>
                    <a:bodyPr/>
                    <a:lstStyle/>
                    <a:p>
                      <a:pPr marL="0" marR="0" lvl="0" indent="0" algn="ctr" rtl="0">
                        <a:spcBef>
                          <a:spcPts val="0"/>
                        </a:spcBef>
                        <a:spcAft>
                          <a:spcPts val="0"/>
                        </a:spcAft>
                        <a:buNone/>
                      </a:pPr>
                      <a:r>
                        <a:rPr lang="en-US" sz="1600" dirty="0">
                          <a:latin typeface="+mn-lt"/>
                        </a:rPr>
                        <a:t>4</a:t>
                      </a:r>
                      <a:endParaRPr sz="1600" dirty="0">
                        <a:latin typeface="+mn-lt"/>
                      </a:endParaRPr>
                    </a:p>
                  </a:txBody>
                  <a:tcPr marL="91450" marR="91450" marT="45725" marB="45725"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r>
                        <a:rPr lang="en-US" sz="1600" dirty="0">
                          <a:latin typeface="+mn-lt"/>
                        </a:rPr>
                        <a:t>Étapes du test index</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r>
                        <a:rPr lang="en-US" sz="1600" dirty="0">
                          <a:latin typeface="+mn-lt"/>
                        </a:rPr>
                        <a:t>11</a:t>
                      </a: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r>
                        <a:rPr lang="fr-FR" sz="1600" dirty="0">
                          <a:latin typeface="+mn-lt"/>
                        </a:rPr>
                        <a:t>Interroger et réagir à la violence entre partenaires intimes</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r>
                        <a:rPr lang="en-US" sz="1600" dirty="0">
                          <a:latin typeface="+mn-lt"/>
                        </a:rPr>
                        <a:t>15</a:t>
                      </a: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r>
                        <a:rPr lang="en-US" sz="1600" dirty="0">
                          <a:latin typeface="+mn-lt"/>
                        </a:rPr>
                        <a:t>Plan d'action</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03750">
                <a:tc>
                  <a:txBody>
                    <a:bodyPr/>
                    <a:lstStyle/>
                    <a:p>
                      <a:pPr marL="0" marR="0" lvl="0" indent="0" algn="ctr" rtl="0">
                        <a:spcBef>
                          <a:spcPts val="0"/>
                        </a:spcBef>
                        <a:spcAft>
                          <a:spcPts val="0"/>
                        </a:spcAft>
                        <a:buNone/>
                      </a:pPr>
                      <a:r>
                        <a:rPr lang="en-US" sz="1600" dirty="0">
                          <a:latin typeface="+mn-lt"/>
                        </a:rPr>
                        <a:t>5</a:t>
                      </a:r>
                      <a:endParaRPr sz="1600" dirty="0">
                        <a:latin typeface="+mn-lt"/>
                      </a:endParaRPr>
                    </a:p>
                  </a:txBody>
                  <a:tcPr marL="91450" marR="91450" marT="45725" marB="45725"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r>
                        <a:rPr lang="fr-FR" sz="1600" dirty="0">
                          <a:latin typeface="+mn-lt"/>
                        </a:rPr>
                        <a:t>Principes fondamentaux et normes minimales</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803750">
                <a:tc>
                  <a:txBody>
                    <a:bodyPr/>
                    <a:lstStyle/>
                    <a:p>
                      <a:pPr marL="0" marR="0" lvl="0" indent="0" algn="ctr" rtl="0">
                        <a:spcBef>
                          <a:spcPts val="0"/>
                        </a:spcBef>
                        <a:spcAft>
                          <a:spcPts val="0"/>
                        </a:spcAft>
                        <a:buNone/>
                      </a:pPr>
                      <a:r>
                        <a:rPr lang="en-US" sz="1600" dirty="0">
                          <a:latin typeface="+mn-lt"/>
                        </a:rPr>
                        <a:t>6</a:t>
                      </a:r>
                      <a:endParaRPr sz="1600" dirty="0">
                        <a:latin typeface="+mn-lt"/>
                      </a:endParaRPr>
                    </a:p>
                  </a:txBody>
                  <a:tcPr marL="91450" marR="91450" marT="45725" marB="45725"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r>
                        <a:rPr lang="fr-FR" sz="1600" dirty="0">
                          <a:latin typeface="+mn-lt"/>
                        </a:rPr>
                        <a:t>Outils et flux pour les tests index</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54300">
                <a:tc>
                  <a:txBody>
                    <a:bodyPr/>
                    <a:lstStyle/>
                    <a:p>
                      <a:pPr marL="0" marR="0" lvl="0" indent="0" algn="ctr" rtl="0">
                        <a:spcBef>
                          <a:spcPts val="0"/>
                        </a:spcBef>
                        <a:spcAft>
                          <a:spcPts val="0"/>
                        </a:spcAft>
                        <a:buNone/>
                      </a:pPr>
                      <a:r>
                        <a:rPr lang="en-US" sz="1600" dirty="0">
                          <a:latin typeface="+mn-lt"/>
                        </a:rPr>
                        <a:t>7</a:t>
                      </a:r>
                      <a:endParaRPr sz="1600" dirty="0">
                        <a:latin typeface="+mn-lt"/>
                      </a:endParaRPr>
                    </a:p>
                  </a:txBody>
                  <a:tcPr marL="91450" marR="91450" marT="45725" marB="45725"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r>
                        <a:rPr lang="fr-FR" sz="1600" dirty="0">
                          <a:latin typeface="+mn-lt"/>
                        </a:rPr>
                        <a:t>Référence réseau de risque (RNR</a:t>
                      </a:r>
                      <a:r>
                        <a:rPr lang="en-US" sz="1600" dirty="0">
                          <a:latin typeface="+mn-lt"/>
                        </a:rPr>
                        <a:t>)</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90000"/>
                        </a:lnSpc>
                        <a:spcBef>
                          <a:spcPts val="0"/>
                        </a:spcBef>
                        <a:spcAft>
                          <a:spcPts val="0"/>
                        </a:spcAft>
                        <a:buNone/>
                      </a:pP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90000"/>
                        </a:lnSpc>
                        <a:spcBef>
                          <a:spcPts val="0"/>
                        </a:spcBef>
                        <a:spcAft>
                          <a:spcPts val="0"/>
                        </a:spcAft>
                        <a:buNone/>
                      </a:pP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0"/>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fontScale="90000"/>
          </a:bodyPr>
          <a:lstStyle/>
          <a:p>
            <a:pPr lvl="0"/>
            <a:r>
              <a:rPr lang="en-US" dirty="0">
                <a:solidFill>
                  <a:schemeClr val="accent4"/>
                </a:solidFill>
              </a:rPr>
              <a:t>OPTIONNEL : diapositives représentant les pays (1-2)</a:t>
            </a:r>
          </a:p>
        </p:txBody>
      </p:sp>
      <p:sp>
        <p:nvSpPr>
          <p:cNvPr id="476" name="Google Shape;476;p20"/>
          <p:cNvSpPr txBox="1">
            <a:spLocks noGrp="1"/>
          </p:cNvSpPr>
          <p:nvPr>
            <p:ph type="body" idx="1"/>
          </p:nvPr>
        </p:nvSpPr>
        <p:spPr>
          <a:xfrm>
            <a:off x="838200" y="1636713"/>
            <a:ext cx="8720470" cy="4932362"/>
          </a:xfrm>
          <a:noFill/>
          <a:ln>
            <a:noFill/>
          </a:ln>
        </p:spPr>
        <p:txBody>
          <a:bodyPr spcFirstLastPara="1" wrap="square" lIns="91425" tIns="45700" rIns="91425" bIns="45700" anchor="t" anchorCtr="0">
            <a:normAutofit/>
          </a:bodyPr>
          <a:lstStyle/>
          <a:p>
            <a:pPr lvl="0">
              <a:buClr>
                <a:schemeClr val="tx1">
                  <a:lumMod val="50000"/>
                  <a:lumOff val="50000"/>
                </a:schemeClr>
              </a:buClr>
            </a:pPr>
            <a:r>
              <a:rPr lang="fr-FR" dirty="0"/>
              <a:t>Insérer des diapositives offrant un aperçu de la politique actuelle en matière de test index en [PAYS] et du rôle des organisations communautaires (le cas échéant)</a:t>
            </a:r>
            <a:endParaRPr lang="en-US" dirty="0"/>
          </a:p>
          <a:p>
            <a:pPr lvl="0">
              <a:buClr>
                <a:schemeClr val="tx1">
                  <a:lumMod val="50000"/>
                  <a:lumOff val="50000"/>
                </a:schemeClr>
              </a:buClr>
            </a:pPr>
            <a:r>
              <a:rPr lang="fr-FR" dirty="0"/>
              <a:t>REMARQUE : les diapositives ne doivent pas décrire les étapes spécifiques du test index, car elles seront couvertes lors de la prochaine session.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32175C4-D5C6-4692-9B6D-2506FE42D42E}"/>
              </a:ext>
            </a:extLst>
          </p:cNvPr>
          <p:cNvSpPr>
            <a:spLocks noGrp="1"/>
          </p:cNvSpPr>
          <p:nvPr>
            <p:ph type="pic" idx="2"/>
          </p:nvPr>
        </p:nvSpPr>
        <p:spPr/>
      </p:sp>
      <p:sp>
        <p:nvSpPr>
          <p:cNvPr id="483" name="Google Shape;483;p21"/>
          <p:cNvSpPr txBox="1">
            <a:spLocks noGrp="1"/>
          </p:cNvSpPr>
          <p:nvPr>
            <p:ph type="title"/>
          </p:nvPr>
        </p:nvSpPr>
        <p:spPr>
          <a:xfrm>
            <a:off x="1366897" y="4752477"/>
            <a:ext cx="9817601" cy="1325563"/>
          </a:xfrm>
          <a:noFill/>
          <a:ln>
            <a:noFill/>
          </a:ln>
        </p:spPr>
        <p:txBody>
          <a:bodyPr spcFirstLastPara="1" wrap="square" lIns="91425" tIns="45700" rIns="91425" bIns="45700" anchor="ctr" anchorCtr="0">
            <a:normAutofit/>
          </a:bodyPr>
          <a:lstStyle/>
          <a:p>
            <a:pPr lvl="0"/>
            <a:r>
              <a:rPr lang="en-US" dirty="0"/>
              <a:t>Session 4. Étapes du test index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2"/>
          <p:cNvSpPr txBox="1">
            <a:spLocks noGrp="1"/>
          </p:cNvSpPr>
          <p:nvPr>
            <p:ph type="body" idx="1"/>
          </p:nvPr>
        </p:nvSpPr>
        <p:spPr>
          <a:xfrm>
            <a:off x="364999" y="4590045"/>
            <a:ext cx="2941923" cy="2059913"/>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SzPts val="2000"/>
              <a:buNone/>
            </a:pPr>
            <a:r>
              <a:rPr lang="en-US" sz="2000" b="1" dirty="0">
                <a:solidFill>
                  <a:schemeClr val="tx1">
                    <a:lumMod val="50000"/>
                    <a:lumOff val="50000"/>
                  </a:schemeClr>
                </a:solidFill>
                <a:latin typeface="+mn-lt"/>
              </a:rPr>
              <a:t>Client index</a:t>
            </a:r>
            <a:endParaRPr sz="2000" dirty="0">
              <a:solidFill>
                <a:schemeClr val="tx1">
                  <a:lumMod val="50000"/>
                  <a:lumOff val="50000"/>
                </a:schemeClr>
              </a:solidFill>
              <a:latin typeface="+mn-lt"/>
            </a:endParaRPr>
          </a:p>
          <a:p>
            <a:pPr marL="0" lvl="0" indent="0" algn="ctr" rtl="0">
              <a:lnSpc>
                <a:spcPct val="100000"/>
              </a:lnSpc>
              <a:spcBef>
                <a:spcPts val="1000"/>
              </a:spcBef>
              <a:spcAft>
                <a:spcPts val="0"/>
              </a:spcAft>
              <a:buSzPts val="2000"/>
              <a:buNone/>
            </a:pPr>
            <a:r>
              <a:rPr lang="fr-FR" sz="2000" dirty="0">
                <a:solidFill>
                  <a:schemeClr val="tx1">
                    <a:lumMod val="50000"/>
                    <a:lumOff val="50000"/>
                  </a:schemeClr>
                </a:solidFill>
                <a:latin typeface="+mn-lt"/>
              </a:rPr>
              <a:t>Personne nouvellement ou précédemment diagnostiquée séropositive, idéalement inscrite dans les services de traitement du VIH</a:t>
            </a:r>
            <a:endParaRPr sz="2000" dirty="0">
              <a:solidFill>
                <a:schemeClr val="tx1">
                  <a:lumMod val="50000"/>
                  <a:lumOff val="50000"/>
                </a:schemeClr>
              </a:solidFill>
              <a:latin typeface="+mn-lt"/>
            </a:endParaRPr>
          </a:p>
        </p:txBody>
      </p:sp>
      <p:pic>
        <p:nvPicPr>
          <p:cNvPr id="490" name="Google Shape;490;p22" descr="A picture containing silhouette&#10;&#10;Description automatically generated"/>
          <p:cNvPicPr preferRelativeResize="0"/>
          <p:nvPr/>
        </p:nvPicPr>
        <p:blipFill rotWithShape="1">
          <a:blip r:embed="rId3">
            <a:alphaModFix/>
          </a:blip>
          <a:srcRect l="77527"/>
          <a:stretch/>
        </p:blipFill>
        <p:spPr>
          <a:xfrm>
            <a:off x="1336219" y="1649018"/>
            <a:ext cx="968405" cy="2799733"/>
          </a:xfrm>
          <a:prstGeom prst="rect">
            <a:avLst/>
          </a:prstGeom>
          <a:noFill/>
          <a:ln>
            <a:noFill/>
          </a:ln>
        </p:spPr>
      </p:pic>
      <p:sp>
        <p:nvSpPr>
          <p:cNvPr id="491" name="Google Shape;491;p22"/>
          <p:cNvSpPr txBox="1"/>
          <p:nvPr/>
        </p:nvSpPr>
        <p:spPr>
          <a:xfrm>
            <a:off x="253344" y="208043"/>
            <a:ext cx="3378497" cy="1244666"/>
          </a:xfrm>
          <a:prstGeom prst="rect">
            <a:avLst/>
          </a:prstGeom>
          <a:noFill/>
          <a:ln>
            <a:noFill/>
          </a:ln>
        </p:spPr>
        <p:txBody>
          <a:bodyPr spcFirstLastPara="1" wrap="square" lIns="91425" tIns="45700" rIns="91425" bIns="45700" anchor="t" anchorCtr="0">
            <a:normAutofit/>
          </a:bodyPr>
          <a:lstStyle/>
          <a:p>
            <a:pPr marL="342900" lvl="0" indent="-342900">
              <a:lnSpc>
                <a:spcPct val="90000"/>
              </a:lnSpc>
              <a:buClr>
                <a:schemeClr val="accent6"/>
              </a:buClr>
              <a:buSzPts val="2000"/>
              <a:buAutoNum type="arabicPeriod"/>
            </a:pPr>
            <a:r>
              <a:rPr lang="fr-FR" sz="1800" b="1" dirty="0">
                <a:solidFill>
                  <a:schemeClr val="tx1">
                    <a:lumMod val="50000"/>
                    <a:lumOff val="50000"/>
                  </a:schemeClr>
                </a:solidFill>
                <a:latin typeface="+mn-lt"/>
                <a:ea typeface="Calibri"/>
                <a:cs typeface="Calibri"/>
                <a:sym typeface="Calibri"/>
              </a:rPr>
              <a:t>Initier le client aux </a:t>
            </a:r>
            <a:br>
              <a:rPr lang="fr-FR" sz="1800" b="1" dirty="0">
                <a:solidFill>
                  <a:schemeClr val="tx1">
                    <a:lumMod val="50000"/>
                    <a:lumOff val="50000"/>
                  </a:schemeClr>
                </a:solidFill>
                <a:latin typeface="+mn-lt"/>
                <a:ea typeface="Calibri"/>
                <a:cs typeface="Calibri"/>
                <a:sym typeface="Calibri"/>
              </a:rPr>
            </a:br>
            <a:r>
              <a:rPr lang="fr-FR" sz="1800" b="1" dirty="0">
                <a:solidFill>
                  <a:schemeClr val="tx1">
                    <a:lumMod val="50000"/>
                    <a:lumOff val="50000"/>
                  </a:schemeClr>
                </a:solidFill>
                <a:latin typeface="+mn-lt"/>
                <a:ea typeface="Calibri"/>
                <a:cs typeface="Calibri"/>
                <a:sym typeface="Calibri"/>
              </a:rPr>
              <a:t>tests index</a:t>
            </a:r>
            <a:endParaRPr sz="1800" b="0" dirty="0">
              <a:solidFill>
                <a:schemeClr val="tx1">
                  <a:lumMod val="50000"/>
                  <a:lumOff val="50000"/>
                </a:schemeClr>
              </a:solidFill>
              <a:latin typeface="+mn-lt"/>
              <a:ea typeface="Calibri"/>
              <a:cs typeface="Calibri"/>
              <a:sym typeface="Calibri"/>
            </a:endParaRPr>
          </a:p>
          <a:p>
            <a:pPr marL="566738" lvl="0" indent="-219075">
              <a:lnSpc>
                <a:spcPct val="90000"/>
              </a:lnSpc>
              <a:spcBef>
                <a:spcPts val="1000"/>
              </a:spcBef>
              <a:buClr>
                <a:schemeClr val="accent6"/>
              </a:buClr>
              <a:buSzPts val="2000"/>
              <a:buFont typeface="Arial"/>
              <a:buChar char="•"/>
            </a:pPr>
            <a:r>
              <a:rPr lang="fr-FR" sz="1600" dirty="0">
                <a:solidFill>
                  <a:schemeClr val="tx1">
                    <a:lumMod val="50000"/>
                    <a:lumOff val="50000"/>
                  </a:schemeClr>
                </a:solidFill>
                <a:latin typeface="+mn-lt"/>
                <a:ea typeface="Calibri"/>
                <a:cs typeface="Calibri"/>
                <a:sym typeface="Calibri"/>
              </a:rPr>
              <a:t>Pendant le counseling </a:t>
            </a:r>
            <a:br>
              <a:rPr lang="fr-FR" sz="1600" dirty="0">
                <a:solidFill>
                  <a:schemeClr val="tx1">
                    <a:lumMod val="50000"/>
                    <a:lumOff val="50000"/>
                  </a:schemeClr>
                </a:solidFill>
                <a:latin typeface="+mn-lt"/>
                <a:ea typeface="Calibri"/>
                <a:cs typeface="Calibri"/>
                <a:sym typeface="Calibri"/>
              </a:rPr>
            </a:br>
            <a:r>
              <a:rPr lang="fr-FR" sz="1600" dirty="0">
                <a:solidFill>
                  <a:schemeClr val="tx1">
                    <a:lumMod val="50000"/>
                    <a:lumOff val="50000"/>
                  </a:schemeClr>
                </a:solidFill>
                <a:latin typeface="+mn-lt"/>
                <a:ea typeface="Calibri"/>
                <a:cs typeface="Calibri"/>
                <a:sym typeface="Calibri"/>
              </a:rPr>
              <a:t>pré-test ou la visite de TAR</a:t>
            </a:r>
            <a:endParaRPr sz="1600" dirty="0">
              <a:solidFill>
                <a:schemeClr val="tx1">
                  <a:lumMod val="50000"/>
                  <a:lumOff val="50000"/>
                </a:schemeClr>
              </a:solidFill>
              <a:latin typeface="+mn-lt"/>
            </a:endParaRPr>
          </a:p>
        </p:txBody>
      </p:sp>
      <p:sp>
        <p:nvSpPr>
          <p:cNvPr id="492" name="Google Shape;492;p22"/>
          <p:cNvSpPr txBox="1"/>
          <p:nvPr/>
        </p:nvSpPr>
        <p:spPr>
          <a:xfrm>
            <a:off x="3897795" y="201179"/>
            <a:ext cx="3881231" cy="1244666"/>
          </a:xfrm>
          <a:prstGeom prst="rect">
            <a:avLst/>
          </a:prstGeom>
          <a:noFill/>
          <a:ln>
            <a:noFill/>
          </a:ln>
        </p:spPr>
        <p:txBody>
          <a:bodyPr spcFirstLastPara="1" wrap="square" lIns="91425" tIns="45700" rIns="91425" bIns="45700" anchor="t" anchorCtr="0">
            <a:normAutofit/>
          </a:bodyPr>
          <a:lstStyle/>
          <a:p>
            <a:pPr marL="233363" indent="-233363">
              <a:lnSpc>
                <a:spcPct val="90000"/>
              </a:lnSpc>
              <a:buClr>
                <a:schemeClr val="accent6"/>
              </a:buClr>
              <a:buSzPts val="2000"/>
            </a:pPr>
            <a:r>
              <a:rPr lang="en-US" sz="1800" b="1" dirty="0">
                <a:solidFill>
                  <a:schemeClr val="tx1">
                    <a:lumMod val="50000"/>
                    <a:lumOff val="50000"/>
                  </a:schemeClr>
                </a:solidFill>
                <a:latin typeface="+mn-lt"/>
                <a:ea typeface="Calibri"/>
                <a:cs typeface="Calibri"/>
                <a:sym typeface="Calibri"/>
              </a:rPr>
              <a:t>2.	</a:t>
            </a:r>
            <a:r>
              <a:rPr lang="fr-FR" sz="1800" b="1" dirty="0">
                <a:solidFill>
                  <a:schemeClr val="tx1">
                    <a:lumMod val="50000"/>
                    <a:lumOff val="50000"/>
                  </a:schemeClr>
                </a:solidFill>
                <a:latin typeface="+mn-lt"/>
                <a:ea typeface="Calibri"/>
                <a:cs typeface="Calibri"/>
                <a:sym typeface="Calibri"/>
              </a:rPr>
              <a:t>Offrir un test de dépistage en tant que service volontaire à tous les clients séropositifs et non réprimés viralement</a:t>
            </a:r>
            <a:endParaRPr sz="1800" b="1" dirty="0">
              <a:solidFill>
                <a:schemeClr val="tx1">
                  <a:lumMod val="50000"/>
                  <a:lumOff val="50000"/>
                </a:schemeClr>
              </a:solidFill>
              <a:latin typeface="+mn-lt"/>
              <a:ea typeface="Calibri"/>
              <a:cs typeface="Calibri"/>
              <a:sym typeface="Calibri"/>
            </a:endParaRPr>
          </a:p>
        </p:txBody>
      </p:sp>
      <p:cxnSp>
        <p:nvCxnSpPr>
          <p:cNvPr id="493" name="Google Shape;493;p22"/>
          <p:cNvCxnSpPr>
            <a:cxnSpLocks/>
          </p:cNvCxnSpPr>
          <p:nvPr/>
        </p:nvCxnSpPr>
        <p:spPr>
          <a:xfrm rot="10800000">
            <a:off x="3370931" y="385580"/>
            <a:ext cx="449589" cy="0"/>
          </a:xfrm>
          <a:prstGeom prst="straightConnector1">
            <a:avLst/>
          </a:prstGeom>
          <a:noFill/>
          <a:ln w="76200" cap="flat" cmpd="sng">
            <a:solidFill>
              <a:srgbClr val="000000"/>
            </a:solidFill>
            <a:prstDash val="solid"/>
            <a:round/>
            <a:headEnd type="triangle" w="med" len="med"/>
            <a:tailEnd type="none" w="sm" len="sm"/>
          </a:ln>
        </p:spPr>
      </p:cxnSp>
      <p:cxnSp>
        <p:nvCxnSpPr>
          <p:cNvPr id="494" name="Google Shape;494;p22"/>
          <p:cNvCxnSpPr/>
          <p:nvPr/>
        </p:nvCxnSpPr>
        <p:spPr>
          <a:xfrm>
            <a:off x="0" y="1468856"/>
            <a:ext cx="12192000" cy="0"/>
          </a:xfrm>
          <a:prstGeom prst="straightConnector1">
            <a:avLst/>
          </a:prstGeom>
          <a:noFill/>
          <a:ln w="9525" cap="flat" cmpd="sng">
            <a:solidFill>
              <a:schemeClr val="accent1"/>
            </a:solidFill>
            <a:prstDash val="solid"/>
            <a:miter lim="800000"/>
            <a:headEnd type="none" w="sm" len="sm"/>
            <a:tailEnd type="none" w="sm" len="sm"/>
          </a:ln>
        </p:spPr>
      </p:cxnSp>
      <p:pic>
        <p:nvPicPr>
          <p:cNvPr id="495" name="Google Shape;495;p22"/>
          <p:cNvPicPr preferRelativeResize="0"/>
          <p:nvPr/>
        </p:nvPicPr>
        <p:blipFill rotWithShape="1">
          <a:blip r:embed="rId4">
            <a:alphaModFix/>
          </a:blip>
          <a:srcRect/>
          <a:stretch/>
        </p:blipFill>
        <p:spPr>
          <a:xfrm>
            <a:off x="4392923" y="1970744"/>
            <a:ext cx="773211" cy="2495655"/>
          </a:xfrm>
          <a:prstGeom prst="rect">
            <a:avLst/>
          </a:prstGeom>
          <a:noFill/>
          <a:ln>
            <a:noFill/>
          </a:ln>
        </p:spPr>
      </p:pic>
      <p:sp>
        <p:nvSpPr>
          <p:cNvPr id="496" name="Google Shape;496;p22"/>
          <p:cNvSpPr txBox="1"/>
          <p:nvPr/>
        </p:nvSpPr>
        <p:spPr>
          <a:xfrm>
            <a:off x="3962319" y="4472768"/>
            <a:ext cx="1634417" cy="4926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6"/>
              </a:buClr>
              <a:buSzPts val="2000"/>
              <a:buFont typeface="Arial"/>
              <a:buNone/>
            </a:pPr>
            <a:r>
              <a:rPr lang="en-US" sz="2000" b="1" dirty="0">
                <a:solidFill>
                  <a:schemeClr val="tx1">
                    <a:lumMod val="50000"/>
                    <a:lumOff val="50000"/>
                  </a:schemeClr>
                </a:solidFill>
                <a:latin typeface="+mn-lt"/>
                <a:ea typeface="Calibri"/>
                <a:cs typeface="Calibri"/>
                <a:sym typeface="Calibri"/>
              </a:rPr>
              <a:t>Prestataire</a:t>
            </a:r>
            <a:endParaRPr sz="2000" b="0" dirty="0">
              <a:solidFill>
                <a:schemeClr val="tx1">
                  <a:lumMod val="50000"/>
                  <a:lumOff val="50000"/>
                </a:schemeClr>
              </a:solidFill>
              <a:latin typeface="+mn-lt"/>
              <a:ea typeface="Calibri"/>
              <a:cs typeface="Calibri"/>
              <a:sym typeface="Calibri"/>
            </a:endParaRPr>
          </a:p>
        </p:txBody>
      </p:sp>
      <p:sp>
        <p:nvSpPr>
          <p:cNvPr id="497" name="Google Shape;497;p22"/>
          <p:cNvSpPr txBox="1"/>
          <p:nvPr/>
        </p:nvSpPr>
        <p:spPr>
          <a:xfrm>
            <a:off x="5224206" y="1919474"/>
            <a:ext cx="2856538" cy="913749"/>
          </a:xfrm>
          <a:prstGeom prst="rect">
            <a:avLst/>
          </a:prstGeom>
          <a:noFill/>
          <a:ln>
            <a:noFill/>
          </a:ln>
        </p:spPr>
        <p:txBody>
          <a:bodyPr spcFirstLastPara="1" wrap="square" lIns="91425" tIns="45700" rIns="91425" bIns="45700" anchor="ctr" anchorCtr="0">
            <a:normAutofit lnSpcReduction="10000"/>
          </a:bodyPr>
          <a:lstStyle/>
          <a:p>
            <a:pPr lvl="0">
              <a:lnSpc>
                <a:spcPct val="90000"/>
              </a:lnSpc>
              <a:buClr>
                <a:schemeClr val="accent6"/>
              </a:buClr>
              <a:buSzPts val="2000"/>
            </a:pPr>
            <a:r>
              <a:rPr lang="fr-FR" sz="2000" b="1" i="1" dirty="0">
                <a:solidFill>
                  <a:schemeClr val="accent1"/>
                </a:solidFill>
                <a:latin typeface="+mn-lt"/>
                <a:ea typeface="Calibri"/>
                <a:cs typeface="Calibri"/>
                <a:sym typeface="Calibri"/>
              </a:rPr>
              <a:t>Vous avez de nombreuses options de référence </a:t>
            </a:r>
            <a:r>
              <a:rPr lang="en-US" sz="2000" b="1" i="1" dirty="0">
                <a:solidFill>
                  <a:schemeClr val="accent1"/>
                </a:solidFill>
                <a:latin typeface="+mn-lt"/>
                <a:ea typeface="Calibri"/>
                <a:cs typeface="Calibri"/>
                <a:sym typeface="Calibri"/>
              </a:rPr>
              <a:t>…</a:t>
            </a:r>
            <a:endParaRPr sz="2000" b="0" i="1" dirty="0">
              <a:solidFill>
                <a:schemeClr val="accent1"/>
              </a:solidFill>
              <a:latin typeface="+mn-lt"/>
              <a:ea typeface="Calibri"/>
              <a:cs typeface="Calibri"/>
              <a:sym typeface="Calibri"/>
            </a:endParaRPr>
          </a:p>
        </p:txBody>
      </p:sp>
      <p:sp>
        <p:nvSpPr>
          <p:cNvPr id="498" name="Google Shape;498;p22"/>
          <p:cNvSpPr txBox="1"/>
          <p:nvPr/>
        </p:nvSpPr>
        <p:spPr>
          <a:xfrm>
            <a:off x="6106261" y="3012440"/>
            <a:ext cx="3102527" cy="913749"/>
          </a:xfrm>
          <a:prstGeom prst="rect">
            <a:avLst/>
          </a:prstGeom>
          <a:noFill/>
          <a:ln>
            <a:noFill/>
          </a:ln>
        </p:spPr>
        <p:txBody>
          <a:bodyPr spcFirstLastPara="1" wrap="square" lIns="91425" tIns="45700" rIns="91425" bIns="45700" anchor="ctr" anchorCtr="0">
            <a:normAutofit lnSpcReduction="10000"/>
          </a:bodyPr>
          <a:lstStyle/>
          <a:p>
            <a:pPr lvl="0">
              <a:lnSpc>
                <a:spcPct val="90000"/>
              </a:lnSpc>
              <a:buClr>
                <a:schemeClr val="accent6"/>
              </a:buClr>
              <a:buSzPts val="2000"/>
            </a:pPr>
            <a:r>
              <a:rPr lang="en-US" sz="2000" b="1" i="1" dirty="0">
                <a:solidFill>
                  <a:schemeClr val="accent2"/>
                </a:solidFill>
                <a:latin typeface="+mn-lt"/>
                <a:ea typeface="Calibri"/>
                <a:cs typeface="Calibri"/>
                <a:sym typeface="Calibri"/>
              </a:rPr>
              <a:t>… </a:t>
            </a:r>
            <a:r>
              <a:rPr lang="fr-FR" sz="2000" b="1" i="1" dirty="0">
                <a:solidFill>
                  <a:schemeClr val="accent2"/>
                </a:solidFill>
                <a:latin typeface="+mn-lt"/>
                <a:ea typeface="Calibri"/>
                <a:cs typeface="Calibri"/>
                <a:sym typeface="Calibri"/>
              </a:rPr>
              <a:t>nous voulons être sûrs que vous ne courez aucun risque </a:t>
            </a:r>
            <a:r>
              <a:rPr lang="en-US" sz="2000" b="1" i="1" dirty="0">
                <a:solidFill>
                  <a:schemeClr val="accent2"/>
                </a:solidFill>
                <a:latin typeface="+mn-lt"/>
                <a:ea typeface="Calibri"/>
                <a:cs typeface="Calibri"/>
                <a:sym typeface="Calibri"/>
              </a:rPr>
              <a:t>…</a:t>
            </a:r>
            <a:endParaRPr sz="2000" b="0" i="1" dirty="0">
              <a:solidFill>
                <a:schemeClr val="accent2"/>
              </a:solidFill>
              <a:latin typeface="+mn-lt"/>
              <a:ea typeface="Calibri"/>
              <a:cs typeface="Calibri"/>
              <a:sym typeface="Calibri"/>
            </a:endParaRPr>
          </a:p>
        </p:txBody>
      </p:sp>
      <p:sp>
        <p:nvSpPr>
          <p:cNvPr id="499" name="Google Shape;499;p22"/>
          <p:cNvSpPr txBox="1"/>
          <p:nvPr/>
        </p:nvSpPr>
        <p:spPr>
          <a:xfrm>
            <a:off x="7532003" y="4127631"/>
            <a:ext cx="3102527" cy="913749"/>
          </a:xfrm>
          <a:prstGeom prst="rect">
            <a:avLst/>
          </a:prstGeom>
          <a:noFill/>
          <a:ln>
            <a:noFill/>
          </a:ln>
        </p:spPr>
        <p:txBody>
          <a:bodyPr spcFirstLastPara="1" wrap="square" lIns="91425" tIns="45700" rIns="91425" bIns="45700" anchor="ctr" anchorCtr="0">
            <a:normAutofit lnSpcReduction="10000"/>
          </a:bodyPr>
          <a:lstStyle/>
          <a:p>
            <a:pPr lvl="0">
              <a:lnSpc>
                <a:spcPct val="90000"/>
              </a:lnSpc>
              <a:buClr>
                <a:schemeClr val="accent6"/>
              </a:buClr>
              <a:buSzPts val="2000"/>
            </a:pPr>
            <a:r>
              <a:rPr lang="en-US" sz="2000" b="1" i="1" dirty="0">
                <a:solidFill>
                  <a:srgbClr val="76B531"/>
                </a:solidFill>
                <a:latin typeface="+mn-lt"/>
                <a:ea typeface="Calibri"/>
                <a:cs typeface="Calibri"/>
                <a:sym typeface="Calibri"/>
              </a:rPr>
              <a:t>….</a:t>
            </a:r>
            <a:r>
              <a:rPr lang="fr-FR" sz="2000" b="1" i="1" dirty="0">
                <a:solidFill>
                  <a:srgbClr val="76B531"/>
                </a:solidFill>
                <a:latin typeface="+mn-lt"/>
                <a:ea typeface="Calibri"/>
                <a:cs typeface="Calibri"/>
                <a:sym typeface="Calibri"/>
              </a:rPr>
              <a:t> le choix vous appartient toujours à tout moment</a:t>
            </a:r>
            <a:r>
              <a:rPr lang="en-US" sz="2000" b="1" i="1" dirty="0">
                <a:solidFill>
                  <a:srgbClr val="76B531"/>
                </a:solidFill>
                <a:latin typeface="+mn-lt"/>
                <a:ea typeface="Calibri"/>
                <a:cs typeface="Calibri"/>
                <a:sym typeface="Calibri"/>
              </a:rPr>
              <a:t>.</a:t>
            </a:r>
            <a:endParaRPr sz="2000" b="0" i="1" dirty="0">
              <a:solidFill>
                <a:srgbClr val="76B531"/>
              </a:solidFill>
              <a:latin typeface="+mn-lt"/>
              <a:ea typeface="Calibri"/>
              <a:cs typeface="Calibri"/>
              <a:sym typeface="Calibri"/>
            </a:endParaRPr>
          </a:p>
        </p:txBody>
      </p:sp>
      <p:sp>
        <p:nvSpPr>
          <p:cNvPr id="500" name="Google Shape;500;p22"/>
          <p:cNvSpPr txBox="1"/>
          <p:nvPr/>
        </p:nvSpPr>
        <p:spPr>
          <a:xfrm>
            <a:off x="8252444" y="198326"/>
            <a:ext cx="3881231" cy="1244665"/>
          </a:xfrm>
          <a:prstGeom prst="rect">
            <a:avLst/>
          </a:prstGeom>
          <a:noFill/>
          <a:ln>
            <a:noFill/>
          </a:ln>
        </p:spPr>
        <p:txBody>
          <a:bodyPr spcFirstLastPara="1" wrap="square" lIns="91425" tIns="45700" rIns="91425" bIns="45700" anchor="t" anchorCtr="0">
            <a:normAutofit/>
          </a:bodyPr>
          <a:lstStyle/>
          <a:p>
            <a:pPr marL="233363" indent="-233363">
              <a:lnSpc>
                <a:spcPct val="90000"/>
              </a:lnSpc>
              <a:buClr>
                <a:schemeClr val="accent6"/>
              </a:buClr>
              <a:buSzPts val="2000"/>
            </a:pPr>
            <a:r>
              <a:rPr lang="en-US" sz="1800" b="1" dirty="0">
                <a:solidFill>
                  <a:schemeClr val="tx1">
                    <a:lumMod val="50000"/>
                    <a:lumOff val="50000"/>
                  </a:schemeClr>
                </a:solidFill>
                <a:latin typeface="+mn-lt"/>
                <a:ea typeface="Calibri"/>
                <a:cs typeface="Calibri"/>
                <a:sym typeface="Calibri"/>
              </a:rPr>
              <a:t>3.	</a:t>
            </a:r>
            <a:r>
              <a:rPr lang="fr-FR" sz="1800" b="1" dirty="0">
                <a:solidFill>
                  <a:schemeClr val="tx1">
                    <a:lumMod val="50000"/>
                    <a:lumOff val="50000"/>
                  </a:schemeClr>
                </a:solidFill>
                <a:latin typeface="+mn-lt"/>
                <a:ea typeface="Calibri"/>
                <a:cs typeface="Calibri"/>
                <a:sym typeface="Calibri"/>
              </a:rPr>
              <a:t>Si le client accepte, obtenir le consentement pour s'enquérir des partenaires et des enfants exposés</a:t>
            </a:r>
            <a:endParaRPr sz="2000" b="0" dirty="0">
              <a:solidFill>
                <a:schemeClr val="tx1">
                  <a:lumMod val="50000"/>
                  <a:lumOff val="50000"/>
                </a:schemeClr>
              </a:solidFill>
              <a:latin typeface="+mn-lt"/>
              <a:ea typeface="Calibri"/>
              <a:cs typeface="Calibri"/>
              <a:sym typeface="Calibri"/>
            </a:endParaRPr>
          </a:p>
        </p:txBody>
      </p:sp>
      <p:cxnSp>
        <p:nvCxnSpPr>
          <p:cNvPr id="501" name="Google Shape;501;p22"/>
          <p:cNvCxnSpPr>
            <a:cxnSpLocks/>
          </p:cNvCxnSpPr>
          <p:nvPr/>
        </p:nvCxnSpPr>
        <p:spPr>
          <a:xfrm rot="10800000">
            <a:off x="7734345" y="385579"/>
            <a:ext cx="449589" cy="0"/>
          </a:xfrm>
          <a:prstGeom prst="straightConnector1">
            <a:avLst/>
          </a:prstGeom>
          <a:noFill/>
          <a:ln w="76200" cap="flat" cmpd="sng">
            <a:solidFill>
              <a:srgbClr val="000000"/>
            </a:solidFill>
            <a:prstDash val="solid"/>
            <a:round/>
            <a:headEnd type="triangle" w="med" len="med"/>
            <a:tailEnd type="none" w="sm" len="sm"/>
          </a:ln>
        </p:spPr>
      </p:cxnSp>
      <p:sp>
        <p:nvSpPr>
          <p:cNvPr id="15" name="Google Shape;52;p105">
            <a:extLst>
              <a:ext uri="{FF2B5EF4-FFF2-40B4-BE49-F238E27FC236}">
                <a16:creationId xmlns:a16="http://schemas.microsoft.com/office/drawing/2014/main" id="{1DD5152D-9E47-4B10-9EE1-98DA6653BECA}"/>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3"/>
          <p:cNvSpPr txBox="1">
            <a:spLocks noGrp="1"/>
          </p:cNvSpPr>
          <p:nvPr>
            <p:ph type="body" idx="1"/>
          </p:nvPr>
        </p:nvSpPr>
        <p:spPr>
          <a:xfrm>
            <a:off x="215803" y="4372483"/>
            <a:ext cx="2858522" cy="175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600"/>
              </a:spcAft>
              <a:buSzPts val="2000"/>
              <a:buNone/>
            </a:pPr>
            <a:r>
              <a:rPr lang="en-US" sz="1600" b="1" dirty="0">
                <a:solidFill>
                  <a:schemeClr val="tx1"/>
                </a:solidFill>
                <a:latin typeface="+mj-lt"/>
              </a:rPr>
              <a:t>Client index</a:t>
            </a:r>
          </a:p>
          <a:p>
            <a:pPr marL="0" lvl="0" indent="0" algn="ctr" rtl="0">
              <a:lnSpc>
                <a:spcPct val="90000"/>
              </a:lnSpc>
              <a:spcBef>
                <a:spcPts val="0"/>
              </a:spcBef>
              <a:spcAft>
                <a:spcPts val="0"/>
              </a:spcAft>
              <a:buSzPts val="2000"/>
              <a:buNone/>
            </a:pPr>
            <a:r>
              <a:rPr lang="fr-FR" sz="1600" dirty="0">
                <a:solidFill>
                  <a:schemeClr val="tx1"/>
                </a:solidFill>
                <a:latin typeface="+mj-lt"/>
              </a:rPr>
              <a:t>Personne nouvellement ou précédemment diagnostiquée séropositive, idéalement inscrite dans les services de traitement du VIH</a:t>
            </a:r>
            <a:endParaRPr sz="1600" dirty="0">
              <a:latin typeface="+mj-lt"/>
            </a:endParaRPr>
          </a:p>
        </p:txBody>
      </p:sp>
      <p:pic>
        <p:nvPicPr>
          <p:cNvPr id="508" name="Google Shape;508;p23" descr="A picture containing silhouette&#10;&#10;Description automatically generated"/>
          <p:cNvPicPr preferRelativeResize="0"/>
          <p:nvPr/>
        </p:nvPicPr>
        <p:blipFill rotWithShape="1">
          <a:blip r:embed="rId3">
            <a:alphaModFix/>
          </a:blip>
          <a:srcRect l="77527"/>
          <a:stretch/>
        </p:blipFill>
        <p:spPr>
          <a:xfrm>
            <a:off x="1123208" y="1457633"/>
            <a:ext cx="968405" cy="2799733"/>
          </a:xfrm>
          <a:prstGeom prst="rect">
            <a:avLst/>
          </a:prstGeom>
          <a:noFill/>
          <a:ln>
            <a:noFill/>
          </a:ln>
        </p:spPr>
      </p:pic>
      <p:sp>
        <p:nvSpPr>
          <p:cNvPr id="509" name="Google Shape;509;p23"/>
          <p:cNvSpPr txBox="1"/>
          <p:nvPr/>
        </p:nvSpPr>
        <p:spPr>
          <a:xfrm>
            <a:off x="3597816" y="4355953"/>
            <a:ext cx="4312232" cy="2153842"/>
          </a:xfrm>
          <a:prstGeom prst="rect">
            <a:avLst/>
          </a:prstGeom>
          <a:noFill/>
          <a:ln>
            <a:noFill/>
          </a:ln>
        </p:spPr>
        <p:txBody>
          <a:bodyPr spcFirstLastPara="1" wrap="square" lIns="91425" tIns="45700" rIns="91425" bIns="45700" anchor="t" anchorCtr="0">
            <a:noAutofit/>
          </a:bodyPr>
          <a:lstStyle/>
          <a:p>
            <a:pPr lvl="0" algn="ctr">
              <a:buClr>
                <a:schemeClr val="accent6"/>
              </a:buClr>
              <a:buSzPts val="2000"/>
            </a:pPr>
            <a:r>
              <a:rPr lang="en-US" sz="1600" b="1" dirty="0">
                <a:solidFill>
                  <a:schemeClr val="tx1"/>
                </a:solidFill>
                <a:latin typeface="+mj-lt"/>
                <a:ea typeface="Calibri"/>
                <a:cs typeface="Calibri"/>
                <a:sym typeface="Calibri"/>
              </a:rPr>
              <a:t>Test index </a:t>
            </a:r>
            <a:r>
              <a:rPr lang="en-US" sz="1600" b="0" dirty="0">
                <a:solidFill>
                  <a:schemeClr val="tx1"/>
                </a:solidFill>
                <a:latin typeface="+mj-lt"/>
                <a:ea typeface="Calibri"/>
                <a:cs typeface="Calibri"/>
                <a:sym typeface="Calibri"/>
              </a:rPr>
              <a:t>:</a:t>
            </a:r>
            <a:endParaRPr sz="1600" dirty="0">
              <a:solidFill>
                <a:schemeClr val="tx1"/>
              </a:solidFill>
              <a:latin typeface="+mj-lt"/>
            </a:endParaRPr>
          </a:p>
          <a:p>
            <a:pPr lvl="0">
              <a:spcBef>
                <a:spcPts val="400"/>
              </a:spcBef>
              <a:buClr>
                <a:schemeClr val="accent6"/>
              </a:buClr>
              <a:buSzPts val="2000"/>
            </a:pPr>
            <a:r>
              <a:rPr lang="fr-FR" sz="1600" dirty="0">
                <a:solidFill>
                  <a:schemeClr val="tx1"/>
                </a:solidFill>
                <a:latin typeface="+mj-lt"/>
                <a:ea typeface="Calibri"/>
                <a:cs typeface="Calibri"/>
                <a:sym typeface="Calibri"/>
              </a:rPr>
              <a:t>L’ AS / conseiller demande au client index </a:t>
            </a:r>
            <a:br>
              <a:rPr lang="fr-FR" sz="1600" dirty="0">
                <a:solidFill>
                  <a:schemeClr val="tx1"/>
                </a:solidFill>
                <a:latin typeface="+mj-lt"/>
                <a:ea typeface="Calibri"/>
                <a:cs typeface="Calibri"/>
                <a:sym typeface="Calibri"/>
              </a:rPr>
            </a:br>
            <a:r>
              <a:rPr lang="fr-FR" sz="1600" dirty="0">
                <a:solidFill>
                  <a:schemeClr val="tx1"/>
                </a:solidFill>
                <a:latin typeface="+mj-lt"/>
                <a:ea typeface="Calibri"/>
                <a:cs typeface="Calibri"/>
                <a:sym typeface="Calibri"/>
              </a:rPr>
              <a:t>de tout lister </a:t>
            </a:r>
            <a:r>
              <a:rPr lang="en-US" sz="1600" b="0" dirty="0">
                <a:solidFill>
                  <a:schemeClr val="tx1"/>
                </a:solidFill>
                <a:latin typeface="+mj-lt"/>
                <a:ea typeface="Calibri"/>
                <a:cs typeface="Calibri"/>
                <a:sym typeface="Calibri"/>
              </a:rPr>
              <a:t>: </a:t>
            </a:r>
            <a:endParaRPr sz="1600" dirty="0">
              <a:solidFill>
                <a:schemeClr val="tx1"/>
              </a:solidFill>
              <a:latin typeface="+mj-lt"/>
            </a:endParaRPr>
          </a:p>
          <a:p>
            <a:pPr marL="282575" lvl="0" indent="-282575">
              <a:spcBef>
                <a:spcPts val="360"/>
              </a:spcBef>
              <a:buClrTx/>
              <a:buSzPct val="100000"/>
              <a:buFont typeface="+mj-lt"/>
              <a:buAutoNum type="arabicParenR"/>
            </a:pPr>
            <a:r>
              <a:rPr lang="fr-FR" sz="1600" dirty="0">
                <a:solidFill>
                  <a:schemeClr val="tx1"/>
                </a:solidFill>
                <a:latin typeface="+mj-lt"/>
                <a:ea typeface="Calibri"/>
                <a:cs typeface="Calibri"/>
                <a:sym typeface="Calibri"/>
              </a:rPr>
              <a:t>Partenaires sexuels au cours de la dernière année</a:t>
            </a:r>
            <a:endParaRPr sz="1600" dirty="0">
              <a:solidFill>
                <a:schemeClr val="tx1"/>
              </a:solidFill>
              <a:latin typeface="+mj-lt"/>
            </a:endParaRPr>
          </a:p>
          <a:p>
            <a:pPr marL="282575" lvl="0" indent="-282575">
              <a:spcBef>
                <a:spcPts val="360"/>
              </a:spcBef>
              <a:buClrTx/>
              <a:buSzPct val="100000"/>
              <a:buFont typeface="+mj-lt"/>
              <a:buAutoNum type="arabicParenR"/>
            </a:pPr>
            <a:r>
              <a:rPr lang="fr-FR" sz="1600" dirty="0">
                <a:solidFill>
                  <a:schemeClr val="tx1"/>
                </a:solidFill>
                <a:latin typeface="+mj-lt"/>
                <a:ea typeface="Calibri"/>
                <a:cs typeface="Calibri"/>
                <a:sym typeface="Calibri"/>
              </a:rPr>
              <a:t>Partenaires d'injection de drogues (jamais)</a:t>
            </a:r>
            <a:endParaRPr sz="1600" dirty="0">
              <a:solidFill>
                <a:schemeClr val="tx1"/>
              </a:solidFill>
              <a:latin typeface="+mj-lt"/>
            </a:endParaRPr>
          </a:p>
          <a:p>
            <a:pPr marL="282575" lvl="0" indent="-282575">
              <a:spcBef>
                <a:spcPts val="360"/>
              </a:spcBef>
              <a:buClrTx/>
              <a:buSzPct val="100000"/>
              <a:buFont typeface="+mj-lt"/>
              <a:buAutoNum type="arabicParenR"/>
            </a:pPr>
            <a:r>
              <a:rPr lang="fr-FR" sz="1600" dirty="0">
                <a:solidFill>
                  <a:schemeClr val="tx1"/>
                </a:solidFill>
                <a:latin typeface="+mj-lt"/>
                <a:ea typeface="Calibri"/>
                <a:cs typeface="Calibri"/>
                <a:sym typeface="Calibri"/>
              </a:rPr>
              <a:t>Enfants &lt;19 ans dont le statut est inconnu</a:t>
            </a:r>
            <a:endParaRPr sz="1600" b="0" dirty="0">
              <a:solidFill>
                <a:srgbClr val="535352"/>
              </a:solidFill>
              <a:latin typeface="+mj-lt"/>
              <a:ea typeface="Calibri"/>
              <a:cs typeface="Calibri"/>
              <a:sym typeface="Calibri"/>
            </a:endParaRPr>
          </a:p>
        </p:txBody>
      </p:sp>
      <p:pic>
        <p:nvPicPr>
          <p:cNvPr id="510" name="Google Shape;510;p23" descr="A picture containing silhouette&#10;&#10;Description automatically generated"/>
          <p:cNvPicPr preferRelativeResize="0"/>
          <p:nvPr/>
        </p:nvPicPr>
        <p:blipFill rotWithShape="1">
          <a:blip r:embed="rId4">
            <a:alphaModFix/>
          </a:blip>
          <a:srcRect l="1" r="62628"/>
          <a:stretch/>
        </p:blipFill>
        <p:spPr>
          <a:xfrm>
            <a:off x="3918641" y="2000582"/>
            <a:ext cx="1258881" cy="2188689"/>
          </a:xfrm>
          <a:prstGeom prst="rect">
            <a:avLst/>
          </a:prstGeom>
          <a:noFill/>
          <a:ln>
            <a:noFill/>
          </a:ln>
        </p:spPr>
      </p:pic>
      <p:sp>
        <p:nvSpPr>
          <p:cNvPr id="511" name="Google Shape;511;p23"/>
          <p:cNvSpPr txBox="1"/>
          <p:nvPr/>
        </p:nvSpPr>
        <p:spPr>
          <a:xfrm>
            <a:off x="8468012" y="3710734"/>
            <a:ext cx="3284714" cy="2523480"/>
          </a:xfrm>
          <a:prstGeom prst="rect">
            <a:avLst/>
          </a:prstGeom>
          <a:noFill/>
          <a:ln>
            <a:noFill/>
          </a:ln>
        </p:spPr>
        <p:txBody>
          <a:bodyPr spcFirstLastPara="1" wrap="square" lIns="91425" tIns="45700" rIns="91425" bIns="45700" anchor="t" anchorCtr="0">
            <a:noAutofit/>
          </a:bodyPr>
          <a:lstStyle/>
          <a:p>
            <a:pPr lvl="0">
              <a:buClr>
                <a:schemeClr val="accent6"/>
              </a:buClr>
              <a:buSzPts val="2000"/>
            </a:pPr>
            <a:r>
              <a:rPr lang="fr-FR" sz="1600" dirty="0">
                <a:solidFill>
                  <a:schemeClr val="tx1"/>
                </a:solidFill>
                <a:latin typeface="+mj-lt"/>
                <a:ea typeface="Calibri"/>
                <a:cs typeface="Calibri"/>
                <a:sym typeface="Calibri"/>
              </a:rPr>
              <a:t>Avec le </a:t>
            </a:r>
            <a:r>
              <a:rPr lang="fr-FR" sz="1600" b="1" dirty="0">
                <a:solidFill>
                  <a:schemeClr val="tx1"/>
                </a:solidFill>
                <a:latin typeface="+mj-lt"/>
                <a:ea typeface="Calibri"/>
                <a:cs typeface="Calibri"/>
                <a:sym typeface="Calibri"/>
              </a:rPr>
              <a:t>consentement du client</a:t>
            </a:r>
            <a:r>
              <a:rPr lang="fr-FR" sz="1600" dirty="0">
                <a:solidFill>
                  <a:schemeClr val="tx1"/>
                </a:solidFill>
                <a:latin typeface="+mj-lt"/>
                <a:ea typeface="Calibri"/>
                <a:cs typeface="Calibri"/>
                <a:sym typeface="Calibri"/>
              </a:rPr>
              <a:t>, recherchez le risque de VPI pour chaque contact, puis les individus sont </a:t>
            </a:r>
            <a:r>
              <a:rPr lang="en-US" sz="1600" b="0" dirty="0">
                <a:solidFill>
                  <a:schemeClr val="tx1"/>
                </a:solidFill>
                <a:latin typeface="+mj-lt"/>
                <a:ea typeface="Calibri"/>
                <a:cs typeface="Calibri"/>
                <a:sym typeface="Calibri"/>
              </a:rPr>
              <a:t>:</a:t>
            </a:r>
            <a:endParaRPr sz="1600" dirty="0">
              <a:solidFill>
                <a:schemeClr val="tx1"/>
              </a:solidFill>
              <a:latin typeface="+mj-lt"/>
            </a:endParaRPr>
          </a:p>
          <a:p>
            <a:pPr marL="282575" indent="-282575">
              <a:spcBef>
                <a:spcPts val="360"/>
              </a:spcBef>
              <a:buClrTx/>
              <a:buSzPct val="100000"/>
              <a:buFont typeface="+mj-lt"/>
              <a:buAutoNum type="arabicParenR"/>
            </a:pPr>
            <a:r>
              <a:rPr lang="fr-FR" sz="1600" dirty="0">
                <a:solidFill>
                  <a:schemeClr val="tx1"/>
                </a:solidFill>
                <a:latin typeface="+mj-lt"/>
                <a:ea typeface="Calibri"/>
                <a:cs typeface="Calibri"/>
                <a:sym typeface="Calibri"/>
              </a:rPr>
              <a:t>Contacté selon la </a:t>
            </a:r>
            <a:r>
              <a:rPr lang="fr-FR" sz="1600" b="1" dirty="0">
                <a:solidFill>
                  <a:schemeClr val="tx1"/>
                </a:solidFill>
                <a:latin typeface="+mj-lt"/>
                <a:ea typeface="Calibri"/>
                <a:cs typeface="Calibri"/>
                <a:sym typeface="Calibri"/>
              </a:rPr>
              <a:t>méthode préférée</a:t>
            </a:r>
            <a:endParaRPr sz="1600" b="1" dirty="0">
              <a:solidFill>
                <a:schemeClr val="tx1"/>
              </a:solidFill>
              <a:latin typeface="+mj-lt"/>
              <a:ea typeface="Calibri"/>
              <a:cs typeface="Calibri"/>
            </a:endParaRPr>
          </a:p>
          <a:p>
            <a:pPr marL="282575" indent="-282575">
              <a:spcBef>
                <a:spcPts val="360"/>
              </a:spcBef>
              <a:buClrTx/>
              <a:buSzPct val="100000"/>
              <a:buFont typeface="+mj-lt"/>
              <a:buAutoNum type="arabicParenR"/>
            </a:pPr>
            <a:r>
              <a:rPr lang="fr-FR" sz="1600" dirty="0">
                <a:solidFill>
                  <a:schemeClr val="tx1"/>
                </a:solidFill>
                <a:latin typeface="+mj-lt"/>
                <a:ea typeface="Calibri"/>
                <a:cs typeface="Calibri"/>
                <a:sym typeface="Calibri"/>
              </a:rPr>
              <a:t>Informés qu'ils ont été exposés au VIH</a:t>
            </a:r>
          </a:p>
          <a:p>
            <a:pPr marL="282575" indent="-282575">
              <a:spcBef>
                <a:spcPts val="360"/>
              </a:spcBef>
              <a:buClrTx/>
              <a:buSzPct val="100000"/>
              <a:buFont typeface="+mj-lt"/>
              <a:buAutoNum type="arabicParenR"/>
            </a:pPr>
            <a:r>
              <a:rPr lang="en-US" sz="1600" dirty="0">
                <a:solidFill>
                  <a:schemeClr val="tx1"/>
                </a:solidFill>
                <a:latin typeface="+mj-lt"/>
                <a:ea typeface="Calibri"/>
                <a:cs typeface="Calibri"/>
                <a:sym typeface="Calibri"/>
              </a:rPr>
              <a:t>Offert HTS volontaire</a:t>
            </a:r>
            <a:endParaRPr sz="1600" dirty="0">
              <a:solidFill>
                <a:schemeClr val="tx1"/>
              </a:solidFill>
              <a:latin typeface="+mj-lt"/>
              <a:ea typeface="Calibri"/>
              <a:cs typeface="Calibri"/>
              <a:sym typeface="Calibri"/>
            </a:endParaRPr>
          </a:p>
        </p:txBody>
      </p:sp>
      <p:pic>
        <p:nvPicPr>
          <p:cNvPr id="512" name="Google Shape;512;p23"/>
          <p:cNvPicPr preferRelativeResize="0"/>
          <p:nvPr/>
        </p:nvPicPr>
        <p:blipFill rotWithShape="1">
          <a:blip r:embed="rId5">
            <a:alphaModFix/>
          </a:blip>
          <a:srcRect/>
          <a:stretch/>
        </p:blipFill>
        <p:spPr>
          <a:xfrm>
            <a:off x="6623721" y="2716239"/>
            <a:ext cx="1320800" cy="1436174"/>
          </a:xfrm>
          <a:prstGeom prst="rect">
            <a:avLst/>
          </a:prstGeom>
          <a:noFill/>
          <a:ln>
            <a:noFill/>
          </a:ln>
        </p:spPr>
      </p:pic>
      <p:pic>
        <p:nvPicPr>
          <p:cNvPr id="513" name="Google Shape;513;p23"/>
          <p:cNvPicPr preferRelativeResize="0"/>
          <p:nvPr/>
        </p:nvPicPr>
        <p:blipFill rotWithShape="1">
          <a:blip r:embed="rId6">
            <a:alphaModFix/>
          </a:blip>
          <a:srcRect/>
          <a:stretch/>
        </p:blipFill>
        <p:spPr>
          <a:xfrm>
            <a:off x="8325877" y="2519796"/>
            <a:ext cx="1002458" cy="1002458"/>
          </a:xfrm>
          <a:prstGeom prst="rect">
            <a:avLst/>
          </a:prstGeom>
          <a:noFill/>
          <a:ln>
            <a:noFill/>
          </a:ln>
        </p:spPr>
      </p:pic>
      <p:pic>
        <p:nvPicPr>
          <p:cNvPr id="514" name="Google Shape;514;p23" descr="A picture containing silhouette&#10;&#10;Description automatically generated"/>
          <p:cNvPicPr preferRelativeResize="0"/>
          <p:nvPr/>
        </p:nvPicPr>
        <p:blipFill rotWithShape="1">
          <a:blip r:embed="rId4">
            <a:alphaModFix/>
          </a:blip>
          <a:srcRect l="60167" r="22713"/>
          <a:stretch/>
        </p:blipFill>
        <p:spPr>
          <a:xfrm>
            <a:off x="3388247" y="1759325"/>
            <a:ext cx="630677" cy="2393752"/>
          </a:xfrm>
          <a:prstGeom prst="rect">
            <a:avLst/>
          </a:prstGeom>
          <a:noFill/>
          <a:ln>
            <a:noFill/>
          </a:ln>
        </p:spPr>
      </p:pic>
      <p:grpSp>
        <p:nvGrpSpPr>
          <p:cNvPr id="515" name="Google Shape;515;p23"/>
          <p:cNvGrpSpPr/>
          <p:nvPr/>
        </p:nvGrpSpPr>
        <p:grpSpPr>
          <a:xfrm>
            <a:off x="9277839" y="2115201"/>
            <a:ext cx="1854314" cy="1616689"/>
            <a:chOff x="9277839" y="2234117"/>
            <a:chExt cx="1854314" cy="1616689"/>
          </a:xfrm>
        </p:grpSpPr>
        <p:pic>
          <p:nvPicPr>
            <p:cNvPr id="516" name="Google Shape;516;p23"/>
            <p:cNvPicPr preferRelativeResize="0"/>
            <p:nvPr/>
          </p:nvPicPr>
          <p:blipFill rotWithShape="1">
            <a:blip r:embed="rId7">
              <a:alphaModFix/>
            </a:blip>
            <a:srcRect/>
            <a:stretch/>
          </p:blipFill>
          <p:spPr>
            <a:xfrm>
              <a:off x="10292575" y="2414631"/>
              <a:ext cx="839578" cy="1436175"/>
            </a:xfrm>
            <a:prstGeom prst="rect">
              <a:avLst/>
            </a:prstGeom>
            <a:noFill/>
            <a:ln>
              <a:noFill/>
            </a:ln>
          </p:spPr>
        </p:pic>
        <p:pic>
          <p:nvPicPr>
            <p:cNvPr id="517" name="Google Shape;517;p23" descr="A silhouette of a person&#10;&#10;Description automatically generated"/>
            <p:cNvPicPr preferRelativeResize="0"/>
            <p:nvPr/>
          </p:nvPicPr>
          <p:blipFill rotWithShape="1">
            <a:blip r:embed="rId8">
              <a:alphaModFix/>
            </a:blip>
            <a:srcRect/>
            <a:stretch/>
          </p:blipFill>
          <p:spPr>
            <a:xfrm>
              <a:off x="9277839" y="2234117"/>
              <a:ext cx="1025887" cy="1481559"/>
            </a:xfrm>
            <a:prstGeom prst="rect">
              <a:avLst/>
            </a:prstGeom>
            <a:noFill/>
            <a:ln>
              <a:noFill/>
            </a:ln>
          </p:spPr>
        </p:pic>
      </p:grpSp>
      <p:pic>
        <p:nvPicPr>
          <p:cNvPr id="521" name="Google Shape;521;p23"/>
          <p:cNvPicPr preferRelativeResize="0"/>
          <p:nvPr/>
        </p:nvPicPr>
        <p:blipFill rotWithShape="1">
          <a:blip r:embed="rId9">
            <a:alphaModFix/>
          </a:blip>
          <a:srcRect/>
          <a:stretch/>
        </p:blipFill>
        <p:spPr>
          <a:xfrm rot="2968771">
            <a:off x="10349051" y="1891026"/>
            <a:ext cx="1928488" cy="1521642"/>
          </a:xfrm>
          <a:prstGeom prst="rect">
            <a:avLst/>
          </a:prstGeom>
          <a:noFill/>
          <a:ln>
            <a:noFill/>
          </a:ln>
        </p:spPr>
      </p:pic>
      <p:sp>
        <p:nvSpPr>
          <p:cNvPr id="522" name="Google Shape;522;p23"/>
          <p:cNvSpPr txBox="1"/>
          <p:nvPr/>
        </p:nvSpPr>
        <p:spPr>
          <a:xfrm>
            <a:off x="107997" y="188043"/>
            <a:ext cx="2750525" cy="1265732"/>
          </a:xfrm>
          <a:prstGeom prst="rect">
            <a:avLst/>
          </a:prstGeom>
          <a:noFill/>
          <a:ln>
            <a:noFill/>
          </a:ln>
        </p:spPr>
        <p:txBody>
          <a:bodyPr spcFirstLastPara="1" wrap="square" lIns="91425" tIns="45700" rIns="91425" bIns="45700" anchor="t" anchorCtr="0">
            <a:noAutofit/>
          </a:bodyPr>
          <a:lstStyle/>
          <a:p>
            <a:pPr marL="228600" indent="-228600">
              <a:buClr>
                <a:schemeClr val="accent6"/>
              </a:buClr>
              <a:buSzPts val="2000"/>
            </a:pPr>
            <a:r>
              <a:rPr lang="en-US" sz="1600" b="1" dirty="0">
                <a:solidFill>
                  <a:schemeClr val="tx1">
                    <a:lumMod val="50000"/>
                    <a:lumOff val="50000"/>
                  </a:schemeClr>
                </a:solidFill>
                <a:latin typeface="+mj-lt"/>
                <a:cs typeface="Calibri"/>
                <a:sym typeface="Calibri"/>
              </a:rPr>
              <a:t>4.	</a:t>
            </a:r>
            <a:r>
              <a:rPr lang="fr-FR" sz="1600" b="1" dirty="0">
                <a:solidFill>
                  <a:schemeClr val="tx1">
                    <a:lumMod val="50000"/>
                    <a:lumOff val="50000"/>
                  </a:schemeClr>
                </a:solidFill>
                <a:latin typeface="+mj-lt"/>
                <a:cs typeface="Calibri"/>
                <a:sym typeface="Calibri"/>
              </a:rPr>
              <a:t>Obtenir une liste de partenaires sexuels et de partage de seringues et d'enfants biologiques</a:t>
            </a:r>
            <a:endParaRPr sz="1600" b="1" dirty="0">
              <a:solidFill>
                <a:schemeClr val="tx1">
                  <a:lumMod val="50000"/>
                  <a:lumOff val="50000"/>
                </a:schemeClr>
              </a:solidFill>
              <a:latin typeface="+mj-lt"/>
              <a:cs typeface="Calibri"/>
              <a:sym typeface="Calibri"/>
            </a:endParaRPr>
          </a:p>
        </p:txBody>
      </p:sp>
      <p:sp>
        <p:nvSpPr>
          <p:cNvPr id="523" name="Google Shape;523;p23"/>
          <p:cNvSpPr txBox="1"/>
          <p:nvPr/>
        </p:nvSpPr>
        <p:spPr>
          <a:xfrm>
            <a:off x="3273828" y="191900"/>
            <a:ext cx="2442621" cy="1265733"/>
          </a:xfrm>
          <a:prstGeom prst="rect">
            <a:avLst/>
          </a:prstGeom>
          <a:noFill/>
          <a:ln>
            <a:noFill/>
          </a:ln>
        </p:spPr>
        <p:txBody>
          <a:bodyPr spcFirstLastPara="1" wrap="square" lIns="91425" tIns="45700" rIns="91425" bIns="45700" anchor="t" anchorCtr="0">
            <a:normAutofit/>
          </a:bodyPr>
          <a:lstStyle/>
          <a:p>
            <a:pPr marL="228600" indent="-228600">
              <a:buClr>
                <a:schemeClr val="accent6"/>
              </a:buClr>
              <a:buSzPts val="2000"/>
            </a:pPr>
            <a:r>
              <a:rPr lang="en-US" sz="1600" b="1" dirty="0">
                <a:solidFill>
                  <a:schemeClr val="tx1">
                    <a:lumMod val="50000"/>
                    <a:lumOff val="50000"/>
                  </a:schemeClr>
                </a:solidFill>
                <a:latin typeface="+mj-lt"/>
                <a:cs typeface="Calibri"/>
                <a:sym typeface="Calibri"/>
              </a:rPr>
              <a:t>5.	</a:t>
            </a:r>
            <a:r>
              <a:rPr lang="fr-FR" sz="1600" b="1" dirty="0">
                <a:solidFill>
                  <a:schemeClr val="tx1">
                    <a:lumMod val="50000"/>
                    <a:lumOff val="50000"/>
                  </a:schemeClr>
                </a:solidFill>
                <a:latin typeface="+mj-lt"/>
                <a:cs typeface="Calibri"/>
                <a:sym typeface="Calibri"/>
              </a:rPr>
              <a:t>Effectuer une évaluation IPV pour tous les partenaires et enfants nommés</a:t>
            </a:r>
            <a:endParaRPr sz="1600" b="1" dirty="0">
              <a:solidFill>
                <a:schemeClr val="tx1">
                  <a:lumMod val="50000"/>
                  <a:lumOff val="50000"/>
                </a:schemeClr>
              </a:solidFill>
              <a:latin typeface="+mj-lt"/>
              <a:cs typeface="Calibri"/>
              <a:sym typeface="Calibri"/>
            </a:endParaRPr>
          </a:p>
          <a:p>
            <a:pPr marL="0" marR="0" lvl="0" indent="0" algn="l" rtl="0">
              <a:lnSpc>
                <a:spcPct val="90000"/>
              </a:lnSpc>
              <a:spcBef>
                <a:spcPts val="1000"/>
              </a:spcBef>
              <a:spcAft>
                <a:spcPts val="0"/>
              </a:spcAft>
              <a:buClr>
                <a:schemeClr val="accent6"/>
              </a:buClr>
              <a:buSzPts val="2000"/>
              <a:buFont typeface="Arial"/>
              <a:buNone/>
            </a:pPr>
            <a:endParaRPr sz="1800" b="0" dirty="0">
              <a:solidFill>
                <a:schemeClr val="tx1">
                  <a:lumMod val="50000"/>
                  <a:lumOff val="50000"/>
                </a:schemeClr>
              </a:solidFill>
              <a:latin typeface="+mj-lt"/>
              <a:ea typeface="Calibri"/>
              <a:cs typeface="Calibri"/>
              <a:sym typeface="Calibri"/>
            </a:endParaRPr>
          </a:p>
        </p:txBody>
      </p:sp>
      <p:sp>
        <p:nvSpPr>
          <p:cNvPr id="524" name="Google Shape;524;p23"/>
          <p:cNvSpPr txBox="1"/>
          <p:nvPr/>
        </p:nvSpPr>
        <p:spPr>
          <a:xfrm>
            <a:off x="6119756" y="200407"/>
            <a:ext cx="2750525" cy="1221354"/>
          </a:xfrm>
          <a:prstGeom prst="rect">
            <a:avLst/>
          </a:prstGeom>
          <a:noFill/>
          <a:ln>
            <a:noFill/>
          </a:ln>
        </p:spPr>
        <p:txBody>
          <a:bodyPr spcFirstLastPara="1" wrap="square" lIns="91425" tIns="45700" rIns="91425" bIns="45700" anchor="t" anchorCtr="0">
            <a:normAutofit/>
          </a:bodyPr>
          <a:lstStyle/>
          <a:p>
            <a:pPr marL="228600" indent="-228600">
              <a:buClr>
                <a:schemeClr val="accent6"/>
              </a:buClr>
              <a:buSzPts val="2000"/>
            </a:pPr>
            <a:r>
              <a:rPr lang="en-US" sz="1600" b="1" dirty="0">
                <a:solidFill>
                  <a:schemeClr val="tx1">
                    <a:lumMod val="50000"/>
                    <a:lumOff val="50000"/>
                  </a:schemeClr>
                </a:solidFill>
                <a:latin typeface="+mj-lt"/>
                <a:cs typeface="Calibri"/>
                <a:sym typeface="Calibri"/>
              </a:rPr>
              <a:t>6. </a:t>
            </a:r>
            <a:r>
              <a:rPr lang="fr-FR" sz="1600" b="1" dirty="0">
                <a:solidFill>
                  <a:schemeClr val="tx1">
                    <a:lumMod val="50000"/>
                    <a:lumOff val="50000"/>
                  </a:schemeClr>
                </a:solidFill>
                <a:latin typeface="+mj-lt"/>
                <a:cs typeface="Calibri"/>
                <a:sym typeface="Calibri"/>
              </a:rPr>
              <a:t>Déterminer la méthode de notification préférée pour chaque partenaire et enfant</a:t>
            </a:r>
            <a:endParaRPr sz="1600" b="1" dirty="0">
              <a:solidFill>
                <a:schemeClr val="tx1">
                  <a:lumMod val="50000"/>
                  <a:lumOff val="50000"/>
                </a:schemeClr>
              </a:solidFill>
              <a:latin typeface="+mj-lt"/>
              <a:cs typeface="Calibri"/>
              <a:sym typeface="Calibri"/>
            </a:endParaRPr>
          </a:p>
          <a:p>
            <a:pPr marL="0" marR="0" lvl="0" indent="0" algn="l" rtl="0">
              <a:lnSpc>
                <a:spcPct val="90000"/>
              </a:lnSpc>
              <a:spcBef>
                <a:spcPts val="1000"/>
              </a:spcBef>
              <a:spcAft>
                <a:spcPts val="0"/>
              </a:spcAft>
              <a:buClr>
                <a:schemeClr val="accent6"/>
              </a:buClr>
              <a:buSzPts val="2000"/>
              <a:buFont typeface="Arial"/>
              <a:buNone/>
            </a:pPr>
            <a:endParaRPr sz="1800" b="0" dirty="0">
              <a:solidFill>
                <a:schemeClr val="tx1">
                  <a:lumMod val="50000"/>
                  <a:lumOff val="50000"/>
                </a:schemeClr>
              </a:solidFill>
              <a:latin typeface="+mj-lt"/>
              <a:ea typeface="Calibri"/>
              <a:cs typeface="Calibri"/>
              <a:sym typeface="Calibri"/>
            </a:endParaRPr>
          </a:p>
        </p:txBody>
      </p:sp>
      <p:sp>
        <p:nvSpPr>
          <p:cNvPr id="525" name="Google Shape;525;p23"/>
          <p:cNvSpPr txBox="1"/>
          <p:nvPr/>
        </p:nvSpPr>
        <p:spPr>
          <a:xfrm>
            <a:off x="9394799" y="180390"/>
            <a:ext cx="2630556" cy="1281403"/>
          </a:xfrm>
          <a:prstGeom prst="rect">
            <a:avLst/>
          </a:prstGeom>
          <a:noFill/>
          <a:ln>
            <a:noFill/>
          </a:ln>
        </p:spPr>
        <p:txBody>
          <a:bodyPr spcFirstLastPara="1" wrap="square" lIns="91425" tIns="45700" rIns="91425" bIns="45700" anchor="t" anchorCtr="0">
            <a:normAutofit/>
          </a:bodyPr>
          <a:lstStyle/>
          <a:p>
            <a:pPr marL="228600" indent="-228600">
              <a:lnSpc>
                <a:spcPct val="110000"/>
              </a:lnSpc>
              <a:buClr>
                <a:schemeClr val="accent6"/>
              </a:buClr>
              <a:buSzPts val="2000"/>
            </a:pPr>
            <a:r>
              <a:rPr lang="en-US" sz="1600" b="1" dirty="0">
                <a:solidFill>
                  <a:schemeClr val="tx1">
                    <a:lumMod val="50000"/>
                    <a:lumOff val="50000"/>
                  </a:schemeClr>
                </a:solidFill>
                <a:latin typeface="+mj-lt"/>
                <a:cs typeface="Calibri"/>
                <a:sym typeface="Calibri"/>
              </a:rPr>
              <a:t>7. </a:t>
            </a:r>
            <a:r>
              <a:rPr lang="fr-FR" sz="1600" b="1" dirty="0">
                <a:solidFill>
                  <a:schemeClr val="tx1">
                    <a:lumMod val="50000"/>
                    <a:lumOff val="50000"/>
                  </a:schemeClr>
                </a:solidFill>
                <a:latin typeface="+mj-lt"/>
                <a:cs typeface="Calibri"/>
                <a:sym typeface="Calibri"/>
              </a:rPr>
              <a:t>Avec le consentement du client, contactez les partenaires et les enfants</a:t>
            </a:r>
            <a:endParaRPr sz="1600" b="1" dirty="0">
              <a:solidFill>
                <a:schemeClr val="tx1">
                  <a:lumMod val="50000"/>
                  <a:lumOff val="50000"/>
                </a:schemeClr>
              </a:solidFill>
              <a:latin typeface="+mj-lt"/>
              <a:cs typeface="Calibri"/>
              <a:sym typeface="Calibri"/>
            </a:endParaRPr>
          </a:p>
          <a:p>
            <a:pPr marL="0" marR="0" lvl="0" indent="0" algn="l" rtl="0">
              <a:lnSpc>
                <a:spcPct val="90000"/>
              </a:lnSpc>
              <a:spcBef>
                <a:spcPts val="1000"/>
              </a:spcBef>
              <a:spcAft>
                <a:spcPts val="0"/>
              </a:spcAft>
              <a:buClr>
                <a:schemeClr val="accent6"/>
              </a:buClr>
              <a:buSzPts val="2000"/>
              <a:buFont typeface="Arial"/>
              <a:buNone/>
            </a:pPr>
            <a:endParaRPr sz="1800" b="0" dirty="0">
              <a:solidFill>
                <a:schemeClr val="tx1">
                  <a:lumMod val="50000"/>
                  <a:lumOff val="50000"/>
                </a:schemeClr>
              </a:solidFill>
              <a:latin typeface="+mj-lt"/>
              <a:ea typeface="Calibri"/>
              <a:cs typeface="Calibri"/>
              <a:sym typeface="Calibri"/>
            </a:endParaRPr>
          </a:p>
        </p:txBody>
      </p:sp>
      <p:cxnSp>
        <p:nvCxnSpPr>
          <p:cNvPr id="526" name="Google Shape;526;p23"/>
          <p:cNvCxnSpPr/>
          <p:nvPr/>
        </p:nvCxnSpPr>
        <p:spPr>
          <a:xfrm>
            <a:off x="-43586" y="1457633"/>
            <a:ext cx="12192000" cy="0"/>
          </a:xfrm>
          <a:prstGeom prst="straightConnector1">
            <a:avLst/>
          </a:prstGeom>
          <a:noFill/>
          <a:ln w="9525" cap="flat" cmpd="sng">
            <a:solidFill>
              <a:schemeClr val="accent1"/>
            </a:solidFill>
            <a:prstDash val="solid"/>
            <a:miter lim="800000"/>
            <a:headEnd type="none" w="sm" len="sm"/>
            <a:tailEnd type="none" w="sm" len="sm"/>
          </a:ln>
        </p:spPr>
      </p:cxnSp>
      <p:cxnSp>
        <p:nvCxnSpPr>
          <p:cNvPr id="527" name="Google Shape;527;p23"/>
          <p:cNvCxnSpPr>
            <a:cxnSpLocks/>
          </p:cNvCxnSpPr>
          <p:nvPr/>
        </p:nvCxnSpPr>
        <p:spPr>
          <a:xfrm rot="10800000">
            <a:off x="2764601" y="348206"/>
            <a:ext cx="449589" cy="0"/>
          </a:xfrm>
          <a:prstGeom prst="straightConnector1">
            <a:avLst/>
          </a:prstGeom>
          <a:noFill/>
          <a:ln w="76200" cap="flat" cmpd="sng">
            <a:solidFill>
              <a:srgbClr val="000000"/>
            </a:solidFill>
            <a:prstDash val="solid"/>
            <a:round/>
            <a:headEnd type="triangle" w="med" len="med"/>
            <a:tailEnd type="none" w="sm" len="sm"/>
          </a:ln>
        </p:spPr>
      </p:cxnSp>
      <p:cxnSp>
        <p:nvCxnSpPr>
          <p:cNvPr id="528" name="Google Shape;528;p23"/>
          <p:cNvCxnSpPr>
            <a:cxnSpLocks/>
          </p:cNvCxnSpPr>
          <p:nvPr/>
        </p:nvCxnSpPr>
        <p:spPr>
          <a:xfrm rot="10800000">
            <a:off x="5570926" y="348206"/>
            <a:ext cx="449589" cy="0"/>
          </a:xfrm>
          <a:prstGeom prst="straightConnector1">
            <a:avLst/>
          </a:prstGeom>
          <a:noFill/>
          <a:ln w="76200" cap="flat" cmpd="sng">
            <a:solidFill>
              <a:srgbClr val="000000"/>
            </a:solidFill>
            <a:prstDash val="solid"/>
            <a:round/>
            <a:headEnd type="triangle" w="med" len="med"/>
            <a:tailEnd type="none" w="sm" len="sm"/>
          </a:ln>
        </p:spPr>
      </p:cxnSp>
      <p:cxnSp>
        <p:nvCxnSpPr>
          <p:cNvPr id="529" name="Google Shape;529;p23"/>
          <p:cNvCxnSpPr>
            <a:cxnSpLocks/>
          </p:cNvCxnSpPr>
          <p:nvPr/>
        </p:nvCxnSpPr>
        <p:spPr>
          <a:xfrm rot="10800000">
            <a:off x="8870281" y="348207"/>
            <a:ext cx="449589" cy="0"/>
          </a:xfrm>
          <a:prstGeom prst="straightConnector1">
            <a:avLst/>
          </a:prstGeom>
          <a:noFill/>
          <a:ln w="76200" cap="flat" cmpd="sng">
            <a:solidFill>
              <a:srgbClr val="000000"/>
            </a:solidFill>
            <a:prstDash val="solid"/>
            <a:round/>
            <a:headEnd type="triangle" w="med" len="med"/>
            <a:tailEnd type="none" w="sm" len="sm"/>
          </a:ln>
        </p:spPr>
      </p:cxnSp>
      <p:sp>
        <p:nvSpPr>
          <p:cNvPr id="25" name="Google Shape;52;p105">
            <a:extLst>
              <a:ext uri="{FF2B5EF4-FFF2-40B4-BE49-F238E27FC236}">
                <a16:creationId xmlns:a16="http://schemas.microsoft.com/office/drawing/2014/main" id="{E1A77364-188B-4F6F-8788-43EAB24DDA39}"/>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pic>
        <p:nvPicPr>
          <p:cNvPr id="9" name="Picture 8" descr="A picture containing silhouette&#10;&#10;Description automatically generated">
            <a:extLst>
              <a:ext uri="{FF2B5EF4-FFF2-40B4-BE49-F238E27FC236}">
                <a16:creationId xmlns:a16="http://schemas.microsoft.com/office/drawing/2014/main" id="{4915EA96-5410-47A8-B010-5823F34F7499}"/>
              </a:ext>
            </a:extLst>
          </p:cNvPr>
          <p:cNvPicPr>
            <a:picLocks noChangeAspect="1"/>
          </p:cNvPicPr>
          <p:nvPr/>
        </p:nvPicPr>
        <p:blipFill rotWithShape="1">
          <a:blip r:embed="rId10"/>
          <a:srcRect l="33220" r="33249"/>
          <a:stretch/>
        </p:blipFill>
        <p:spPr>
          <a:xfrm>
            <a:off x="5125859" y="1958531"/>
            <a:ext cx="1008704" cy="2162200"/>
          </a:xfrm>
          <a:prstGeom prst="rect">
            <a:avLst/>
          </a:prstGeom>
        </p:spPr>
      </p:pic>
      <p:pic>
        <p:nvPicPr>
          <p:cNvPr id="34" name="Picture 33" descr="A picture containing silhouette&#10;&#10;Description automatically generated">
            <a:extLst>
              <a:ext uri="{FF2B5EF4-FFF2-40B4-BE49-F238E27FC236}">
                <a16:creationId xmlns:a16="http://schemas.microsoft.com/office/drawing/2014/main" id="{2BB29254-7D7B-493D-8784-61A5D75E60EB}"/>
              </a:ext>
            </a:extLst>
          </p:cNvPr>
          <p:cNvPicPr>
            <a:picLocks noChangeAspect="1"/>
          </p:cNvPicPr>
          <p:nvPr/>
        </p:nvPicPr>
        <p:blipFill rotWithShape="1">
          <a:blip r:embed="rId10"/>
          <a:srcRect l="66469"/>
          <a:stretch/>
        </p:blipFill>
        <p:spPr>
          <a:xfrm>
            <a:off x="5934548" y="1965724"/>
            <a:ext cx="1008704" cy="21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 grpId="0"/>
      <p:bldP spid="511" grpId="0"/>
      <p:bldP spid="523" grpId="0"/>
      <p:bldP spid="524" grpId="0"/>
      <p:bldP spid="5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24"/>
          <p:cNvSpPr txBox="1">
            <a:spLocks noGrp="1"/>
          </p:cNvSpPr>
          <p:nvPr>
            <p:ph type="title"/>
          </p:nvPr>
        </p:nvSpPr>
        <p:spPr>
          <a:xfrm>
            <a:off x="838200" y="588494"/>
            <a:ext cx="10934700" cy="800039"/>
          </a:xfrm>
          <a:noFill/>
          <a:ln>
            <a:noFill/>
          </a:ln>
        </p:spPr>
        <p:txBody>
          <a:bodyPr spcFirstLastPara="1" wrap="square" lIns="91425" tIns="45700" rIns="91425" bIns="45700" anchor="ctr" anchorCtr="0">
            <a:normAutofit fontScale="90000"/>
          </a:bodyPr>
          <a:lstStyle/>
          <a:p>
            <a:pPr lvl="0"/>
            <a:r>
              <a:rPr lang="fr-FR" dirty="0"/>
              <a:t>Déterminer une méthode préférée pour la recommandation d'un partenaire</a:t>
            </a:r>
            <a:endParaRPr lang="en-US" dirty="0"/>
          </a:p>
        </p:txBody>
      </p:sp>
      <p:sp>
        <p:nvSpPr>
          <p:cNvPr id="536" name="Google Shape;536;p24"/>
          <p:cNvSpPr txBox="1">
            <a:spLocks noGrp="1"/>
          </p:cNvSpPr>
          <p:nvPr>
            <p:ph type="body" idx="1"/>
          </p:nvPr>
        </p:nvSpPr>
        <p:spPr>
          <a:xfrm>
            <a:off x="838200" y="1636731"/>
            <a:ext cx="8543925" cy="4932746"/>
          </a:xfrm>
          <a:noFill/>
          <a:ln>
            <a:noFill/>
          </a:ln>
        </p:spPr>
        <p:txBody>
          <a:bodyPr spcFirstLastPara="1" wrap="square" lIns="91425" tIns="45700" rIns="91425" bIns="45700" anchor="t" anchorCtr="0">
            <a:normAutofit/>
          </a:bodyPr>
          <a:lstStyle/>
          <a:p>
            <a:pPr lvl="0"/>
            <a:r>
              <a:rPr lang="pt-BR" dirty="0"/>
              <a:t>Référence client (passive)</a:t>
            </a:r>
          </a:p>
          <a:p>
            <a:pPr lvl="0"/>
            <a:r>
              <a:rPr lang="pt-BR" dirty="0"/>
              <a:t>Référence prestataire (active)</a:t>
            </a:r>
          </a:p>
          <a:p>
            <a:pPr lvl="0"/>
            <a:r>
              <a:rPr lang="pt-BR" dirty="0"/>
              <a:t>Contrat de référence</a:t>
            </a:r>
          </a:p>
          <a:p>
            <a:pPr lvl="0"/>
            <a:r>
              <a:rPr lang="pt-BR" dirty="0"/>
              <a:t>Double référence</a:t>
            </a:r>
          </a:p>
        </p:txBody>
      </p:sp>
      <p:grpSp>
        <p:nvGrpSpPr>
          <p:cNvPr id="537" name="Google Shape;537;p24"/>
          <p:cNvGrpSpPr/>
          <p:nvPr/>
        </p:nvGrpSpPr>
        <p:grpSpPr>
          <a:xfrm>
            <a:off x="6343634" y="3480922"/>
            <a:ext cx="4582960" cy="1679171"/>
            <a:chOff x="746899" y="2106979"/>
            <a:chExt cx="4582960" cy="1679171"/>
          </a:xfrm>
        </p:grpSpPr>
        <p:pic>
          <p:nvPicPr>
            <p:cNvPr id="538" name="Google Shape;538;p24" descr="A picture containing silhouette&#10;&#10;Description automatically generated"/>
            <p:cNvPicPr preferRelativeResize="0"/>
            <p:nvPr/>
          </p:nvPicPr>
          <p:blipFill rotWithShape="1">
            <a:blip r:embed="rId3">
              <a:alphaModFix/>
            </a:blip>
            <a:srcRect l="1" r="62628"/>
            <a:stretch/>
          </p:blipFill>
          <p:spPr>
            <a:xfrm>
              <a:off x="746899" y="2452736"/>
              <a:ext cx="773937" cy="1333414"/>
            </a:xfrm>
            <a:prstGeom prst="rect">
              <a:avLst/>
            </a:prstGeom>
            <a:noFill/>
            <a:ln>
              <a:noFill/>
            </a:ln>
          </p:spPr>
        </p:pic>
        <p:pic>
          <p:nvPicPr>
            <p:cNvPr id="539" name="Google Shape;539;p24"/>
            <p:cNvPicPr preferRelativeResize="0"/>
            <p:nvPr/>
          </p:nvPicPr>
          <p:blipFill rotWithShape="1">
            <a:blip r:embed="rId4">
              <a:alphaModFix/>
            </a:blip>
            <a:srcRect/>
            <a:stretch/>
          </p:blipFill>
          <p:spPr>
            <a:xfrm>
              <a:off x="4522391" y="2900202"/>
              <a:ext cx="807468" cy="878001"/>
            </a:xfrm>
            <a:prstGeom prst="rect">
              <a:avLst/>
            </a:prstGeom>
            <a:noFill/>
            <a:ln>
              <a:noFill/>
            </a:ln>
          </p:spPr>
        </p:pic>
        <p:pic>
          <p:nvPicPr>
            <p:cNvPr id="540" name="Google Shape;540;p24" descr="A picture containing silhouette&#10;&#10;Description automatically generated"/>
            <p:cNvPicPr preferRelativeResize="0"/>
            <p:nvPr/>
          </p:nvPicPr>
          <p:blipFill rotWithShape="1">
            <a:blip r:embed="rId5">
              <a:alphaModFix/>
            </a:blip>
            <a:srcRect l="77527"/>
            <a:stretch/>
          </p:blipFill>
          <p:spPr>
            <a:xfrm>
              <a:off x="2512218" y="2106979"/>
              <a:ext cx="580812" cy="1679171"/>
            </a:xfrm>
            <a:prstGeom prst="rect">
              <a:avLst/>
            </a:prstGeom>
            <a:noFill/>
            <a:ln>
              <a:noFill/>
            </a:ln>
          </p:spPr>
        </p:pic>
        <p:pic>
          <p:nvPicPr>
            <p:cNvPr id="541" name="Google Shape;541;p24" descr="A picture containing silhouette&#10;&#10;Description automatically generated"/>
            <p:cNvPicPr preferRelativeResize="0"/>
            <p:nvPr/>
          </p:nvPicPr>
          <p:blipFill rotWithShape="1">
            <a:blip r:embed="rId3">
              <a:alphaModFix/>
            </a:blip>
            <a:srcRect l="60167" r="22713"/>
            <a:stretch/>
          </p:blipFill>
          <p:spPr>
            <a:xfrm>
              <a:off x="4070960" y="2123622"/>
              <a:ext cx="433072" cy="1643737"/>
            </a:xfrm>
            <a:prstGeom prst="rect">
              <a:avLst/>
            </a:prstGeom>
            <a:noFill/>
            <a:ln>
              <a:noFill/>
            </a:ln>
          </p:spPr>
        </p:pic>
        <p:cxnSp>
          <p:nvCxnSpPr>
            <p:cNvPr id="542" name="Google Shape;542;p24"/>
            <p:cNvCxnSpPr>
              <a:cxnSpLocks/>
            </p:cNvCxnSpPr>
            <p:nvPr/>
          </p:nvCxnSpPr>
          <p:spPr>
            <a:xfrm>
              <a:off x="1612137" y="3150920"/>
              <a:ext cx="937801" cy="0"/>
            </a:xfrm>
            <a:prstGeom prst="straightConnector1">
              <a:avLst/>
            </a:prstGeom>
            <a:noFill/>
            <a:ln w="28575" cap="flat" cmpd="sng">
              <a:solidFill>
                <a:srgbClr val="000000"/>
              </a:solidFill>
              <a:prstDash val="solid"/>
              <a:round/>
              <a:headEnd type="none" w="sm" len="sm"/>
              <a:tailEnd type="none" w="sm" len="sm"/>
            </a:ln>
          </p:spPr>
        </p:cxnSp>
        <p:cxnSp>
          <p:nvCxnSpPr>
            <p:cNvPr id="543" name="Google Shape;543;p24"/>
            <p:cNvCxnSpPr>
              <a:cxnSpLocks/>
            </p:cNvCxnSpPr>
            <p:nvPr/>
          </p:nvCxnSpPr>
          <p:spPr>
            <a:xfrm flipH="1">
              <a:off x="3069361" y="3150920"/>
              <a:ext cx="937802" cy="0"/>
            </a:xfrm>
            <a:prstGeom prst="straightConnector1">
              <a:avLst/>
            </a:prstGeom>
            <a:noFill/>
            <a:ln w="28575" cap="flat" cmpd="sng">
              <a:solidFill>
                <a:srgbClr val="000000"/>
              </a:solidFill>
              <a:prstDash val="solid"/>
              <a:round/>
              <a:headEnd type="none" w="sm" len="sm"/>
              <a:tailEnd type="none" w="sm" len="sm"/>
            </a:ln>
          </p:spPr>
        </p:cxnSp>
      </p:grpSp>
      <p:pic>
        <p:nvPicPr>
          <p:cNvPr id="16" name="Picture 15" descr="A picture containing silhouette&#10;&#10;Description automatically generated">
            <a:extLst>
              <a:ext uri="{FF2B5EF4-FFF2-40B4-BE49-F238E27FC236}">
                <a16:creationId xmlns:a16="http://schemas.microsoft.com/office/drawing/2014/main" id="{A56FF708-9430-42E5-9611-B19E68094D30}"/>
              </a:ext>
            </a:extLst>
          </p:cNvPr>
          <p:cNvPicPr>
            <a:picLocks noChangeAspect="1"/>
          </p:cNvPicPr>
          <p:nvPr/>
        </p:nvPicPr>
        <p:blipFill rotWithShape="1">
          <a:blip r:embed="rId6"/>
          <a:srcRect l="33220" r="33249"/>
          <a:stretch/>
        </p:blipFill>
        <p:spPr>
          <a:xfrm>
            <a:off x="5771176" y="3741680"/>
            <a:ext cx="661715" cy="141841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5"/>
          <p:cNvSpPr txBox="1"/>
          <p:nvPr/>
        </p:nvSpPr>
        <p:spPr>
          <a:xfrm>
            <a:off x="975879" y="5278794"/>
            <a:ext cx="10071350"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200" b="0" i="0" u="none" strike="noStrike" cap="none" dirty="0">
                <a:solidFill>
                  <a:schemeClr val="dk1"/>
                </a:solidFill>
                <a:latin typeface="+mn-lt"/>
                <a:ea typeface="Calibri"/>
                <a:cs typeface="Calibri"/>
                <a:sym typeface="Calibri"/>
              </a:rPr>
              <a:t>Le client index encourage directement son (ses) partenaire (s) et ses enfants biologiques à venir à l'établissement pour un test ou à rencontrer un conseiller de la communauté pour un dépistage.</a:t>
            </a:r>
            <a:endParaRPr sz="2200" b="1" i="0" u="none" strike="noStrike" cap="none" dirty="0">
              <a:solidFill>
                <a:schemeClr val="dk1"/>
              </a:solidFill>
              <a:latin typeface="+mn-lt"/>
              <a:ea typeface="Calibri"/>
              <a:cs typeface="Calibri"/>
              <a:sym typeface="Calibri"/>
            </a:endParaRPr>
          </a:p>
        </p:txBody>
      </p:sp>
      <p:sp>
        <p:nvSpPr>
          <p:cNvPr id="551" name="Google Shape;551;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3600"/>
              <a:buFont typeface="Calibri"/>
              <a:buNone/>
            </a:pPr>
            <a:r>
              <a:rPr lang="fr-FR" dirty="0"/>
              <a:t>Test index : référence client (passive)</a:t>
            </a:r>
            <a:endParaRPr dirty="0"/>
          </a:p>
        </p:txBody>
      </p:sp>
      <p:pic>
        <p:nvPicPr>
          <p:cNvPr id="552" name="Google Shape;552;p25" descr="A picture containing silhouette&#10;&#10;Description automatically generated"/>
          <p:cNvPicPr preferRelativeResize="0"/>
          <p:nvPr/>
        </p:nvPicPr>
        <p:blipFill rotWithShape="1">
          <a:blip r:embed="rId3">
            <a:alphaModFix/>
          </a:blip>
          <a:srcRect l="77527"/>
          <a:stretch/>
        </p:blipFill>
        <p:spPr>
          <a:xfrm>
            <a:off x="1385429" y="1320962"/>
            <a:ext cx="1009869" cy="3151446"/>
          </a:xfrm>
          <a:prstGeom prst="rect">
            <a:avLst/>
          </a:prstGeom>
          <a:noFill/>
          <a:ln>
            <a:noFill/>
          </a:ln>
        </p:spPr>
      </p:pic>
      <p:cxnSp>
        <p:nvCxnSpPr>
          <p:cNvPr id="553" name="Google Shape;553;p25"/>
          <p:cNvCxnSpPr/>
          <p:nvPr/>
        </p:nvCxnSpPr>
        <p:spPr>
          <a:xfrm rot="10800000">
            <a:off x="2601662" y="3059621"/>
            <a:ext cx="678268" cy="0"/>
          </a:xfrm>
          <a:prstGeom prst="straightConnector1">
            <a:avLst/>
          </a:prstGeom>
          <a:noFill/>
          <a:ln w="76200" cap="flat" cmpd="sng">
            <a:solidFill>
              <a:srgbClr val="000000"/>
            </a:solidFill>
            <a:prstDash val="solid"/>
            <a:round/>
            <a:headEnd type="triangle" w="med" len="med"/>
            <a:tailEnd type="none" w="sm" len="sm"/>
          </a:ln>
        </p:spPr>
      </p:cxnSp>
      <p:pic>
        <p:nvPicPr>
          <p:cNvPr id="554" name="Google Shape;554;p25"/>
          <p:cNvPicPr preferRelativeResize="0"/>
          <p:nvPr/>
        </p:nvPicPr>
        <p:blipFill rotWithShape="1">
          <a:blip r:embed="rId4">
            <a:alphaModFix/>
          </a:blip>
          <a:srcRect/>
          <a:stretch/>
        </p:blipFill>
        <p:spPr>
          <a:xfrm>
            <a:off x="7300022" y="2958226"/>
            <a:ext cx="2286000" cy="1897310"/>
          </a:xfrm>
          <a:prstGeom prst="rect">
            <a:avLst/>
          </a:prstGeom>
          <a:noFill/>
          <a:ln>
            <a:noFill/>
          </a:ln>
        </p:spPr>
      </p:pic>
      <p:cxnSp>
        <p:nvCxnSpPr>
          <p:cNvPr id="555" name="Google Shape;555;p25"/>
          <p:cNvCxnSpPr/>
          <p:nvPr/>
        </p:nvCxnSpPr>
        <p:spPr>
          <a:xfrm rot="10800000">
            <a:off x="6349746" y="3262707"/>
            <a:ext cx="1211827" cy="700848"/>
          </a:xfrm>
          <a:prstGeom prst="straightConnector1">
            <a:avLst/>
          </a:prstGeom>
          <a:noFill/>
          <a:ln w="76200" cap="flat" cmpd="sng">
            <a:solidFill>
              <a:srgbClr val="000000"/>
            </a:solidFill>
            <a:prstDash val="solid"/>
            <a:round/>
            <a:headEnd type="triangle" w="med" len="med"/>
            <a:tailEnd type="none" w="sm" len="sm"/>
          </a:ln>
        </p:spPr>
      </p:cxnSp>
      <p:cxnSp>
        <p:nvCxnSpPr>
          <p:cNvPr id="556" name="Google Shape;556;p25"/>
          <p:cNvCxnSpPr/>
          <p:nvPr/>
        </p:nvCxnSpPr>
        <p:spPr>
          <a:xfrm flipH="1">
            <a:off x="6258654" y="2314845"/>
            <a:ext cx="1165728" cy="675540"/>
          </a:xfrm>
          <a:prstGeom prst="straightConnector1">
            <a:avLst/>
          </a:prstGeom>
          <a:noFill/>
          <a:ln w="76200" cap="flat" cmpd="sng">
            <a:solidFill>
              <a:srgbClr val="000000"/>
            </a:solidFill>
            <a:prstDash val="solid"/>
            <a:round/>
            <a:headEnd type="triangle" w="med" len="med"/>
            <a:tailEnd type="none" w="sm" len="sm"/>
          </a:ln>
        </p:spPr>
      </p:cxnSp>
      <p:grpSp>
        <p:nvGrpSpPr>
          <p:cNvPr id="557" name="Google Shape;557;p25"/>
          <p:cNvGrpSpPr/>
          <p:nvPr/>
        </p:nvGrpSpPr>
        <p:grpSpPr>
          <a:xfrm>
            <a:off x="3768595" y="1531147"/>
            <a:ext cx="1606293" cy="3012128"/>
            <a:chOff x="3768595" y="1531147"/>
            <a:chExt cx="1606293" cy="3012128"/>
          </a:xfrm>
        </p:grpSpPr>
        <p:pic>
          <p:nvPicPr>
            <p:cNvPr id="558" name="Google Shape;558;p25" descr="A picture containing silhouette&#10;&#10;Description automatically generated"/>
            <p:cNvPicPr preferRelativeResize="0"/>
            <p:nvPr/>
          </p:nvPicPr>
          <p:blipFill rotWithShape="1">
            <a:blip r:embed="rId5">
              <a:alphaModFix/>
            </a:blip>
            <a:srcRect l="1" r="77717"/>
            <a:stretch/>
          </p:blipFill>
          <p:spPr>
            <a:xfrm>
              <a:off x="4463519" y="1625271"/>
              <a:ext cx="911369" cy="2868559"/>
            </a:xfrm>
            <a:prstGeom prst="rect">
              <a:avLst/>
            </a:prstGeom>
            <a:noFill/>
            <a:ln>
              <a:noFill/>
            </a:ln>
          </p:spPr>
        </p:pic>
        <p:pic>
          <p:nvPicPr>
            <p:cNvPr id="559" name="Google Shape;559;p25" descr="A picture containing silhouette&#10;&#10;Description automatically generated"/>
            <p:cNvPicPr preferRelativeResize="0"/>
            <p:nvPr/>
          </p:nvPicPr>
          <p:blipFill rotWithShape="1">
            <a:blip r:embed="rId5">
              <a:alphaModFix/>
            </a:blip>
            <a:srcRect l="60167" r="22713"/>
            <a:stretch/>
          </p:blipFill>
          <p:spPr>
            <a:xfrm>
              <a:off x="3768595" y="1531147"/>
              <a:ext cx="735218" cy="3012128"/>
            </a:xfrm>
            <a:prstGeom prst="rect">
              <a:avLst/>
            </a:prstGeom>
            <a:noFill/>
            <a:ln>
              <a:noFill/>
            </a:ln>
          </p:spPr>
        </p:pic>
      </p:grpSp>
      <p:pic>
        <p:nvPicPr>
          <p:cNvPr id="561" name="Google Shape;561;p25"/>
          <p:cNvPicPr preferRelativeResize="0"/>
          <p:nvPr/>
        </p:nvPicPr>
        <p:blipFill rotWithShape="1">
          <a:blip r:embed="rId6">
            <a:alphaModFix/>
          </a:blip>
          <a:srcRect/>
          <a:stretch/>
        </p:blipFill>
        <p:spPr>
          <a:xfrm rot="3595124">
            <a:off x="6992058" y="935085"/>
            <a:ext cx="2579793" cy="2558974"/>
          </a:xfrm>
          <a:prstGeom prst="rect">
            <a:avLst/>
          </a:prstGeom>
          <a:noFill/>
          <a:ln>
            <a:noFill/>
          </a:ln>
        </p:spPr>
      </p:pic>
      <p:pic>
        <p:nvPicPr>
          <p:cNvPr id="14" name="Picture 13" descr="A picture containing silhouette&#10;&#10;Description automatically generated">
            <a:extLst>
              <a:ext uri="{FF2B5EF4-FFF2-40B4-BE49-F238E27FC236}">
                <a16:creationId xmlns:a16="http://schemas.microsoft.com/office/drawing/2014/main" id="{11712BA2-5C6E-4FD1-AE12-592F38C18595}"/>
              </a:ext>
            </a:extLst>
          </p:cNvPr>
          <p:cNvPicPr>
            <a:picLocks noChangeAspect="1"/>
          </p:cNvPicPr>
          <p:nvPr/>
        </p:nvPicPr>
        <p:blipFill rotWithShape="1">
          <a:blip r:embed="rId7"/>
          <a:srcRect l="33220" r="33249"/>
          <a:stretch/>
        </p:blipFill>
        <p:spPr>
          <a:xfrm>
            <a:off x="5147124" y="1884099"/>
            <a:ext cx="1168616" cy="250497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6"/>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fr-FR" dirty="0"/>
              <a:t>Test index : référence de prestataire (active)</a:t>
            </a:r>
            <a:endParaRPr lang="en-US" dirty="0"/>
          </a:p>
        </p:txBody>
      </p:sp>
      <p:pic>
        <p:nvPicPr>
          <p:cNvPr id="569" name="Google Shape;569;p26" descr="A picture containing silhouette&#10;&#10;Description automatically generated"/>
          <p:cNvPicPr preferRelativeResize="0"/>
          <p:nvPr/>
        </p:nvPicPr>
        <p:blipFill rotWithShape="1">
          <a:blip r:embed="rId3">
            <a:alphaModFix/>
          </a:blip>
          <a:srcRect l="77527"/>
          <a:stretch/>
        </p:blipFill>
        <p:spPr>
          <a:xfrm>
            <a:off x="1385429" y="1320962"/>
            <a:ext cx="1009869" cy="3151446"/>
          </a:xfrm>
          <a:prstGeom prst="rect">
            <a:avLst/>
          </a:prstGeom>
          <a:noFill/>
          <a:ln>
            <a:noFill/>
          </a:ln>
        </p:spPr>
      </p:pic>
      <p:cxnSp>
        <p:nvCxnSpPr>
          <p:cNvPr id="570" name="Google Shape;570;p26"/>
          <p:cNvCxnSpPr/>
          <p:nvPr/>
        </p:nvCxnSpPr>
        <p:spPr>
          <a:xfrm rot="10800000">
            <a:off x="2601662" y="3059621"/>
            <a:ext cx="678268" cy="0"/>
          </a:xfrm>
          <a:prstGeom prst="straightConnector1">
            <a:avLst/>
          </a:prstGeom>
          <a:noFill/>
          <a:ln w="76200" cap="flat" cmpd="sng">
            <a:solidFill>
              <a:srgbClr val="000000"/>
            </a:solidFill>
            <a:prstDash val="solid"/>
            <a:round/>
            <a:headEnd type="triangle" w="med" len="med"/>
            <a:tailEnd type="none" w="sm" len="sm"/>
          </a:ln>
        </p:spPr>
      </p:cxnSp>
      <p:pic>
        <p:nvPicPr>
          <p:cNvPr id="571" name="Google Shape;571;p26"/>
          <p:cNvPicPr preferRelativeResize="0"/>
          <p:nvPr/>
        </p:nvPicPr>
        <p:blipFill rotWithShape="1">
          <a:blip r:embed="rId4">
            <a:alphaModFix/>
          </a:blip>
          <a:srcRect/>
          <a:stretch/>
        </p:blipFill>
        <p:spPr>
          <a:xfrm>
            <a:off x="9870122" y="2859101"/>
            <a:ext cx="2286000" cy="1897310"/>
          </a:xfrm>
          <a:prstGeom prst="rect">
            <a:avLst/>
          </a:prstGeom>
          <a:noFill/>
          <a:ln>
            <a:noFill/>
          </a:ln>
        </p:spPr>
      </p:pic>
      <p:cxnSp>
        <p:nvCxnSpPr>
          <p:cNvPr id="572" name="Google Shape;572;p26"/>
          <p:cNvCxnSpPr>
            <a:stCxn id="571" idx="1"/>
          </p:cNvCxnSpPr>
          <p:nvPr/>
        </p:nvCxnSpPr>
        <p:spPr>
          <a:xfrm rot="10800000">
            <a:off x="8810822" y="3059556"/>
            <a:ext cx="1059300" cy="748200"/>
          </a:xfrm>
          <a:prstGeom prst="straightConnector1">
            <a:avLst/>
          </a:prstGeom>
          <a:noFill/>
          <a:ln w="76200" cap="flat" cmpd="sng">
            <a:solidFill>
              <a:srgbClr val="000000"/>
            </a:solidFill>
            <a:prstDash val="solid"/>
            <a:round/>
            <a:headEnd type="triangle" w="med" len="med"/>
            <a:tailEnd type="none" w="sm" len="sm"/>
          </a:ln>
        </p:spPr>
      </p:cxnSp>
      <p:cxnSp>
        <p:nvCxnSpPr>
          <p:cNvPr id="573" name="Google Shape;573;p26"/>
          <p:cNvCxnSpPr/>
          <p:nvPr/>
        </p:nvCxnSpPr>
        <p:spPr>
          <a:xfrm flipH="1">
            <a:off x="8824438" y="2314845"/>
            <a:ext cx="1165728" cy="675540"/>
          </a:xfrm>
          <a:prstGeom prst="straightConnector1">
            <a:avLst/>
          </a:prstGeom>
          <a:noFill/>
          <a:ln w="76200" cap="flat" cmpd="sng">
            <a:solidFill>
              <a:srgbClr val="000000"/>
            </a:solidFill>
            <a:prstDash val="solid"/>
            <a:round/>
            <a:headEnd type="triangle" w="med" len="med"/>
            <a:tailEnd type="none" w="sm" len="sm"/>
          </a:ln>
        </p:spPr>
      </p:cxnSp>
      <p:sp>
        <p:nvSpPr>
          <p:cNvPr id="575" name="Google Shape;575;p26"/>
          <p:cNvSpPr txBox="1"/>
          <p:nvPr/>
        </p:nvSpPr>
        <p:spPr>
          <a:xfrm>
            <a:off x="1134217" y="5438883"/>
            <a:ext cx="9715702"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fr-FR" sz="2200" b="0" i="0" u="none" strike="noStrike" cap="none" dirty="0">
                <a:solidFill>
                  <a:srgbClr val="000000"/>
                </a:solidFill>
                <a:latin typeface="+mn-lt"/>
                <a:ea typeface="Calibri"/>
                <a:cs typeface="Calibri"/>
                <a:sym typeface="Calibri"/>
              </a:rPr>
              <a:t>Le conseiller ou un autre prestataire de soins de santé appelle ou rend visite au (x) partenaire (s) du client index et leur recommande de tester le VIH.</a:t>
            </a:r>
            <a:endParaRPr sz="2200" b="1" i="0" u="none" strike="noStrike" cap="none" dirty="0">
              <a:solidFill>
                <a:srgbClr val="000000"/>
              </a:solidFill>
              <a:latin typeface="+mn-lt"/>
              <a:ea typeface="Calibri"/>
              <a:cs typeface="Calibri"/>
              <a:sym typeface="Calibri"/>
            </a:endParaRPr>
          </a:p>
        </p:txBody>
      </p:sp>
      <p:pic>
        <p:nvPicPr>
          <p:cNvPr id="576" name="Google Shape;576;p26"/>
          <p:cNvPicPr preferRelativeResize="0"/>
          <p:nvPr/>
        </p:nvPicPr>
        <p:blipFill rotWithShape="1">
          <a:blip r:embed="rId5">
            <a:alphaModFix/>
          </a:blip>
          <a:srcRect/>
          <a:stretch/>
        </p:blipFill>
        <p:spPr>
          <a:xfrm>
            <a:off x="3766913" y="1585825"/>
            <a:ext cx="976390" cy="3151447"/>
          </a:xfrm>
          <a:prstGeom prst="rect">
            <a:avLst/>
          </a:prstGeom>
          <a:noFill/>
          <a:ln>
            <a:noFill/>
          </a:ln>
        </p:spPr>
      </p:pic>
      <p:cxnSp>
        <p:nvCxnSpPr>
          <p:cNvPr id="577" name="Google Shape;577;p26"/>
          <p:cNvCxnSpPr/>
          <p:nvPr/>
        </p:nvCxnSpPr>
        <p:spPr>
          <a:xfrm rot="10800000">
            <a:off x="5087829" y="3036126"/>
            <a:ext cx="678268" cy="0"/>
          </a:xfrm>
          <a:prstGeom prst="straightConnector1">
            <a:avLst/>
          </a:prstGeom>
          <a:noFill/>
          <a:ln w="76200" cap="flat" cmpd="sng">
            <a:solidFill>
              <a:srgbClr val="000000"/>
            </a:solidFill>
            <a:prstDash val="solid"/>
            <a:round/>
            <a:headEnd type="triangle" w="med" len="med"/>
            <a:tailEnd type="none" w="sm" len="sm"/>
          </a:ln>
        </p:spPr>
      </p:cxnSp>
      <p:pic>
        <p:nvPicPr>
          <p:cNvPr id="578" name="Google Shape;578;p26"/>
          <p:cNvPicPr preferRelativeResize="0"/>
          <p:nvPr/>
        </p:nvPicPr>
        <p:blipFill rotWithShape="1">
          <a:blip r:embed="rId6">
            <a:alphaModFix/>
          </a:blip>
          <a:srcRect/>
          <a:stretch/>
        </p:blipFill>
        <p:spPr>
          <a:xfrm>
            <a:off x="4344895" y="1385825"/>
            <a:ext cx="1002458" cy="1002458"/>
          </a:xfrm>
          <a:prstGeom prst="rect">
            <a:avLst/>
          </a:prstGeom>
          <a:noFill/>
          <a:ln>
            <a:noFill/>
          </a:ln>
        </p:spPr>
      </p:pic>
      <p:grpSp>
        <p:nvGrpSpPr>
          <p:cNvPr id="17" name="Google Shape;557;p25">
            <a:extLst>
              <a:ext uri="{FF2B5EF4-FFF2-40B4-BE49-F238E27FC236}">
                <a16:creationId xmlns:a16="http://schemas.microsoft.com/office/drawing/2014/main" id="{097A217A-EBB0-4AAC-BDEE-ABAE596AE8B9}"/>
              </a:ext>
            </a:extLst>
          </p:cNvPr>
          <p:cNvGrpSpPr/>
          <p:nvPr/>
        </p:nvGrpSpPr>
        <p:grpSpPr>
          <a:xfrm>
            <a:off x="6096000" y="1554957"/>
            <a:ext cx="1606293" cy="3012128"/>
            <a:chOff x="3768595" y="1531147"/>
            <a:chExt cx="1606293" cy="3012128"/>
          </a:xfrm>
        </p:grpSpPr>
        <p:pic>
          <p:nvPicPr>
            <p:cNvPr id="18" name="Google Shape;558;p25" descr="A picture containing silhouette&#10;&#10;Description automatically generated">
              <a:extLst>
                <a:ext uri="{FF2B5EF4-FFF2-40B4-BE49-F238E27FC236}">
                  <a16:creationId xmlns:a16="http://schemas.microsoft.com/office/drawing/2014/main" id="{5BA4E459-6795-4750-9E4F-E28D86C46257}"/>
                </a:ext>
              </a:extLst>
            </p:cNvPr>
            <p:cNvPicPr preferRelativeResize="0"/>
            <p:nvPr/>
          </p:nvPicPr>
          <p:blipFill rotWithShape="1">
            <a:blip r:embed="rId7">
              <a:alphaModFix/>
            </a:blip>
            <a:srcRect l="1" r="77717"/>
            <a:stretch/>
          </p:blipFill>
          <p:spPr>
            <a:xfrm>
              <a:off x="4463519" y="1625271"/>
              <a:ext cx="911369" cy="2868559"/>
            </a:xfrm>
            <a:prstGeom prst="rect">
              <a:avLst/>
            </a:prstGeom>
            <a:noFill/>
            <a:ln>
              <a:noFill/>
            </a:ln>
          </p:spPr>
        </p:pic>
        <p:pic>
          <p:nvPicPr>
            <p:cNvPr id="19" name="Google Shape;559;p25" descr="A picture containing silhouette&#10;&#10;Description automatically generated">
              <a:extLst>
                <a:ext uri="{FF2B5EF4-FFF2-40B4-BE49-F238E27FC236}">
                  <a16:creationId xmlns:a16="http://schemas.microsoft.com/office/drawing/2014/main" id="{06EDECA4-40C5-4005-8306-581D53917B30}"/>
                </a:ext>
              </a:extLst>
            </p:cNvPr>
            <p:cNvPicPr preferRelativeResize="0"/>
            <p:nvPr/>
          </p:nvPicPr>
          <p:blipFill rotWithShape="1">
            <a:blip r:embed="rId7">
              <a:alphaModFix/>
            </a:blip>
            <a:srcRect l="60167" r="22713"/>
            <a:stretch/>
          </p:blipFill>
          <p:spPr>
            <a:xfrm>
              <a:off x="3768595" y="1531147"/>
              <a:ext cx="735218" cy="3012128"/>
            </a:xfrm>
            <a:prstGeom prst="rect">
              <a:avLst/>
            </a:prstGeom>
            <a:noFill/>
            <a:ln>
              <a:noFill/>
            </a:ln>
          </p:spPr>
        </p:pic>
      </p:grpSp>
      <p:pic>
        <p:nvPicPr>
          <p:cNvPr id="20" name="Picture 19" descr="A picture containing silhouette&#10;&#10;Description automatically generated">
            <a:extLst>
              <a:ext uri="{FF2B5EF4-FFF2-40B4-BE49-F238E27FC236}">
                <a16:creationId xmlns:a16="http://schemas.microsoft.com/office/drawing/2014/main" id="{B557596D-0E36-4D35-B11C-11CA884E5DA7}"/>
              </a:ext>
            </a:extLst>
          </p:cNvPr>
          <p:cNvPicPr>
            <a:picLocks noChangeAspect="1"/>
          </p:cNvPicPr>
          <p:nvPr/>
        </p:nvPicPr>
        <p:blipFill rotWithShape="1">
          <a:blip r:embed="rId8"/>
          <a:srcRect l="33220" r="33249"/>
          <a:stretch/>
        </p:blipFill>
        <p:spPr>
          <a:xfrm>
            <a:off x="7474529" y="1907909"/>
            <a:ext cx="1168616" cy="2504978"/>
          </a:xfrm>
          <a:prstGeom prst="rect">
            <a:avLst/>
          </a:prstGeom>
        </p:spPr>
      </p:pic>
      <p:pic>
        <p:nvPicPr>
          <p:cNvPr id="21" name="Google Shape;561;p25">
            <a:extLst>
              <a:ext uri="{FF2B5EF4-FFF2-40B4-BE49-F238E27FC236}">
                <a16:creationId xmlns:a16="http://schemas.microsoft.com/office/drawing/2014/main" id="{B3534C26-DA9A-4D0A-BA37-A3ECA45AE57F}"/>
              </a:ext>
            </a:extLst>
          </p:cNvPr>
          <p:cNvPicPr preferRelativeResize="0"/>
          <p:nvPr/>
        </p:nvPicPr>
        <p:blipFill rotWithShape="1">
          <a:blip r:embed="rId9">
            <a:alphaModFix/>
          </a:blip>
          <a:srcRect/>
          <a:stretch/>
        </p:blipFill>
        <p:spPr>
          <a:xfrm rot="2459969">
            <a:off x="9589835" y="1372406"/>
            <a:ext cx="1857757" cy="184276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7"/>
          <p:cNvSpPr txBox="1">
            <a:spLocks noGrp="1"/>
          </p:cNvSpPr>
          <p:nvPr>
            <p:ph type="title"/>
          </p:nvPr>
        </p:nvSpPr>
        <p:spPr>
          <a:xfrm>
            <a:off x="925143" y="420876"/>
            <a:ext cx="10515600" cy="800039"/>
          </a:xfrm>
          <a:noFill/>
          <a:ln>
            <a:noFill/>
          </a:ln>
        </p:spPr>
        <p:txBody>
          <a:bodyPr spcFirstLastPara="1" wrap="square" lIns="91425" tIns="45700" rIns="91425" bIns="45700" anchor="ctr" anchorCtr="0">
            <a:normAutofit/>
          </a:bodyPr>
          <a:lstStyle/>
          <a:p>
            <a:pPr lvl="0"/>
            <a:r>
              <a:rPr lang="fr-FR" dirty="0"/>
              <a:t>Test index : contrat de référence </a:t>
            </a:r>
            <a:endParaRPr lang="en-US" dirty="0"/>
          </a:p>
        </p:txBody>
      </p:sp>
      <p:pic>
        <p:nvPicPr>
          <p:cNvPr id="585" name="Google Shape;585;p27" descr="A picture containing silhouette&#10;&#10;Description automatically generated"/>
          <p:cNvPicPr preferRelativeResize="0"/>
          <p:nvPr/>
        </p:nvPicPr>
        <p:blipFill rotWithShape="1">
          <a:blip r:embed="rId3">
            <a:alphaModFix/>
          </a:blip>
          <a:srcRect l="77527"/>
          <a:stretch/>
        </p:blipFill>
        <p:spPr>
          <a:xfrm>
            <a:off x="1489453" y="1318347"/>
            <a:ext cx="1009869" cy="3151446"/>
          </a:xfrm>
          <a:prstGeom prst="rect">
            <a:avLst/>
          </a:prstGeom>
          <a:noFill/>
          <a:ln>
            <a:noFill/>
          </a:ln>
        </p:spPr>
      </p:pic>
      <p:cxnSp>
        <p:nvCxnSpPr>
          <p:cNvPr id="587" name="Google Shape;587;p27"/>
          <p:cNvCxnSpPr/>
          <p:nvPr/>
        </p:nvCxnSpPr>
        <p:spPr>
          <a:xfrm flipH="1">
            <a:off x="2601662" y="3037211"/>
            <a:ext cx="3494338" cy="22410"/>
          </a:xfrm>
          <a:prstGeom prst="straightConnector1">
            <a:avLst/>
          </a:prstGeom>
          <a:noFill/>
          <a:ln w="76200" cap="flat" cmpd="sng">
            <a:solidFill>
              <a:srgbClr val="000000"/>
            </a:solidFill>
            <a:prstDash val="solid"/>
            <a:round/>
            <a:headEnd type="triangle" w="med" len="med"/>
            <a:tailEnd type="none" w="sm" len="sm"/>
          </a:ln>
        </p:spPr>
      </p:cxnSp>
      <p:pic>
        <p:nvPicPr>
          <p:cNvPr id="588" name="Google Shape;588;p27"/>
          <p:cNvPicPr preferRelativeResize="0"/>
          <p:nvPr/>
        </p:nvPicPr>
        <p:blipFill rotWithShape="1">
          <a:blip r:embed="rId4">
            <a:alphaModFix/>
          </a:blip>
          <a:srcRect/>
          <a:stretch/>
        </p:blipFill>
        <p:spPr>
          <a:xfrm>
            <a:off x="9751007" y="3004018"/>
            <a:ext cx="2286000" cy="1897310"/>
          </a:xfrm>
          <a:prstGeom prst="rect">
            <a:avLst/>
          </a:prstGeom>
          <a:noFill/>
          <a:ln>
            <a:noFill/>
          </a:ln>
        </p:spPr>
      </p:pic>
      <p:cxnSp>
        <p:nvCxnSpPr>
          <p:cNvPr id="589" name="Google Shape;589;p27"/>
          <p:cNvCxnSpPr>
            <a:stCxn id="588" idx="1"/>
          </p:cNvCxnSpPr>
          <p:nvPr/>
        </p:nvCxnSpPr>
        <p:spPr>
          <a:xfrm rot="10800000">
            <a:off x="8691707" y="3204473"/>
            <a:ext cx="1059300" cy="748200"/>
          </a:xfrm>
          <a:prstGeom prst="straightConnector1">
            <a:avLst/>
          </a:prstGeom>
          <a:noFill/>
          <a:ln w="76200" cap="flat" cmpd="sng">
            <a:solidFill>
              <a:srgbClr val="000000"/>
            </a:solidFill>
            <a:prstDash val="solid"/>
            <a:round/>
            <a:headEnd type="triangle" w="med" len="med"/>
            <a:tailEnd type="none" w="sm" len="sm"/>
          </a:ln>
        </p:spPr>
      </p:cxnSp>
      <p:cxnSp>
        <p:nvCxnSpPr>
          <p:cNvPr id="590" name="Google Shape;590;p27"/>
          <p:cNvCxnSpPr/>
          <p:nvPr/>
        </p:nvCxnSpPr>
        <p:spPr>
          <a:xfrm flipH="1">
            <a:off x="8689674" y="2365945"/>
            <a:ext cx="1165728" cy="675540"/>
          </a:xfrm>
          <a:prstGeom prst="straightConnector1">
            <a:avLst/>
          </a:prstGeom>
          <a:noFill/>
          <a:ln w="76200" cap="flat" cmpd="sng">
            <a:solidFill>
              <a:srgbClr val="000000"/>
            </a:solidFill>
            <a:prstDash val="solid"/>
            <a:round/>
            <a:headEnd type="triangle" w="med" len="med"/>
            <a:tailEnd type="none" w="sm" len="sm"/>
          </a:ln>
        </p:spPr>
      </p:cxnSp>
      <p:pic>
        <p:nvPicPr>
          <p:cNvPr id="592" name="Google Shape;592;p27"/>
          <p:cNvPicPr preferRelativeResize="0"/>
          <p:nvPr/>
        </p:nvPicPr>
        <p:blipFill rotWithShape="1">
          <a:blip r:embed="rId5">
            <a:alphaModFix/>
          </a:blip>
          <a:srcRect/>
          <a:stretch/>
        </p:blipFill>
        <p:spPr>
          <a:xfrm>
            <a:off x="403701" y="1632257"/>
            <a:ext cx="917772" cy="2962248"/>
          </a:xfrm>
          <a:prstGeom prst="rect">
            <a:avLst/>
          </a:prstGeom>
          <a:noFill/>
          <a:ln>
            <a:noFill/>
          </a:ln>
        </p:spPr>
      </p:pic>
      <p:sp>
        <p:nvSpPr>
          <p:cNvPr id="593" name="Google Shape;593;p27"/>
          <p:cNvSpPr txBox="1"/>
          <p:nvPr/>
        </p:nvSpPr>
        <p:spPr>
          <a:xfrm>
            <a:off x="537119" y="5389769"/>
            <a:ext cx="11375839"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fr-FR" sz="1800" b="0" i="0" u="none" strike="noStrike" cap="none" dirty="0">
                <a:solidFill>
                  <a:srgbClr val="000000"/>
                </a:solidFill>
                <a:latin typeface="+mn-lt"/>
                <a:ea typeface="Calibri"/>
                <a:cs typeface="Calibri"/>
                <a:sym typeface="Calibri"/>
              </a:rPr>
              <a:t>Le client index et le conseiller travaillent ensemble pour recommander le (s) partenaire (s) du client index</a:t>
            </a:r>
            <a:r>
              <a:rPr lang="en-US" sz="1800" b="0" i="0" u="none" strike="noStrike" cap="none" dirty="0">
                <a:solidFill>
                  <a:srgbClr val="000000"/>
                </a:solidFill>
                <a:latin typeface="+mn-lt"/>
                <a:ea typeface="Calibri"/>
                <a:cs typeface="Calibri"/>
                <a:sym typeface="Calibri"/>
              </a:rPr>
              <a:t>. </a:t>
            </a:r>
            <a:br>
              <a:rPr lang="en-US" sz="1800" b="0" i="0" u="none" strike="noStrike" cap="none" dirty="0">
                <a:solidFill>
                  <a:srgbClr val="000000"/>
                </a:solidFill>
                <a:latin typeface="+mn-lt"/>
                <a:ea typeface="Calibri"/>
                <a:cs typeface="Calibri"/>
                <a:sym typeface="Calibri"/>
              </a:rPr>
            </a:br>
            <a:r>
              <a:rPr lang="en-US" sz="1800" b="0" i="0" u="none" strike="noStrike" cap="none" dirty="0">
                <a:solidFill>
                  <a:srgbClr val="000000"/>
                </a:solidFill>
                <a:latin typeface="+mn-lt"/>
                <a:ea typeface="Calibri"/>
                <a:cs typeface="Calibri"/>
                <a:sym typeface="Calibri"/>
              </a:rPr>
              <a:t>Il</a:t>
            </a:r>
            <a:r>
              <a:rPr lang="fr-FR" sz="1800" b="0" i="0" u="none" strike="noStrike" cap="none" dirty="0">
                <a:solidFill>
                  <a:srgbClr val="000000"/>
                </a:solidFill>
                <a:latin typeface="+mn-lt"/>
                <a:ea typeface="Calibri"/>
                <a:cs typeface="Calibri"/>
                <a:sym typeface="Calibri"/>
              </a:rPr>
              <a:t>s conviennent d'un délai (par exemple, dans les 31 jours) dans lequel le client informera le (s) partenaire (s).</a:t>
            </a:r>
          </a:p>
          <a:p>
            <a:pPr marL="0" marR="0" lvl="0" indent="0" algn="l" rtl="0">
              <a:lnSpc>
                <a:spcPct val="100000"/>
              </a:lnSpc>
              <a:spcBef>
                <a:spcPts val="0"/>
              </a:spcBef>
              <a:spcAft>
                <a:spcPts val="0"/>
              </a:spcAft>
              <a:buClr>
                <a:srgbClr val="000000"/>
              </a:buClr>
              <a:buSzPts val="2400"/>
              <a:buFont typeface="Calibri"/>
              <a:buNone/>
            </a:pPr>
            <a:r>
              <a:rPr lang="fr-FR" sz="1800" b="0" i="0" u="none" strike="noStrike" cap="none" dirty="0">
                <a:solidFill>
                  <a:srgbClr val="000000"/>
                </a:solidFill>
                <a:latin typeface="+mn-lt"/>
                <a:ea typeface="Calibri"/>
                <a:cs typeface="Calibri"/>
                <a:sym typeface="Calibri"/>
              </a:rPr>
              <a:t>Si le client ne le dit pas dans le délai convenu, le conseiller contacte le (s) partenaire (s).</a:t>
            </a:r>
            <a:endParaRPr sz="1800" b="1" i="0" u="none" strike="noStrike" cap="none" dirty="0">
              <a:solidFill>
                <a:srgbClr val="000000"/>
              </a:solidFill>
              <a:latin typeface="+mn-lt"/>
              <a:ea typeface="Calibri"/>
              <a:cs typeface="Calibri"/>
              <a:sym typeface="Calibri"/>
            </a:endParaRPr>
          </a:p>
        </p:txBody>
      </p:sp>
      <p:pic>
        <p:nvPicPr>
          <p:cNvPr id="594" name="Google Shape;594;p27"/>
          <p:cNvPicPr preferRelativeResize="0"/>
          <p:nvPr/>
        </p:nvPicPr>
        <p:blipFill rotWithShape="1">
          <a:blip r:embed="rId6">
            <a:alphaModFix/>
          </a:blip>
          <a:srcRect/>
          <a:stretch/>
        </p:blipFill>
        <p:spPr>
          <a:xfrm>
            <a:off x="1079361" y="1405051"/>
            <a:ext cx="733120" cy="733120"/>
          </a:xfrm>
          <a:prstGeom prst="rect">
            <a:avLst/>
          </a:prstGeom>
          <a:noFill/>
          <a:ln>
            <a:noFill/>
          </a:ln>
        </p:spPr>
      </p:pic>
      <p:pic>
        <p:nvPicPr>
          <p:cNvPr id="595" name="Google Shape;595;p27"/>
          <p:cNvPicPr preferRelativeResize="0"/>
          <p:nvPr/>
        </p:nvPicPr>
        <p:blipFill rotWithShape="1">
          <a:blip r:embed="rId7">
            <a:alphaModFix/>
          </a:blip>
          <a:srcRect/>
          <a:stretch/>
        </p:blipFill>
        <p:spPr>
          <a:xfrm>
            <a:off x="3854458" y="1632257"/>
            <a:ext cx="1110264" cy="1110264"/>
          </a:xfrm>
          <a:prstGeom prst="rect">
            <a:avLst/>
          </a:prstGeom>
          <a:noFill/>
          <a:ln>
            <a:noFill/>
          </a:ln>
        </p:spPr>
      </p:pic>
      <p:sp>
        <p:nvSpPr>
          <p:cNvPr id="596" name="Google Shape;596;p27"/>
          <p:cNvSpPr/>
          <p:nvPr/>
        </p:nvSpPr>
        <p:spPr>
          <a:xfrm rot="10800000" flipH="1">
            <a:off x="823891" y="3976982"/>
            <a:ext cx="5650173" cy="1065868"/>
          </a:xfrm>
          <a:prstGeom prst="arc">
            <a:avLst>
              <a:gd name="adj1" fmla="val 10905729"/>
              <a:gd name="adj2" fmla="val 21550658"/>
            </a:avLst>
          </a:prstGeom>
          <a:noFill/>
          <a:ln w="76200" cap="flat" cmpd="sng">
            <a:solidFill>
              <a:srgbClr val="000000"/>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p:txBody>
      </p:sp>
      <p:grpSp>
        <p:nvGrpSpPr>
          <p:cNvPr id="22" name="Google Shape;557;p25">
            <a:extLst>
              <a:ext uri="{FF2B5EF4-FFF2-40B4-BE49-F238E27FC236}">
                <a16:creationId xmlns:a16="http://schemas.microsoft.com/office/drawing/2014/main" id="{F2B62377-B62C-4DFA-A831-6B58B62E74BE}"/>
              </a:ext>
            </a:extLst>
          </p:cNvPr>
          <p:cNvGrpSpPr/>
          <p:nvPr/>
        </p:nvGrpSpPr>
        <p:grpSpPr>
          <a:xfrm>
            <a:off x="6096000" y="1554957"/>
            <a:ext cx="1606293" cy="3012128"/>
            <a:chOff x="3768595" y="1531147"/>
            <a:chExt cx="1606293" cy="3012128"/>
          </a:xfrm>
        </p:grpSpPr>
        <p:pic>
          <p:nvPicPr>
            <p:cNvPr id="23" name="Google Shape;558;p25" descr="A picture containing silhouette&#10;&#10;Description automatically generated">
              <a:extLst>
                <a:ext uri="{FF2B5EF4-FFF2-40B4-BE49-F238E27FC236}">
                  <a16:creationId xmlns:a16="http://schemas.microsoft.com/office/drawing/2014/main" id="{FDDD5A39-69EA-4CE3-95DE-64EDD851A116}"/>
                </a:ext>
              </a:extLst>
            </p:cNvPr>
            <p:cNvPicPr preferRelativeResize="0"/>
            <p:nvPr/>
          </p:nvPicPr>
          <p:blipFill rotWithShape="1">
            <a:blip r:embed="rId8">
              <a:alphaModFix/>
            </a:blip>
            <a:srcRect l="1" r="77717"/>
            <a:stretch/>
          </p:blipFill>
          <p:spPr>
            <a:xfrm>
              <a:off x="4463519" y="1625271"/>
              <a:ext cx="911369" cy="2868559"/>
            </a:xfrm>
            <a:prstGeom prst="rect">
              <a:avLst/>
            </a:prstGeom>
            <a:noFill/>
            <a:ln>
              <a:noFill/>
            </a:ln>
          </p:spPr>
        </p:pic>
        <p:pic>
          <p:nvPicPr>
            <p:cNvPr id="24" name="Google Shape;559;p25" descr="A picture containing silhouette&#10;&#10;Description automatically generated">
              <a:extLst>
                <a:ext uri="{FF2B5EF4-FFF2-40B4-BE49-F238E27FC236}">
                  <a16:creationId xmlns:a16="http://schemas.microsoft.com/office/drawing/2014/main" id="{FAD51114-D7D8-488F-A597-597F5EDB404F}"/>
                </a:ext>
              </a:extLst>
            </p:cNvPr>
            <p:cNvPicPr preferRelativeResize="0"/>
            <p:nvPr/>
          </p:nvPicPr>
          <p:blipFill rotWithShape="1">
            <a:blip r:embed="rId8">
              <a:alphaModFix/>
            </a:blip>
            <a:srcRect l="60167" r="22713"/>
            <a:stretch/>
          </p:blipFill>
          <p:spPr>
            <a:xfrm>
              <a:off x="3768595" y="1531147"/>
              <a:ext cx="735218" cy="3012128"/>
            </a:xfrm>
            <a:prstGeom prst="rect">
              <a:avLst/>
            </a:prstGeom>
            <a:noFill/>
            <a:ln>
              <a:noFill/>
            </a:ln>
          </p:spPr>
        </p:pic>
      </p:grpSp>
      <p:pic>
        <p:nvPicPr>
          <p:cNvPr id="25" name="Picture 24" descr="A picture containing silhouette&#10;&#10;Description automatically generated">
            <a:extLst>
              <a:ext uri="{FF2B5EF4-FFF2-40B4-BE49-F238E27FC236}">
                <a16:creationId xmlns:a16="http://schemas.microsoft.com/office/drawing/2014/main" id="{AB788A3B-E2DF-4F9D-A750-934F42504857}"/>
              </a:ext>
            </a:extLst>
          </p:cNvPr>
          <p:cNvPicPr>
            <a:picLocks noChangeAspect="1"/>
          </p:cNvPicPr>
          <p:nvPr/>
        </p:nvPicPr>
        <p:blipFill rotWithShape="1">
          <a:blip r:embed="rId9"/>
          <a:srcRect l="33220" r="33249"/>
          <a:stretch/>
        </p:blipFill>
        <p:spPr>
          <a:xfrm>
            <a:off x="7474529" y="1907909"/>
            <a:ext cx="1168616" cy="2504978"/>
          </a:xfrm>
          <a:prstGeom prst="rect">
            <a:avLst/>
          </a:prstGeom>
        </p:spPr>
      </p:pic>
      <p:pic>
        <p:nvPicPr>
          <p:cNvPr id="26" name="Google Shape;561;p25">
            <a:extLst>
              <a:ext uri="{FF2B5EF4-FFF2-40B4-BE49-F238E27FC236}">
                <a16:creationId xmlns:a16="http://schemas.microsoft.com/office/drawing/2014/main" id="{7A8A8701-6EBF-400E-9D0F-995B95F3132D}"/>
              </a:ext>
            </a:extLst>
          </p:cNvPr>
          <p:cNvPicPr preferRelativeResize="0"/>
          <p:nvPr/>
        </p:nvPicPr>
        <p:blipFill rotWithShape="1">
          <a:blip r:embed="rId10">
            <a:alphaModFix/>
          </a:blip>
          <a:srcRect/>
          <a:stretch/>
        </p:blipFill>
        <p:spPr>
          <a:xfrm rot="2459969">
            <a:off x="9328543" y="1594195"/>
            <a:ext cx="1857757" cy="18427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3600"/>
              <a:buFont typeface="Calibri"/>
              <a:buNone/>
            </a:pPr>
            <a:r>
              <a:rPr lang="en-US" dirty="0"/>
              <a:t>Test index : double référence</a:t>
            </a:r>
            <a:endParaRPr dirty="0"/>
          </a:p>
        </p:txBody>
      </p:sp>
      <p:pic>
        <p:nvPicPr>
          <p:cNvPr id="603" name="Google Shape;603;p28" descr="A picture containing silhouette&#10;&#10;Description automatically generated"/>
          <p:cNvPicPr preferRelativeResize="0"/>
          <p:nvPr/>
        </p:nvPicPr>
        <p:blipFill rotWithShape="1">
          <a:blip r:embed="rId3">
            <a:alphaModFix/>
          </a:blip>
          <a:srcRect l="77527"/>
          <a:stretch/>
        </p:blipFill>
        <p:spPr>
          <a:xfrm>
            <a:off x="1544924" y="1320962"/>
            <a:ext cx="1009869" cy="3151446"/>
          </a:xfrm>
          <a:prstGeom prst="rect">
            <a:avLst/>
          </a:prstGeom>
          <a:noFill/>
          <a:ln>
            <a:noFill/>
          </a:ln>
        </p:spPr>
      </p:pic>
      <p:pic>
        <p:nvPicPr>
          <p:cNvPr id="604" name="Google Shape;604;p28"/>
          <p:cNvPicPr preferRelativeResize="0"/>
          <p:nvPr/>
        </p:nvPicPr>
        <p:blipFill rotWithShape="1">
          <a:blip r:embed="rId4">
            <a:alphaModFix/>
          </a:blip>
          <a:srcRect/>
          <a:stretch/>
        </p:blipFill>
        <p:spPr>
          <a:xfrm>
            <a:off x="9487983" y="2859101"/>
            <a:ext cx="2286000" cy="1897310"/>
          </a:xfrm>
          <a:prstGeom prst="rect">
            <a:avLst/>
          </a:prstGeom>
          <a:noFill/>
          <a:ln>
            <a:noFill/>
          </a:ln>
        </p:spPr>
      </p:pic>
      <p:cxnSp>
        <p:nvCxnSpPr>
          <p:cNvPr id="605" name="Google Shape;605;p28"/>
          <p:cNvCxnSpPr/>
          <p:nvPr/>
        </p:nvCxnSpPr>
        <p:spPr>
          <a:xfrm rot="10800000">
            <a:off x="8319545" y="3059550"/>
            <a:ext cx="1059256" cy="748206"/>
          </a:xfrm>
          <a:prstGeom prst="straightConnector1">
            <a:avLst/>
          </a:prstGeom>
          <a:noFill/>
          <a:ln w="76200" cap="flat" cmpd="sng">
            <a:solidFill>
              <a:srgbClr val="000000"/>
            </a:solidFill>
            <a:prstDash val="solid"/>
            <a:round/>
            <a:headEnd type="triangle" w="med" len="med"/>
            <a:tailEnd type="none" w="sm" len="sm"/>
          </a:ln>
        </p:spPr>
      </p:cxnSp>
      <p:cxnSp>
        <p:nvCxnSpPr>
          <p:cNvPr id="606" name="Google Shape;606;p28"/>
          <p:cNvCxnSpPr/>
          <p:nvPr/>
        </p:nvCxnSpPr>
        <p:spPr>
          <a:xfrm flipH="1">
            <a:off x="8322484" y="2304212"/>
            <a:ext cx="1165728" cy="675540"/>
          </a:xfrm>
          <a:prstGeom prst="straightConnector1">
            <a:avLst/>
          </a:prstGeom>
          <a:noFill/>
          <a:ln w="76200" cap="flat" cmpd="sng">
            <a:solidFill>
              <a:srgbClr val="000000"/>
            </a:solidFill>
            <a:prstDash val="solid"/>
            <a:round/>
            <a:headEnd type="triangle" w="med" len="med"/>
            <a:tailEnd type="none" w="sm" len="sm"/>
          </a:ln>
        </p:spPr>
      </p:cxnSp>
      <p:pic>
        <p:nvPicPr>
          <p:cNvPr id="607" name="Google Shape;607;p28"/>
          <p:cNvPicPr preferRelativeResize="0"/>
          <p:nvPr/>
        </p:nvPicPr>
        <p:blipFill rotWithShape="1">
          <a:blip r:embed="rId5">
            <a:alphaModFix/>
          </a:blip>
          <a:srcRect/>
          <a:stretch/>
        </p:blipFill>
        <p:spPr>
          <a:xfrm>
            <a:off x="669526" y="1632257"/>
            <a:ext cx="917772" cy="2962248"/>
          </a:xfrm>
          <a:prstGeom prst="rect">
            <a:avLst/>
          </a:prstGeom>
          <a:noFill/>
          <a:ln>
            <a:noFill/>
          </a:ln>
        </p:spPr>
      </p:pic>
      <p:sp>
        <p:nvSpPr>
          <p:cNvPr id="608" name="Google Shape;608;p28"/>
          <p:cNvSpPr txBox="1"/>
          <p:nvPr/>
        </p:nvSpPr>
        <p:spPr>
          <a:xfrm>
            <a:off x="725733" y="5246260"/>
            <a:ext cx="1068265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fr-FR" sz="2400" b="0" i="0" u="none" strike="noStrike" cap="none" dirty="0">
                <a:solidFill>
                  <a:srgbClr val="000000"/>
                </a:solidFill>
                <a:latin typeface="+mn-lt"/>
                <a:ea typeface="Calibri"/>
                <a:cs typeface="Calibri"/>
                <a:sym typeface="Calibri"/>
              </a:rPr>
              <a:t>Le conseiller / prestataire s'assoit avec le client index et le (s) partenaire (s) pour aider le client index à informer le (s) partenaire (s) de son statut VIH (s'ils choisissent de divulguer) ou fournit un espace sûr pour tester ensemble.</a:t>
            </a:r>
            <a:endParaRPr sz="2400" b="1" i="0" u="none" strike="noStrike" cap="none" dirty="0">
              <a:solidFill>
                <a:srgbClr val="000000"/>
              </a:solidFill>
              <a:latin typeface="+mn-lt"/>
              <a:ea typeface="Calibri"/>
              <a:cs typeface="Calibri"/>
              <a:sym typeface="Calibri"/>
            </a:endParaRPr>
          </a:p>
        </p:txBody>
      </p:sp>
      <p:pic>
        <p:nvPicPr>
          <p:cNvPr id="609" name="Google Shape;609;p28"/>
          <p:cNvPicPr preferRelativeResize="0"/>
          <p:nvPr/>
        </p:nvPicPr>
        <p:blipFill rotWithShape="1">
          <a:blip r:embed="rId6">
            <a:alphaModFix/>
          </a:blip>
          <a:srcRect/>
          <a:stretch/>
        </p:blipFill>
        <p:spPr>
          <a:xfrm flipH="1">
            <a:off x="4156604" y="1805805"/>
            <a:ext cx="2043152" cy="3466576"/>
          </a:xfrm>
          <a:prstGeom prst="rect">
            <a:avLst/>
          </a:prstGeom>
          <a:noFill/>
          <a:ln>
            <a:noFill/>
          </a:ln>
        </p:spPr>
      </p:pic>
      <p:pic>
        <p:nvPicPr>
          <p:cNvPr id="610" name="Google Shape;610;p28"/>
          <p:cNvPicPr preferRelativeResize="0"/>
          <p:nvPr/>
        </p:nvPicPr>
        <p:blipFill rotWithShape="1">
          <a:blip r:embed="rId7">
            <a:alphaModFix/>
          </a:blip>
          <a:srcRect/>
          <a:stretch/>
        </p:blipFill>
        <p:spPr>
          <a:xfrm flipH="1">
            <a:off x="5839360" y="977535"/>
            <a:ext cx="1059257" cy="4318000"/>
          </a:xfrm>
          <a:prstGeom prst="rect">
            <a:avLst/>
          </a:prstGeom>
          <a:noFill/>
          <a:ln>
            <a:noFill/>
          </a:ln>
        </p:spPr>
      </p:pic>
      <p:pic>
        <p:nvPicPr>
          <p:cNvPr id="611" name="Google Shape;611;p28"/>
          <p:cNvPicPr preferRelativeResize="0"/>
          <p:nvPr/>
        </p:nvPicPr>
        <p:blipFill rotWithShape="1">
          <a:blip r:embed="rId8">
            <a:alphaModFix/>
          </a:blip>
          <a:srcRect/>
          <a:stretch/>
        </p:blipFill>
        <p:spPr>
          <a:xfrm flipH="1">
            <a:off x="6418421" y="928260"/>
            <a:ext cx="1709745" cy="4318000"/>
          </a:xfrm>
          <a:prstGeom prst="rect">
            <a:avLst/>
          </a:prstGeom>
          <a:noFill/>
          <a:ln>
            <a:noFill/>
          </a:ln>
        </p:spPr>
      </p:pic>
      <p:cxnSp>
        <p:nvCxnSpPr>
          <p:cNvPr id="612" name="Google Shape;612;p28"/>
          <p:cNvCxnSpPr/>
          <p:nvPr/>
        </p:nvCxnSpPr>
        <p:spPr>
          <a:xfrm flipH="1">
            <a:off x="2690134" y="3065436"/>
            <a:ext cx="1479781" cy="9490"/>
          </a:xfrm>
          <a:prstGeom prst="straightConnector1">
            <a:avLst/>
          </a:prstGeom>
          <a:noFill/>
          <a:ln w="76200" cap="flat" cmpd="sng">
            <a:solidFill>
              <a:srgbClr val="000000"/>
            </a:solidFill>
            <a:prstDash val="solid"/>
            <a:round/>
            <a:headEnd type="triangle" w="med" len="med"/>
            <a:tailEnd type="none" w="sm" len="sm"/>
          </a:ln>
        </p:spPr>
      </p:cxnSp>
      <p:pic>
        <p:nvPicPr>
          <p:cNvPr id="15" name="Google Shape;561;p25">
            <a:extLst>
              <a:ext uri="{FF2B5EF4-FFF2-40B4-BE49-F238E27FC236}">
                <a16:creationId xmlns:a16="http://schemas.microsoft.com/office/drawing/2014/main" id="{FE79C4F8-C32A-42C3-A9E9-17C4526F1807}"/>
              </a:ext>
            </a:extLst>
          </p:cNvPr>
          <p:cNvPicPr preferRelativeResize="0"/>
          <p:nvPr/>
        </p:nvPicPr>
        <p:blipFill rotWithShape="1">
          <a:blip r:embed="rId9">
            <a:alphaModFix/>
          </a:blip>
          <a:srcRect/>
          <a:stretch/>
        </p:blipFill>
        <p:spPr>
          <a:xfrm rot="2459969">
            <a:off x="9173998" y="1393462"/>
            <a:ext cx="1857757" cy="18427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29"/>
          <p:cNvSpPr txBox="1">
            <a:spLocks noGrp="1"/>
          </p:cNvSpPr>
          <p:nvPr>
            <p:ph type="body" idx="1"/>
          </p:nvPr>
        </p:nvSpPr>
        <p:spPr>
          <a:xfrm>
            <a:off x="806303" y="1413430"/>
            <a:ext cx="9113874" cy="4932362"/>
          </a:xfrm>
          <a:noFill/>
          <a:ln>
            <a:noFill/>
          </a:ln>
        </p:spPr>
        <p:txBody>
          <a:bodyPr spcFirstLastPara="1" wrap="square" lIns="91425" tIns="45700" rIns="91425" bIns="45700" anchor="t" anchorCtr="0">
            <a:normAutofit fontScale="92500"/>
          </a:bodyPr>
          <a:lstStyle/>
          <a:p>
            <a:pPr marL="50800" lvl="0" indent="0">
              <a:buNone/>
            </a:pPr>
            <a:r>
              <a:rPr lang="en-US" sz="3000" b="1" dirty="0">
                <a:solidFill>
                  <a:schemeClr val="accent1"/>
                </a:solidFill>
              </a:rPr>
              <a:t>Considérations importantes</a:t>
            </a:r>
          </a:p>
          <a:p>
            <a:pPr lvl="0"/>
            <a:r>
              <a:rPr lang="fr-FR" dirty="0"/>
              <a:t>Proposez des tests index de manière continue et stratégique pour </a:t>
            </a:r>
            <a:r>
              <a:rPr lang="en-US" dirty="0"/>
              <a:t>:</a:t>
            </a:r>
          </a:p>
          <a:p>
            <a:pPr lvl="1"/>
            <a:r>
              <a:rPr lang="en-US" dirty="0"/>
              <a:t>PVVIH non sous traitement</a:t>
            </a:r>
          </a:p>
          <a:p>
            <a:pPr lvl="1"/>
            <a:r>
              <a:rPr lang="fr-FR" dirty="0"/>
              <a:t>PVVIH qui ne sont pas supprimées viralement ou qui ont une infection aiguë</a:t>
            </a:r>
            <a:endParaRPr lang="en-US" dirty="0"/>
          </a:p>
          <a:p>
            <a:pPr lvl="0"/>
            <a:r>
              <a:rPr lang="fr-FR" dirty="0"/>
              <a:t>Évaluer la sécurité, l'état de préparation et le consentement des clients</a:t>
            </a:r>
            <a:r>
              <a:rPr lang="en-US" dirty="0"/>
              <a:t> </a:t>
            </a:r>
          </a:p>
          <a:p>
            <a:pPr lvl="0"/>
            <a:r>
              <a:rPr lang="fr-FR" dirty="0"/>
              <a:t>S'assurer que le programme a des services disponibles pour les clients, les partenaires et les enfants</a:t>
            </a:r>
            <a:endParaRPr lang="en-US" dirty="0"/>
          </a:p>
        </p:txBody>
      </p:sp>
      <p:sp>
        <p:nvSpPr>
          <p:cNvPr id="620" name="Google Shape;620;p29"/>
          <p:cNvSpPr txBox="1"/>
          <p:nvPr/>
        </p:nvSpPr>
        <p:spPr>
          <a:xfrm>
            <a:off x="487468" y="179728"/>
            <a:ext cx="2962747" cy="934690"/>
          </a:xfrm>
          <a:prstGeom prst="rect">
            <a:avLst/>
          </a:prstGeom>
          <a:noFill/>
          <a:ln>
            <a:noFill/>
          </a:ln>
        </p:spPr>
        <p:txBody>
          <a:bodyPr spcFirstLastPara="1" wrap="square" lIns="91425" tIns="45700" rIns="91425" bIns="45700" anchor="t" anchorCtr="0">
            <a:noAutofit/>
          </a:bodyPr>
          <a:lstStyle/>
          <a:p>
            <a:pPr marL="228600" lvl="0" indent="-228600">
              <a:buClr>
                <a:schemeClr val="accent6"/>
              </a:buClr>
              <a:buSzPts val="2000"/>
              <a:buFont typeface="Arial"/>
              <a:buNone/>
            </a:pPr>
            <a:r>
              <a:rPr lang="en-US" sz="1600" b="1" dirty="0">
                <a:solidFill>
                  <a:schemeClr val="tx1">
                    <a:lumMod val="50000"/>
                    <a:lumOff val="50000"/>
                  </a:schemeClr>
                </a:solidFill>
                <a:latin typeface="+mj-lt"/>
                <a:cs typeface="Calibri"/>
                <a:sym typeface="Calibri"/>
              </a:rPr>
              <a:t>8.	</a:t>
            </a:r>
            <a:r>
              <a:rPr lang="fr-FR" sz="1600" b="1" dirty="0">
                <a:solidFill>
                  <a:schemeClr val="tx1">
                    <a:lumMod val="50000"/>
                    <a:lumOff val="50000"/>
                  </a:schemeClr>
                </a:solidFill>
                <a:latin typeface="+mj-lt"/>
                <a:cs typeface="Calibri"/>
                <a:sym typeface="Calibri"/>
              </a:rPr>
              <a:t>Enregistrer les résultats de la notification du partenaire et des tests familiaux</a:t>
            </a:r>
            <a:endParaRPr sz="1600" b="1" dirty="0">
              <a:solidFill>
                <a:schemeClr val="tx1">
                  <a:lumMod val="50000"/>
                  <a:lumOff val="50000"/>
                </a:schemeClr>
              </a:solidFill>
              <a:latin typeface="+mj-lt"/>
              <a:cs typeface="Calibri"/>
              <a:sym typeface="Calibri"/>
            </a:endParaRPr>
          </a:p>
        </p:txBody>
      </p:sp>
      <p:sp>
        <p:nvSpPr>
          <p:cNvPr id="621" name="Google Shape;621;p29"/>
          <p:cNvSpPr txBox="1"/>
          <p:nvPr/>
        </p:nvSpPr>
        <p:spPr>
          <a:xfrm>
            <a:off x="4372145" y="193936"/>
            <a:ext cx="2962747" cy="1117393"/>
          </a:xfrm>
          <a:prstGeom prst="rect">
            <a:avLst/>
          </a:prstGeom>
          <a:noFill/>
          <a:ln>
            <a:noFill/>
          </a:ln>
        </p:spPr>
        <p:txBody>
          <a:bodyPr spcFirstLastPara="1" wrap="square" lIns="91425" tIns="45700" rIns="91425" bIns="45700" anchor="t" anchorCtr="0">
            <a:normAutofit lnSpcReduction="10000"/>
          </a:bodyPr>
          <a:lstStyle/>
          <a:p>
            <a:pPr marL="228600" lvl="0" indent="-228600">
              <a:lnSpc>
                <a:spcPct val="110000"/>
              </a:lnSpc>
              <a:buClr>
                <a:schemeClr val="accent6"/>
              </a:buClr>
              <a:buSzPts val="2000"/>
              <a:buFont typeface="Arial"/>
              <a:buNone/>
            </a:pPr>
            <a:r>
              <a:rPr lang="en-US" sz="1600" b="1" dirty="0">
                <a:solidFill>
                  <a:schemeClr val="tx1">
                    <a:lumMod val="50000"/>
                    <a:lumOff val="50000"/>
                  </a:schemeClr>
                </a:solidFill>
                <a:latin typeface="+mj-lt"/>
                <a:cs typeface="Calibri"/>
                <a:sym typeface="Calibri"/>
              </a:rPr>
              <a:t>9.	</a:t>
            </a:r>
            <a:r>
              <a:rPr lang="fr-FR" sz="1600" b="1" dirty="0">
                <a:solidFill>
                  <a:schemeClr val="tx1">
                    <a:lumMod val="50000"/>
                    <a:lumOff val="50000"/>
                  </a:schemeClr>
                </a:solidFill>
                <a:latin typeface="+mj-lt"/>
                <a:cs typeface="Calibri"/>
                <a:sym typeface="Calibri"/>
              </a:rPr>
              <a:t>Fournir des services appropriés aux enfants et aux partenaires en fonction de leur statut VIH</a:t>
            </a:r>
            <a:endParaRPr sz="1600" b="1" dirty="0">
              <a:solidFill>
                <a:schemeClr val="tx1">
                  <a:lumMod val="50000"/>
                  <a:lumOff val="50000"/>
                </a:schemeClr>
              </a:solidFill>
              <a:latin typeface="+mj-lt"/>
              <a:cs typeface="Calibri"/>
            </a:endParaRPr>
          </a:p>
        </p:txBody>
      </p:sp>
      <p:cxnSp>
        <p:nvCxnSpPr>
          <p:cNvPr id="622" name="Google Shape;622;p29"/>
          <p:cNvCxnSpPr/>
          <p:nvPr/>
        </p:nvCxnSpPr>
        <p:spPr>
          <a:xfrm rot="10800000">
            <a:off x="3615414" y="333184"/>
            <a:ext cx="449589" cy="0"/>
          </a:xfrm>
          <a:prstGeom prst="straightConnector1">
            <a:avLst/>
          </a:prstGeom>
          <a:noFill/>
          <a:ln w="76200" cap="flat" cmpd="sng">
            <a:solidFill>
              <a:srgbClr val="000000"/>
            </a:solidFill>
            <a:prstDash val="solid"/>
            <a:round/>
            <a:headEnd type="triangle" w="med" len="med"/>
            <a:tailEnd type="none" w="sm" len="sm"/>
          </a:ln>
        </p:spPr>
      </p:cxnSp>
      <p:cxnSp>
        <p:nvCxnSpPr>
          <p:cNvPr id="623" name="Google Shape;623;p29"/>
          <p:cNvCxnSpPr/>
          <p:nvPr/>
        </p:nvCxnSpPr>
        <p:spPr>
          <a:xfrm>
            <a:off x="0" y="1281843"/>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624" name="Google Shape;624;p29"/>
          <p:cNvSpPr txBox="1"/>
          <p:nvPr/>
        </p:nvSpPr>
        <p:spPr>
          <a:xfrm>
            <a:off x="8354655" y="193936"/>
            <a:ext cx="3131044" cy="1117392"/>
          </a:xfrm>
          <a:prstGeom prst="rect">
            <a:avLst/>
          </a:prstGeom>
          <a:noFill/>
          <a:ln>
            <a:noFill/>
          </a:ln>
        </p:spPr>
        <p:txBody>
          <a:bodyPr spcFirstLastPara="1" wrap="square" lIns="91425" tIns="45700" rIns="91425" bIns="45700" anchor="t" anchorCtr="0">
            <a:normAutofit lnSpcReduction="10000"/>
          </a:bodyPr>
          <a:lstStyle/>
          <a:p>
            <a:pPr marL="347663" lvl="0" indent="-347663">
              <a:lnSpc>
                <a:spcPct val="110000"/>
              </a:lnSpc>
              <a:buClr>
                <a:schemeClr val="accent6"/>
              </a:buClr>
              <a:buSzPts val="2000"/>
              <a:buFont typeface="Arial"/>
              <a:buNone/>
            </a:pPr>
            <a:r>
              <a:rPr lang="en-US" sz="1600" b="1" dirty="0">
                <a:solidFill>
                  <a:schemeClr val="tx1">
                    <a:lumMod val="50000"/>
                    <a:lumOff val="50000"/>
                  </a:schemeClr>
                </a:solidFill>
                <a:latin typeface="+mj-lt"/>
                <a:cs typeface="Calibri"/>
                <a:sym typeface="Calibri"/>
              </a:rPr>
              <a:t>10.	</a:t>
            </a:r>
            <a:r>
              <a:rPr lang="fr-FR" sz="1600" b="1" dirty="0">
                <a:solidFill>
                  <a:schemeClr val="tx1">
                    <a:lumMod val="50000"/>
                    <a:lumOff val="50000"/>
                  </a:schemeClr>
                </a:solidFill>
                <a:latin typeface="+mj-lt"/>
                <a:cs typeface="Calibri"/>
                <a:sym typeface="Calibri"/>
              </a:rPr>
              <a:t>Faire un suivi avec le client pour évaluer tout événement indésirable associé aux tests index</a:t>
            </a:r>
            <a:endParaRPr sz="1600" b="1" dirty="0">
              <a:solidFill>
                <a:schemeClr val="tx1">
                  <a:lumMod val="50000"/>
                  <a:lumOff val="50000"/>
                </a:schemeClr>
              </a:solidFill>
              <a:latin typeface="+mj-lt"/>
              <a:cs typeface="Calibri"/>
            </a:endParaRPr>
          </a:p>
        </p:txBody>
      </p:sp>
      <p:cxnSp>
        <p:nvCxnSpPr>
          <p:cNvPr id="625" name="Google Shape;625;p29"/>
          <p:cNvCxnSpPr/>
          <p:nvPr/>
        </p:nvCxnSpPr>
        <p:spPr>
          <a:xfrm rot="10800000">
            <a:off x="7642034" y="333184"/>
            <a:ext cx="449589" cy="0"/>
          </a:xfrm>
          <a:prstGeom prst="straightConnector1">
            <a:avLst/>
          </a:prstGeom>
          <a:noFill/>
          <a:ln w="76200" cap="flat" cmpd="sng">
            <a:solidFill>
              <a:srgbClr val="000000"/>
            </a:solidFill>
            <a:prstDash val="solid"/>
            <a:round/>
            <a:headEnd type="triangle" w="med" len="med"/>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A98BED2-EE18-4C1D-8566-1A47AC1427EA}"/>
              </a:ext>
            </a:extLst>
          </p:cNvPr>
          <p:cNvSpPr>
            <a:spLocks noGrp="1"/>
          </p:cNvSpPr>
          <p:nvPr>
            <p:ph type="pic" idx="2"/>
          </p:nvPr>
        </p:nvSpPr>
        <p:spPr/>
      </p:sp>
      <p:sp>
        <p:nvSpPr>
          <p:cNvPr id="257" name="Google Shape;257;p3"/>
          <p:cNvSpPr txBox="1">
            <a:spLocks noGrp="1"/>
          </p:cNvSpPr>
          <p:nvPr>
            <p:ph type="title"/>
          </p:nvPr>
        </p:nvSpPr>
        <p:spPr>
          <a:xfrm>
            <a:off x="1366897" y="4752477"/>
            <a:ext cx="9817601" cy="1325563"/>
          </a:xfrm>
          <a:noFill/>
          <a:ln>
            <a:noFill/>
          </a:ln>
        </p:spPr>
        <p:txBody>
          <a:bodyPr spcFirstLastPara="1" wrap="square" lIns="91425" tIns="45700" rIns="91425" bIns="45700" anchor="ctr" anchorCtr="0">
            <a:normAutofit/>
          </a:bodyPr>
          <a:lstStyle/>
          <a:p>
            <a:pPr lvl="0"/>
            <a:r>
              <a:rPr lang="en-US" dirty="0"/>
              <a:t>Session 1. Introduction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3F362D3-F160-4911-80E4-19F0D6C66EB7}"/>
              </a:ext>
            </a:extLst>
          </p:cNvPr>
          <p:cNvSpPr>
            <a:spLocks noGrp="1"/>
          </p:cNvSpPr>
          <p:nvPr>
            <p:ph type="pic" idx="2"/>
          </p:nvPr>
        </p:nvSpPr>
        <p:spPr/>
      </p:sp>
      <p:sp>
        <p:nvSpPr>
          <p:cNvPr id="632" name="Google Shape;632;p30"/>
          <p:cNvSpPr txBox="1">
            <a:spLocks noGrp="1"/>
          </p:cNvSpPr>
          <p:nvPr>
            <p:ph type="title"/>
          </p:nvPr>
        </p:nvSpPr>
        <p:spPr>
          <a:xfrm>
            <a:off x="1366838" y="4688581"/>
            <a:ext cx="9817100" cy="2008433"/>
          </a:xfrm>
          <a:noFill/>
          <a:ln>
            <a:noFill/>
          </a:ln>
        </p:spPr>
        <p:txBody>
          <a:bodyPr spcFirstLastPara="1" wrap="square" lIns="91425" tIns="45700" rIns="91425" bIns="45700" anchor="t" anchorCtr="0">
            <a:normAutofit fontScale="90000"/>
          </a:bodyPr>
          <a:lstStyle/>
          <a:p>
            <a:pPr lvl="0"/>
            <a:r>
              <a:rPr lang="fr-FR" dirty="0"/>
              <a:t>Session 5. Normes minimales pour des tests index sûrs et éthiques</a:t>
            </a:r>
            <a:br>
              <a:rPr lang="fr-FR" dirty="0"/>
            </a:br>
            <a:br>
              <a:rPr lang="fr-FR" dirty="0"/>
            </a:br>
            <a:r>
              <a:rPr lang="fr-FR" dirty="0"/>
              <a:t>Garantir un environnement sûr pour les tests index</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31"/>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dirty="0">
                <a:sym typeface="Calibri"/>
              </a:rPr>
              <a:t>Vrai ou Faux ?</a:t>
            </a:r>
            <a:endParaRPr lang="en-US" dirty="0"/>
          </a:p>
        </p:txBody>
      </p:sp>
      <p:sp>
        <p:nvSpPr>
          <p:cNvPr id="639" name="Google Shape;639;p31"/>
          <p:cNvSpPr txBox="1">
            <a:spLocks noGrp="1"/>
          </p:cNvSpPr>
          <p:nvPr>
            <p:ph type="body" idx="1"/>
          </p:nvPr>
        </p:nvSpPr>
        <p:spPr>
          <a:xfrm>
            <a:off x="912628" y="1441905"/>
            <a:ext cx="9866989" cy="5283360"/>
          </a:xfrm>
          <a:noFill/>
          <a:ln>
            <a:noFill/>
          </a:ln>
        </p:spPr>
        <p:txBody>
          <a:bodyPr spcFirstLastPara="1" wrap="square" lIns="91425" tIns="45700" rIns="91425" bIns="45700" anchor="t" anchorCtr="0">
            <a:noAutofit/>
          </a:bodyPr>
          <a:lstStyle/>
          <a:p>
            <a:pPr marL="565150" lvl="0" indent="-514350">
              <a:spcBef>
                <a:spcPts val="0"/>
              </a:spcBef>
              <a:buFont typeface="+mj-lt"/>
              <a:buAutoNum type="arabicParenR"/>
            </a:pPr>
            <a:r>
              <a:rPr lang="fr-FR" sz="2400" dirty="0">
                <a:sym typeface="Calibri"/>
              </a:rPr>
              <a:t>Les populations clés sont généralement </a:t>
            </a:r>
            <a:br>
              <a:rPr lang="fr-FR" sz="2400" dirty="0">
                <a:sym typeface="Calibri"/>
              </a:rPr>
            </a:br>
            <a:r>
              <a:rPr lang="fr-FR" sz="2400" dirty="0">
                <a:sym typeface="Calibri"/>
              </a:rPr>
              <a:t>exposées au même risque de violence </a:t>
            </a:r>
            <a:br>
              <a:rPr lang="fr-FR" sz="2400" dirty="0">
                <a:sym typeface="Calibri"/>
              </a:rPr>
            </a:br>
            <a:r>
              <a:rPr lang="fr-FR" sz="2400" dirty="0">
                <a:sym typeface="Calibri"/>
              </a:rPr>
              <a:t>que tout le monde</a:t>
            </a:r>
            <a:r>
              <a:rPr lang="en-US" sz="2400" dirty="0">
                <a:sym typeface="Calibri"/>
              </a:rPr>
              <a:t>.</a:t>
            </a:r>
            <a:endParaRPr lang="en-US" sz="2400" dirty="0"/>
          </a:p>
          <a:p>
            <a:pPr marL="565150" lvl="0" indent="-514350">
              <a:buFont typeface="+mj-lt"/>
              <a:buAutoNum type="arabicParenR"/>
            </a:pPr>
            <a:r>
              <a:rPr lang="fr-FR" sz="2400" dirty="0">
                <a:sym typeface="Calibri"/>
              </a:rPr>
              <a:t>Vous pouvez informer le partenaire sexuel d’un client index de son risque d’infection sans le consentement du client index si vous ne mentionnez pas le nom du client index</a:t>
            </a:r>
            <a:r>
              <a:rPr lang="en-US" sz="2400" dirty="0">
                <a:sym typeface="Calibri"/>
              </a:rPr>
              <a:t>. </a:t>
            </a:r>
            <a:endParaRPr lang="en-US" sz="2400" dirty="0"/>
          </a:p>
          <a:p>
            <a:pPr marL="565150" lvl="0" indent="-514350">
              <a:buFont typeface="+mj-lt"/>
              <a:buAutoNum type="arabicParenR"/>
            </a:pPr>
            <a:r>
              <a:rPr lang="fr-FR" sz="2400" dirty="0">
                <a:sym typeface="Calibri"/>
              </a:rPr>
              <a:t>Le test index peut être introduit pendant la sensibilisation ainsi que le counseling pré-test</a:t>
            </a:r>
            <a:r>
              <a:rPr lang="en-US" sz="2400" dirty="0">
                <a:sym typeface="Calibri"/>
              </a:rPr>
              <a:t>.</a:t>
            </a:r>
            <a:endParaRPr lang="en-US" sz="2400" dirty="0"/>
          </a:p>
          <a:p>
            <a:pPr marL="565150" lvl="0" indent="-514350">
              <a:buFont typeface="+mj-lt"/>
              <a:buAutoNum type="arabicParenR"/>
            </a:pPr>
            <a:r>
              <a:rPr lang="fr-FR" sz="2400" dirty="0">
                <a:sym typeface="Calibri"/>
              </a:rPr>
              <a:t>Les clients index ont la responsabilité de référer leurs partenaires et amis</a:t>
            </a:r>
            <a:r>
              <a:rPr lang="en-US" sz="2400" dirty="0">
                <a:sym typeface="Calibri"/>
              </a:rPr>
              <a:t>.</a:t>
            </a:r>
            <a:endParaRPr lang="en-US" sz="2400" dirty="0"/>
          </a:p>
          <a:p>
            <a:pPr marL="565150" lvl="0" indent="-514350">
              <a:buFont typeface="+mj-lt"/>
              <a:buAutoNum type="arabicParenR"/>
            </a:pPr>
            <a:r>
              <a:rPr lang="fr-FR" sz="2400" dirty="0">
                <a:sym typeface="Calibri"/>
              </a:rPr>
              <a:t>Les clients index doivent être informés du statut VIH des partenaires qu'ils réfèrent</a:t>
            </a:r>
            <a:r>
              <a:rPr lang="en-US" sz="2400" dirty="0">
                <a:sym typeface="Calibri"/>
              </a:rPr>
              <a:t>.</a:t>
            </a:r>
            <a:endParaRPr lang="en-US" sz="2400" dirty="0"/>
          </a:p>
        </p:txBody>
      </p:sp>
      <p:pic>
        <p:nvPicPr>
          <p:cNvPr id="640" name="Google Shape;640;p31"/>
          <p:cNvPicPr preferRelativeResize="0"/>
          <p:nvPr/>
        </p:nvPicPr>
        <p:blipFill rotWithShape="1">
          <a:blip r:embed="rId3">
            <a:alphaModFix/>
          </a:blip>
          <a:srcRect/>
          <a:stretch/>
        </p:blipFill>
        <p:spPr>
          <a:xfrm>
            <a:off x="7027336" y="419100"/>
            <a:ext cx="4448593" cy="20756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32" descr="A close up of a device&#10;&#10;Description automatically generated"/>
          <p:cNvPicPr preferRelativeResize="0"/>
          <p:nvPr/>
        </p:nvPicPr>
        <p:blipFill rotWithShape="1">
          <a:blip r:embed="rId3">
            <a:alphaModFix/>
          </a:blip>
          <a:srcRect t="21198" b="15164"/>
          <a:stretch/>
        </p:blipFill>
        <p:spPr>
          <a:xfrm>
            <a:off x="710904" y="3428999"/>
            <a:ext cx="4218754" cy="2684721"/>
          </a:xfrm>
          <a:prstGeom prst="rect">
            <a:avLst/>
          </a:prstGeom>
          <a:noFill/>
          <a:ln>
            <a:noFill/>
          </a:ln>
        </p:spPr>
      </p:pic>
      <p:sp>
        <p:nvSpPr>
          <p:cNvPr id="2" name="Title 1">
            <a:extLst>
              <a:ext uri="{FF2B5EF4-FFF2-40B4-BE49-F238E27FC236}">
                <a16:creationId xmlns:a16="http://schemas.microsoft.com/office/drawing/2014/main" id="{7C992DDF-58D0-4696-9DC8-6DA6F444C8EB}"/>
              </a:ext>
            </a:extLst>
          </p:cNvPr>
          <p:cNvSpPr>
            <a:spLocks noGrp="1"/>
          </p:cNvSpPr>
          <p:nvPr>
            <p:ph type="title"/>
          </p:nvPr>
        </p:nvSpPr>
        <p:spPr>
          <a:xfrm>
            <a:off x="710904" y="588963"/>
            <a:ext cx="11481096" cy="800100"/>
          </a:xfrm>
        </p:spPr>
        <p:txBody>
          <a:bodyPr>
            <a:normAutofit fontScale="90000"/>
          </a:bodyPr>
          <a:lstStyle/>
          <a:p>
            <a:r>
              <a:rPr lang="fr-FR" dirty="0">
                <a:sym typeface="Calibri"/>
              </a:rPr>
              <a:t>Activité : Dans le contexte de la programmation des populations clés </a:t>
            </a:r>
            <a:r>
              <a:rPr lang="en-US" dirty="0">
                <a:sym typeface="Calibri"/>
              </a:rPr>
              <a:t>….</a:t>
            </a:r>
            <a:endParaRPr lang="en-US" dirty="0"/>
          </a:p>
        </p:txBody>
      </p:sp>
      <p:sp>
        <p:nvSpPr>
          <p:cNvPr id="3" name="Text Placeholder 2">
            <a:extLst>
              <a:ext uri="{FF2B5EF4-FFF2-40B4-BE49-F238E27FC236}">
                <a16:creationId xmlns:a16="http://schemas.microsoft.com/office/drawing/2014/main" id="{B4A03F0F-EC21-42D5-9709-96B5A81107E6}"/>
              </a:ext>
            </a:extLst>
          </p:cNvPr>
          <p:cNvSpPr>
            <a:spLocks noGrp="1"/>
          </p:cNvSpPr>
          <p:nvPr>
            <p:ph type="body" idx="1"/>
          </p:nvPr>
        </p:nvSpPr>
        <p:spPr>
          <a:xfrm>
            <a:off x="4422564" y="1389063"/>
            <a:ext cx="7177557" cy="5199516"/>
          </a:xfrm>
        </p:spPr>
        <p:txBody>
          <a:bodyPr/>
          <a:lstStyle/>
          <a:p>
            <a:pPr lvl="0"/>
            <a:r>
              <a:rPr lang="fr-FR" sz="2000" dirty="0">
                <a:sym typeface="Calibri"/>
              </a:rPr>
              <a:t>Se diviser en cinq groupes</a:t>
            </a:r>
            <a:endParaRPr lang="en-US" sz="2000" dirty="0"/>
          </a:p>
          <a:p>
            <a:pPr lvl="0"/>
            <a:r>
              <a:rPr lang="fr-FR" sz="2000" dirty="0">
                <a:sym typeface="Calibri"/>
              </a:rPr>
              <a:t>Désigner un animateur qui restera à chaque poste du tableau tout au long de l'exercice</a:t>
            </a:r>
            <a:endParaRPr lang="en-US" sz="2000" dirty="0"/>
          </a:p>
          <a:p>
            <a:pPr lvl="0"/>
            <a:r>
              <a:rPr lang="fr-FR" sz="2000" dirty="0">
                <a:sym typeface="Calibri"/>
              </a:rPr>
              <a:t>Discuter et enregistrer sur le tableau de conférence </a:t>
            </a:r>
            <a:r>
              <a:rPr lang="en-US" sz="2000" dirty="0">
                <a:sym typeface="Calibri"/>
              </a:rPr>
              <a:t>:</a:t>
            </a:r>
            <a:endParaRPr lang="en-US" sz="2000" dirty="0"/>
          </a:p>
          <a:p>
            <a:pPr lvl="1"/>
            <a:r>
              <a:rPr lang="fr-FR" sz="2000" dirty="0">
                <a:sym typeface="Calibri"/>
              </a:rPr>
              <a:t>Quels aspects du sujet peuvent aider à atteindre les objectifs des tests index ou entraver la réalisation </a:t>
            </a:r>
            <a:r>
              <a:rPr lang="en-US" sz="2000" dirty="0">
                <a:sym typeface="Calibri"/>
              </a:rPr>
              <a:t>?</a:t>
            </a:r>
            <a:endParaRPr lang="en-US" sz="2000" dirty="0"/>
          </a:p>
          <a:p>
            <a:pPr lvl="1"/>
            <a:r>
              <a:rPr lang="fr-FR" sz="2000" dirty="0">
                <a:sym typeface="Calibri"/>
              </a:rPr>
              <a:t>Quels pourraient être les obstacles au succès </a:t>
            </a:r>
            <a:r>
              <a:rPr lang="en-US" sz="2000" dirty="0">
                <a:sym typeface="Calibri"/>
              </a:rPr>
              <a:t>?</a:t>
            </a:r>
            <a:endParaRPr lang="en-US" sz="2000" dirty="0"/>
          </a:p>
          <a:p>
            <a:pPr lvl="1"/>
            <a:r>
              <a:rPr lang="fr-FR" sz="2000" dirty="0">
                <a:sym typeface="Calibri"/>
              </a:rPr>
              <a:t>Que peut-on faire pour prévenir ou éliminer les obstacles </a:t>
            </a:r>
            <a:r>
              <a:rPr lang="en-US" sz="2000" dirty="0">
                <a:sym typeface="Calibri"/>
              </a:rPr>
              <a:t>?</a:t>
            </a:r>
            <a:endParaRPr lang="en-US" sz="2000" dirty="0"/>
          </a:p>
          <a:p>
            <a:pPr lvl="0"/>
            <a:r>
              <a:rPr lang="fr-FR" sz="2000" dirty="0">
                <a:sym typeface="Calibri"/>
              </a:rPr>
              <a:t>5 minutes par station, puis les groupes tournent (les animateurs restent</a:t>
            </a:r>
            <a:r>
              <a:rPr lang="en-US" sz="2000" dirty="0">
                <a:sym typeface="Calibri"/>
              </a:rPr>
              <a:t>)</a:t>
            </a:r>
            <a:endParaRPr lang="en-US" sz="2000" dirty="0"/>
          </a:p>
          <a:p>
            <a:pPr lvl="0"/>
            <a:r>
              <a:rPr lang="fr-FR" sz="2000" dirty="0">
                <a:sym typeface="Calibri"/>
              </a:rPr>
              <a:t>Peut ajouter ou être en désaccord avec les notes de groupe précédentes</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653"/>
        <p:cNvGrpSpPr/>
        <p:nvPr/>
      </p:nvGrpSpPr>
      <p:grpSpPr>
        <a:xfrm>
          <a:off x="0" y="0"/>
          <a:ext cx="0" cy="0"/>
          <a:chOff x="0" y="0"/>
          <a:chExt cx="0" cy="0"/>
        </a:xfrm>
      </p:grpSpPr>
      <p:pic>
        <p:nvPicPr>
          <p:cNvPr id="654" name="Google Shape;654;p33"/>
          <p:cNvPicPr preferRelativeResize="0"/>
          <p:nvPr/>
        </p:nvPicPr>
        <p:blipFill rotWithShape="1">
          <a:blip r:embed="rId3">
            <a:alphaModFix/>
          </a:blip>
          <a:srcRect/>
          <a:stretch/>
        </p:blipFill>
        <p:spPr>
          <a:xfrm>
            <a:off x="5228823" y="588494"/>
            <a:ext cx="6633572" cy="4950143"/>
          </a:xfrm>
          <a:prstGeom prst="rect">
            <a:avLst/>
          </a:prstGeom>
          <a:noFill/>
          <a:ln>
            <a:noFill/>
          </a:ln>
        </p:spPr>
      </p:pic>
      <p:sp>
        <p:nvSpPr>
          <p:cNvPr id="655" name="Google Shape;655;p33"/>
          <p:cNvSpPr txBox="1">
            <a:spLocks noGrp="1"/>
          </p:cNvSpPr>
          <p:nvPr>
            <p:ph type="title"/>
          </p:nvPr>
        </p:nvSpPr>
        <p:spPr>
          <a:noFill/>
          <a:ln>
            <a:noFill/>
          </a:ln>
        </p:spPr>
        <p:txBody>
          <a:bodyPr spcFirstLastPara="1" wrap="square" lIns="91425" tIns="45700" rIns="91425" bIns="45700" anchor="ctr" anchorCtr="0">
            <a:normAutofit/>
          </a:bodyPr>
          <a:lstStyle/>
          <a:p>
            <a:pPr lvl="0"/>
            <a:r>
              <a:rPr lang="en-US" dirty="0"/>
              <a:t>Des bénéfices potentiels ?</a:t>
            </a:r>
          </a:p>
        </p:txBody>
      </p:sp>
      <p:sp>
        <p:nvSpPr>
          <p:cNvPr id="656" name="Google Shape;656;p33"/>
          <p:cNvSpPr txBox="1">
            <a:spLocks noGrp="1"/>
          </p:cNvSpPr>
          <p:nvPr>
            <p:ph type="body" idx="1"/>
          </p:nvPr>
        </p:nvSpPr>
        <p:spPr>
          <a:xfrm>
            <a:off x="838200" y="1330779"/>
            <a:ext cx="8803821" cy="5238697"/>
          </a:xfrm>
          <a:noFill/>
          <a:ln>
            <a:noFill/>
          </a:ln>
        </p:spPr>
        <p:txBody>
          <a:bodyPr spcFirstLastPara="1" wrap="square" lIns="91425" tIns="45700" rIns="91425" bIns="45700" anchor="t" anchorCtr="0">
            <a:noAutofit/>
          </a:bodyPr>
          <a:lstStyle/>
          <a:p>
            <a:pPr lvl="0"/>
            <a:r>
              <a:rPr lang="fr-FR" sz="2400" dirty="0">
                <a:sym typeface="Calibri"/>
              </a:rPr>
              <a:t>Augmentation du recours au dépistage du VIH parmi les partenaires des PVVIH</a:t>
            </a:r>
            <a:endParaRPr lang="en-US" sz="2400" dirty="0"/>
          </a:p>
          <a:p>
            <a:pPr lvl="0"/>
            <a:r>
              <a:rPr lang="en-US" sz="2400" b="1" dirty="0">
                <a:solidFill>
                  <a:srgbClr val="76B531"/>
                </a:solidFill>
                <a:sym typeface="Calibri"/>
              </a:rPr>
              <a:t>Recherche de cas accrue</a:t>
            </a:r>
            <a:r>
              <a:rPr lang="en-US" sz="2400" b="1" dirty="0">
                <a:sym typeface="Calibri"/>
              </a:rPr>
              <a:t> </a:t>
            </a:r>
            <a:endParaRPr lang="en-US" sz="2400" b="1" dirty="0"/>
          </a:p>
          <a:p>
            <a:pPr lvl="0"/>
            <a:r>
              <a:rPr lang="en-US" sz="2400" dirty="0">
                <a:sym typeface="Calibri"/>
              </a:rPr>
              <a:t>Diagnostic précoce</a:t>
            </a:r>
            <a:endParaRPr lang="en-US" sz="2400" dirty="0"/>
          </a:p>
          <a:p>
            <a:pPr lvl="0"/>
            <a:r>
              <a:rPr lang="fr-FR" sz="2400" dirty="0">
                <a:sym typeface="Calibri"/>
              </a:rPr>
              <a:t>Lien amélioré et plus précoce avec les soins et le traitement</a:t>
            </a:r>
            <a:endParaRPr lang="en-US" sz="2400" dirty="0"/>
          </a:p>
          <a:p>
            <a:pPr lvl="0"/>
            <a:r>
              <a:rPr lang="fr-FR" sz="2400" dirty="0">
                <a:sym typeface="Calibri"/>
              </a:rPr>
              <a:t>Divulgation plus sûre et / ou liens vers des services de violence pour ceux qui divulguent des abus</a:t>
            </a:r>
            <a:endParaRPr lang="en-US" sz="2400" dirty="0">
              <a:sym typeface="Calibri"/>
            </a:endParaRPr>
          </a:p>
          <a:p>
            <a:pPr lvl="0"/>
            <a:r>
              <a:rPr lang="fr-FR" sz="2400" dirty="0">
                <a:sym typeface="Calibri"/>
              </a:rPr>
              <a:t>Divulgation plus sûre et / ou liens vers des services de violence pour ceux qui divulguent des abus</a:t>
            </a:r>
            <a:endParaRPr lang="en-US" sz="2400" dirty="0"/>
          </a:p>
          <a:p>
            <a:pPr lvl="0"/>
            <a:r>
              <a:rPr lang="fr-FR" sz="2400" dirty="0">
                <a:sym typeface="Calibri"/>
              </a:rPr>
              <a:t>Services de prévention pour les partenaires</a:t>
            </a:r>
            <a:endParaRPr lang="en-US" sz="2400" dirty="0"/>
          </a:p>
        </p:txBody>
      </p:sp>
      <p:sp>
        <p:nvSpPr>
          <p:cNvPr id="7" name="Google Shape;52;p105">
            <a:extLst>
              <a:ext uri="{FF2B5EF4-FFF2-40B4-BE49-F238E27FC236}">
                <a16:creationId xmlns:a16="http://schemas.microsoft.com/office/drawing/2014/main" id="{9BD4727D-C104-4330-BDF6-F026C32787C3}"/>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661"/>
        <p:cNvGrpSpPr/>
        <p:nvPr/>
      </p:nvGrpSpPr>
      <p:grpSpPr>
        <a:xfrm>
          <a:off x="0" y="0"/>
          <a:ext cx="0" cy="0"/>
          <a:chOff x="0" y="0"/>
          <a:chExt cx="0" cy="0"/>
        </a:xfrm>
      </p:grpSpPr>
      <p:sp>
        <p:nvSpPr>
          <p:cNvPr id="662" name="Google Shape;662;p34"/>
          <p:cNvSpPr txBox="1">
            <a:spLocks noGrp="1"/>
          </p:cNvSpPr>
          <p:nvPr>
            <p:ph type="title"/>
          </p:nvPr>
        </p:nvSpPr>
        <p:spPr>
          <a:xfrm>
            <a:off x="838200" y="588494"/>
            <a:ext cx="10515600" cy="800039"/>
          </a:xfrm>
          <a:noFill/>
          <a:ln>
            <a:noFill/>
          </a:ln>
        </p:spPr>
        <p:txBody>
          <a:bodyPr spcFirstLastPara="1" wrap="square" lIns="91425" tIns="45700" rIns="91425" bIns="45700" anchor="b" anchorCtr="0">
            <a:normAutofit/>
          </a:bodyPr>
          <a:lstStyle/>
          <a:p>
            <a:pPr lvl="0"/>
            <a:r>
              <a:rPr lang="en-US" dirty="0">
                <a:sym typeface="Calibri"/>
              </a:rPr>
              <a:t>Barrières et risques potentiels 	</a:t>
            </a:r>
            <a:endParaRPr lang="en-US" dirty="0"/>
          </a:p>
        </p:txBody>
      </p:sp>
      <p:sp>
        <p:nvSpPr>
          <p:cNvPr id="663" name="Google Shape;663;p34"/>
          <p:cNvSpPr txBox="1">
            <a:spLocks noGrp="1"/>
          </p:cNvSpPr>
          <p:nvPr>
            <p:ph type="body" idx="1"/>
          </p:nvPr>
        </p:nvSpPr>
        <p:spPr>
          <a:xfrm>
            <a:off x="4564190" y="1617932"/>
            <a:ext cx="7365535" cy="4932362"/>
          </a:xfrm>
          <a:noFill/>
          <a:ln>
            <a:noFill/>
          </a:ln>
        </p:spPr>
        <p:txBody>
          <a:bodyPr spcFirstLastPara="1" wrap="square" lIns="91425" tIns="45700" rIns="91425" bIns="45700" anchor="t" anchorCtr="0">
            <a:normAutofit fontScale="92500" lnSpcReduction="10000"/>
          </a:bodyPr>
          <a:lstStyle/>
          <a:p>
            <a:pPr marL="50800" lvl="0" indent="0">
              <a:buNone/>
            </a:pPr>
            <a:r>
              <a:rPr lang="fr-FR" dirty="0">
                <a:sym typeface="Calibri"/>
              </a:rPr>
              <a:t>Le risque zéro n'existe pas; tous les programmes de dépistage du VIH comportent des risques, notamment </a:t>
            </a:r>
            <a:r>
              <a:rPr lang="en-US" dirty="0">
                <a:sym typeface="Calibri"/>
              </a:rPr>
              <a:t>…</a:t>
            </a:r>
            <a:endParaRPr lang="en-US" dirty="0"/>
          </a:p>
          <a:p>
            <a:pPr lvl="0"/>
            <a:r>
              <a:rPr lang="en-US" dirty="0">
                <a:sym typeface="Calibri"/>
              </a:rPr>
              <a:t>La violence</a:t>
            </a:r>
            <a:endParaRPr lang="en-US" dirty="0"/>
          </a:p>
          <a:p>
            <a:pPr lvl="0"/>
            <a:r>
              <a:rPr lang="en-US" dirty="0">
                <a:sym typeface="Calibri"/>
              </a:rPr>
              <a:t>Rejet</a:t>
            </a:r>
            <a:endParaRPr lang="en-US" dirty="0"/>
          </a:p>
          <a:p>
            <a:pPr lvl="0"/>
            <a:r>
              <a:rPr lang="en-US" dirty="0">
                <a:sym typeface="Calibri"/>
              </a:rPr>
              <a:t>Criminalisation</a:t>
            </a:r>
          </a:p>
          <a:p>
            <a:pPr lvl="0"/>
            <a:r>
              <a:rPr lang="en-US" dirty="0">
                <a:sym typeface="Calibri"/>
              </a:rPr>
              <a:t>Divulgation forcée</a:t>
            </a:r>
            <a:endParaRPr lang="en-US" dirty="0"/>
          </a:p>
          <a:p>
            <a:pPr lvl="0"/>
            <a:r>
              <a:rPr lang="en-US" dirty="0">
                <a:sym typeface="Calibri"/>
              </a:rPr>
              <a:t>Violation de confidentialité</a:t>
            </a:r>
            <a:endParaRPr lang="en-US" dirty="0"/>
          </a:p>
          <a:p>
            <a:pPr lvl="0"/>
            <a:r>
              <a:rPr lang="fr-FR" dirty="0">
                <a:sym typeface="Calibri"/>
              </a:rPr>
              <a:t>Sacrifier la qualité pour la recherche de cas</a:t>
            </a:r>
            <a:endParaRPr lang="en-US" dirty="0">
              <a:sym typeface="Calibri"/>
            </a:endParaRPr>
          </a:p>
        </p:txBody>
      </p:sp>
      <p:pic>
        <p:nvPicPr>
          <p:cNvPr id="664" name="Google Shape;664;p34" descr="A close up of a sign&#10;&#10;Description automatically generated"/>
          <p:cNvPicPr preferRelativeResize="0"/>
          <p:nvPr/>
        </p:nvPicPr>
        <p:blipFill rotWithShape="1">
          <a:blip r:embed="rId3">
            <a:alphaModFix/>
          </a:blip>
          <a:srcRect/>
          <a:stretch/>
        </p:blipFill>
        <p:spPr>
          <a:xfrm>
            <a:off x="792102" y="2221702"/>
            <a:ext cx="3633871" cy="3179637"/>
          </a:xfrm>
          <a:prstGeom prst="rect">
            <a:avLst/>
          </a:prstGeom>
          <a:noFill/>
          <a:ln>
            <a:noFill/>
          </a:ln>
        </p:spPr>
      </p:pic>
      <p:sp>
        <p:nvSpPr>
          <p:cNvPr id="7" name="Google Shape;52;p105">
            <a:extLst>
              <a:ext uri="{FF2B5EF4-FFF2-40B4-BE49-F238E27FC236}">
                <a16:creationId xmlns:a16="http://schemas.microsoft.com/office/drawing/2014/main" id="{6CF4751A-C1B4-4E49-8CEF-228CBF392619}"/>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3" name="Google Shape;52;p105">
            <a:extLst>
              <a:ext uri="{FF2B5EF4-FFF2-40B4-BE49-F238E27FC236}">
                <a16:creationId xmlns:a16="http://schemas.microsoft.com/office/drawing/2014/main" id="{52209CC9-174A-4475-83BE-FB476CBC78A6}"/>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4" name="Oval 3">
            <a:extLst>
              <a:ext uri="{FF2B5EF4-FFF2-40B4-BE49-F238E27FC236}">
                <a16:creationId xmlns:a16="http://schemas.microsoft.com/office/drawing/2014/main" id="{08F22693-4A3B-4AF8-B894-097663463723}"/>
              </a:ext>
            </a:extLst>
          </p:cNvPr>
          <p:cNvSpPr/>
          <p:nvPr/>
        </p:nvSpPr>
        <p:spPr>
          <a:xfrm>
            <a:off x="4138696" y="1819231"/>
            <a:ext cx="3864311" cy="3888938"/>
          </a:xfrm>
          <a:prstGeom prst="ellipse">
            <a:avLst/>
          </a:prstGeom>
          <a:solidFill>
            <a:schemeClr val="tx2"/>
          </a:solidFill>
          <a:ln w="12700" cap="flat" cmpd="sng" algn="ctr">
            <a:solidFill>
              <a:sysClr val="window" lastClr="FFFFFF">
                <a:hueOff val="0"/>
                <a:satOff val="0"/>
                <a:lumOff val="0"/>
                <a:alphaOff val="0"/>
              </a:sysClr>
            </a:solidFill>
            <a:prstDash val="solid"/>
            <a:miter lim="800000"/>
          </a:ln>
          <a:effectLst/>
        </p:spPr>
        <p:txBody>
          <a:bodyPr anchor="ctr" anchorCtr="0"/>
          <a:lstStyle/>
          <a:p>
            <a:pPr marL="0" marR="0" lvl="0" indent="0" algn="ctr" defTabSz="1733550" eaLnBrk="1" fontAlgn="auto" latinLnBrk="0" hangingPunct="1">
              <a:lnSpc>
                <a:spcPct val="90000"/>
              </a:lnSpc>
              <a:spcBef>
                <a:spcPct val="0"/>
              </a:spcBef>
              <a:spcAft>
                <a:spcPct val="3500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Services de test index sûrs et éthiques</a:t>
            </a:r>
            <a:endParaRPr kumimoji="0" lang="en-US" sz="28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grpSp>
        <p:nvGrpSpPr>
          <p:cNvPr id="5" name="Group 4">
            <a:extLst>
              <a:ext uri="{FF2B5EF4-FFF2-40B4-BE49-F238E27FC236}">
                <a16:creationId xmlns:a16="http://schemas.microsoft.com/office/drawing/2014/main" id="{B9F6AC3B-4FAA-4956-8B6E-08BC34ACB28A}"/>
              </a:ext>
            </a:extLst>
          </p:cNvPr>
          <p:cNvGrpSpPr>
            <a:grpSpLocks noChangeAspect="1"/>
          </p:cNvGrpSpPr>
          <p:nvPr/>
        </p:nvGrpSpPr>
        <p:grpSpPr>
          <a:xfrm>
            <a:off x="5168661" y="418026"/>
            <a:ext cx="1643394" cy="1645920"/>
            <a:chOff x="4218615" y="117796"/>
            <a:chExt cx="1909034" cy="1909034"/>
          </a:xfrm>
        </p:grpSpPr>
        <p:sp>
          <p:nvSpPr>
            <p:cNvPr id="6" name="Oval 5">
              <a:extLst>
                <a:ext uri="{FF2B5EF4-FFF2-40B4-BE49-F238E27FC236}">
                  <a16:creationId xmlns:a16="http://schemas.microsoft.com/office/drawing/2014/main" id="{A5F70703-A77D-41F9-B0E8-55DEAF6CFE0E}"/>
                </a:ext>
              </a:extLst>
            </p:cNvPr>
            <p:cNvSpPr/>
            <p:nvPr/>
          </p:nvSpPr>
          <p:spPr>
            <a:xfrm>
              <a:off x="4218615" y="117796"/>
              <a:ext cx="1909034" cy="1909034"/>
            </a:xfrm>
            <a:prstGeom prst="ellipse">
              <a:avLst/>
            </a:prstGeom>
            <a:solidFill>
              <a:srgbClr val="FF8080"/>
            </a:solidFill>
            <a:ln w="12700" cap="flat" cmpd="sng" algn="ctr">
              <a:solidFill>
                <a:sysClr val="window" lastClr="FFFFFF">
                  <a:hueOff val="0"/>
                  <a:satOff val="0"/>
                  <a:lumOff val="0"/>
                  <a:alphaOff val="0"/>
                </a:sysClr>
              </a:solidFill>
              <a:prstDash val="solid"/>
              <a:miter lim="800000"/>
            </a:ln>
            <a:effectLst/>
          </p:spPr>
        </p:sp>
        <p:sp>
          <p:nvSpPr>
            <p:cNvPr id="7" name="Oval 4">
              <a:extLst>
                <a:ext uri="{FF2B5EF4-FFF2-40B4-BE49-F238E27FC236}">
                  <a16:creationId xmlns:a16="http://schemas.microsoft.com/office/drawing/2014/main" id="{856429AB-F7B0-4C6F-869D-67D8EC875DEA}"/>
                </a:ext>
              </a:extLst>
            </p:cNvPr>
            <p:cNvSpPr txBox="1"/>
            <p:nvPr/>
          </p:nvSpPr>
          <p:spPr>
            <a:xfrm>
              <a:off x="4498187" y="397368"/>
              <a:ext cx="1349890" cy="1349890"/>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1. </a:t>
              </a:r>
              <a:b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br>
              <a:r>
                <a:rPr kumimoji="0" lang="fr-FR"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Suivre le respect des normes minimales</a:t>
              </a:r>
              <a:endPar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grpSp>
      <p:sp>
        <p:nvSpPr>
          <p:cNvPr id="8" name="Oval 7">
            <a:extLst>
              <a:ext uri="{FF2B5EF4-FFF2-40B4-BE49-F238E27FC236}">
                <a16:creationId xmlns:a16="http://schemas.microsoft.com/office/drawing/2014/main" id="{83771E2F-33A8-44E0-B033-2EF9DB438CA9}"/>
              </a:ext>
            </a:extLst>
          </p:cNvPr>
          <p:cNvSpPr/>
          <p:nvPr/>
        </p:nvSpPr>
        <p:spPr>
          <a:xfrm>
            <a:off x="7109707" y="4769922"/>
            <a:ext cx="1771782" cy="1766049"/>
          </a:xfrm>
          <a:prstGeom prst="ellipse">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none" strike="noStrike" kern="1200" cap="none" spc="-10" normalizeH="0" baseline="0" noProof="0" dirty="0">
                <a:ln>
                  <a:noFill/>
                </a:ln>
                <a:solidFill>
                  <a:prstClr val="black"/>
                </a:solidFill>
                <a:effectLst/>
                <a:uLnTx/>
                <a:uFillTx/>
                <a:latin typeface="+mj-lt"/>
                <a:ea typeface="+mn-ea"/>
                <a:cs typeface="Arial" panose="020B0604020202020204" pitchFamily="34" charset="0"/>
              </a:rPr>
              <a:t>3. </a:t>
            </a:r>
            <a:br>
              <a:rPr kumimoji="0" lang="en-US" b="1" i="0" u="none" strike="noStrike" kern="1200" cap="none" spc="-10" normalizeH="0" baseline="0" noProof="0" dirty="0">
                <a:ln>
                  <a:noFill/>
                </a:ln>
                <a:solidFill>
                  <a:prstClr val="black"/>
                </a:solidFill>
                <a:effectLst/>
                <a:uLnTx/>
                <a:uFillTx/>
                <a:latin typeface="+mj-lt"/>
                <a:ea typeface="+mn-ea"/>
                <a:cs typeface="Arial" panose="020B0604020202020204" pitchFamily="34" charset="0"/>
              </a:rPr>
            </a:br>
            <a:r>
              <a:rPr kumimoji="0" lang="fr-FR" b="1" i="0" u="none" strike="noStrike" kern="1200" cap="none" spc="-10" normalizeH="0" baseline="0" noProof="0" dirty="0">
                <a:ln>
                  <a:noFill/>
                </a:ln>
                <a:solidFill>
                  <a:prstClr val="black"/>
                </a:solidFill>
                <a:effectLst/>
                <a:uLnTx/>
                <a:uFillTx/>
                <a:latin typeface="+mj-lt"/>
                <a:ea typeface="+mn-ea"/>
                <a:cs typeface="Arial" panose="020B0604020202020204" pitchFamily="34" charset="0"/>
              </a:rPr>
              <a:t>Évaluation des risques de violence entre partenaires intimes et prestation de services</a:t>
            </a:r>
            <a:endParaRPr kumimoji="0" lang="en-US" b="1" i="0" u="none" strike="noStrike" kern="1200" cap="none" spc="-10" normalizeH="0" baseline="0" noProof="0" dirty="0">
              <a:ln>
                <a:noFill/>
              </a:ln>
              <a:solidFill>
                <a:prstClr val="black"/>
              </a:solidFill>
              <a:effectLst/>
              <a:uLnTx/>
              <a:uFillTx/>
              <a:latin typeface="+mj-lt"/>
              <a:ea typeface="+mn-ea"/>
              <a:cs typeface="Arial" panose="020B0604020202020204" pitchFamily="34" charset="0"/>
            </a:endParaRPr>
          </a:p>
        </p:txBody>
      </p:sp>
      <p:sp>
        <p:nvSpPr>
          <p:cNvPr id="9" name="Oval 8">
            <a:extLst>
              <a:ext uri="{FF2B5EF4-FFF2-40B4-BE49-F238E27FC236}">
                <a16:creationId xmlns:a16="http://schemas.microsoft.com/office/drawing/2014/main" id="{C37456F6-080B-4150-9BC8-89A14F1F45CF}"/>
              </a:ext>
            </a:extLst>
          </p:cNvPr>
          <p:cNvSpPr/>
          <p:nvPr/>
        </p:nvSpPr>
        <p:spPr>
          <a:xfrm>
            <a:off x="2827676" y="2056441"/>
            <a:ext cx="1716525" cy="1645920"/>
          </a:xfrm>
          <a:prstGeom prst="ellipse">
            <a:avLst/>
          </a:prstGeom>
          <a:solidFill>
            <a:srgbClr val="7DD4F3"/>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5. </a:t>
            </a:r>
            <a:b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br>
            <a: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Assurance </a:t>
            </a:r>
            <a:r>
              <a:rPr kumimoji="0" lang="en-US"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qualité</a:t>
            </a:r>
            <a: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et </a:t>
            </a:r>
            <a:r>
              <a:rPr kumimoji="0" lang="en-US"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responsabilité</a:t>
            </a:r>
            <a:endParaRPr kumimoji="0" lang="en-US" sz="135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0" name="Oval 9">
            <a:extLst>
              <a:ext uri="{FF2B5EF4-FFF2-40B4-BE49-F238E27FC236}">
                <a16:creationId xmlns:a16="http://schemas.microsoft.com/office/drawing/2014/main" id="{3F8B5C22-5A14-4113-BDBD-C63935A00E02}"/>
              </a:ext>
            </a:extLst>
          </p:cNvPr>
          <p:cNvSpPr/>
          <p:nvPr/>
        </p:nvSpPr>
        <p:spPr>
          <a:xfrm>
            <a:off x="3315471" y="4769923"/>
            <a:ext cx="1716525" cy="1645920"/>
          </a:xfrm>
          <a:prstGeom prst="ellipse">
            <a:avLst/>
          </a:prstGeom>
          <a:solidFill>
            <a:srgbClr val="B998D0"/>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4.</a:t>
            </a:r>
            <a: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b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br>
            <a:r>
              <a:rPr kumimoji="0" lang="fr-FR"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Suivi et notification des événements indésirables</a:t>
            </a:r>
            <a:endPar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1" name="Oval 10">
            <a:extLst>
              <a:ext uri="{FF2B5EF4-FFF2-40B4-BE49-F238E27FC236}">
                <a16:creationId xmlns:a16="http://schemas.microsoft.com/office/drawing/2014/main" id="{349CD94F-6BFD-4E34-B112-063445B8EF7A}"/>
              </a:ext>
            </a:extLst>
          </p:cNvPr>
          <p:cNvSpPr/>
          <p:nvPr/>
        </p:nvSpPr>
        <p:spPr>
          <a:xfrm>
            <a:off x="7436515" y="2060137"/>
            <a:ext cx="1716525" cy="1627424"/>
          </a:xfrm>
          <a:prstGeom prst="ellipse">
            <a:avLst/>
          </a:prstGeom>
          <a:solidFill>
            <a:srgbClr val="FCDD7D"/>
          </a:solidFill>
          <a:ln w="12700" cap="flat" cmpd="sng" algn="ctr">
            <a:solidFill>
              <a:sysClr val="window" lastClr="FFFFFF">
                <a:hueOff val="0"/>
                <a:satOff val="0"/>
                <a:lumOff val="0"/>
                <a:alphaOff val="0"/>
              </a:sysClr>
            </a:solidFill>
            <a:prstDash val="solid"/>
            <a:miter lim="800000"/>
          </a:ln>
          <a:effectLst/>
        </p:spPr>
        <p:txBody>
          <a:bodyPr lIns="0" r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2.</a:t>
            </a:r>
            <a: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b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br>
            <a:r>
              <a:rPr kumimoji="0" lang="en-US"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Obtenir</a:t>
            </a:r>
            <a: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un </a:t>
            </a:r>
            <a:r>
              <a:rPr kumimoji="0" lang="en-US" b="1" i="0" u="none" strike="noStrike" kern="1200" cap="none" spc="-20" normalizeH="0" noProof="0" dirty="0" err="1">
                <a:ln>
                  <a:noFill/>
                </a:ln>
                <a:solidFill>
                  <a:prstClr val="black"/>
                </a:solidFill>
                <a:effectLst/>
                <a:uLnTx/>
                <a:uFillTx/>
                <a:latin typeface="+mj-lt"/>
                <a:ea typeface="+mn-ea"/>
                <a:cs typeface="Arial" panose="020B0604020202020204" pitchFamily="34" charset="0"/>
              </a:rPr>
              <a:t>consentement</a:t>
            </a:r>
            <a: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éclairé</a:t>
            </a:r>
            <a:endPar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36"/>
          <p:cNvSpPr txBox="1">
            <a:spLocks noGrp="1"/>
          </p:cNvSpPr>
          <p:nvPr>
            <p:ph type="body" idx="1"/>
          </p:nvPr>
        </p:nvSpPr>
        <p:spPr>
          <a:xfrm>
            <a:off x="3638474" y="334855"/>
            <a:ext cx="8295946" cy="6065948"/>
          </a:xfrm>
          <a:noFill/>
          <a:ln>
            <a:noFill/>
          </a:ln>
        </p:spPr>
        <p:txBody>
          <a:bodyPr spcFirstLastPara="1" wrap="square" lIns="91425" tIns="45700" rIns="91425" bIns="45700" anchor="t" anchorCtr="0">
            <a:normAutofit/>
          </a:bodyPr>
          <a:lstStyle/>
          <a:p>
            <a:pPr lvl="0">
              <a:spcBef>
                <a:spcPts val="0"/>
              </a:spcBef>
            </a:pPr>
            <a:r>
              <a:rPr lang="en-US" sz="2400" b="1" dirty="0">
                <a:sym typeface="Calibri"/>
              </a:rPr>
              <a:t>Respect des 5 C</a:t>
            </a:r>
            <a:endParaRPr lang="en-US" sz="2400" b="1" dirty="0"/>
          </a:p>
          <a:p>
            <a:pPr lvl="1"/>
            <a:r>
              <a:rPr lang="en-US" sz="2200" dirty="0">
                <a:sym typeface="Calibri"/>
              </a:rPr>
              <a:t>Consentement, Confidentialité, Counseling, résultats de test Corrects, et </a:t>
            </a:r>
            <a:r>
              <a:rPr lang="fr-FR" sz="2200" dirty="0">
                <a:sym typeface="Calibri"/>
              </a:rPr>
              <a:t>la Connexion à la prévention / traitement</a:t>
            </a:r>
            <a:endParaRPr lang="en-US" sz="2200" dirty="0"/>
          </a:p>
          <a:p>
            <a:pPr lvl="0"/>
            <a:r>
              <a:rPr lang="fr-FR" sz="2400" b="1" dirty="0">
                <a:sym typeface="Calibri"/>
              </a:rPr>
              <a:t>Évaluation du risque de VPI et réponse de première intention</a:t>
            </a:r>
            <a:endParaRPr lang="en-US" sz="2400" b="1" dirty="0"/>
          </a:p>
          <a:p>
            <a:pPr lvl="1"/>
            <a:r>
              <a:rPr lang="fr-FR" sz="2200" dirty="0">
                <a:sym typeface="Calibri"/>
              </a:rPr>
              <a:t>Y compris le contrôle de sécurité et la référence vers des services de réponse à la violence clinique / non clinique (s'ils ne sont pas fournis sur place</a:t>
            </a:r>
            <a:r>
              <a:rPr lang="en-US" sz="2200" dirty="0">
                <a:sym typeface="Calibri"/>
              </a:rPr>
              <a:t>)</a:t>
            </a:r>
            <a:endParaRPr lang="en-US" sz="2200" dirty="0"/>
          </a:p>
          <a:p>
            <a:pPr lvl="0"/>
            <a:r>
              <a:rPr lang="fr-FR" sz="2400" dirty="0">
                <a:sym typeface="Calibri"/>
              </a:rPr>
              <a:t>Système de </a:t>
            </a:r>
            <a:r>
              <a:rPr lang="fr-FR" sz="2400" b="1" dirty="0">
                <a:sym typeface="Calibri"/>
              </a:rPr>
              <a:t>suivi et de notification des événements indésirables </a:t>
            </a:r>
            <a:r>
              <a:rPr lang="fr-FR" sz="2400" dirty="0">
                <a:sym typeface="Calibri"/>
              </a:rPr>
              <a:t>au niveau du site</a:t>
            </a:r>
            <a:endParaRPr lang="en-US" sz="2400" dirty="0"/>
          </a:p>
          <a:p>
            <a:pPr lvl="0"/>
            <a:r>
              <a:rPr lang="fr-FR" sz="2400" b="1" dirty="0"/>
              <a:t>Prestataires formés et supervisés </a:t>
            </a:r>
            <a:r>
              <a:rPr lang="fr-FR" sz="2400" dirty="0"/>
              <a:t>sur les procédures de test index</a:t>
            </a:r>
            <a:endParaRPr lang="en-US" sz="2400" dirty="0"/>
          </a:p>
          <a:p>
            <a:pPr lvl="1"/>
            <a:r>
              <a:rPr lang="fr-FR" sz="2200" dirty="0"/>
              <a:t>5 C, dépistage du VPI, surveillance des événements indésirables et éthique (respect des droits des clients, consentement éclairé et «ne pas nuire »</a:t>
            </a:r>
            <a:r>
              <a:rPr lang="en-US" sz="2200" dirty="0"/>
              <a:t>)</a:t>
            </a:r>
            <a:endParaRPr lang="en-US" sz="2200" dirty="0">
              <a:sym typeface="Calibri"/>
            </a:endParaRPr>
          </a:p>
        </p:txBody>
      </p:sp>
      <p:sp>
        <p:nvSpPr>
          <p:cNvPr id="677" name="Google Shape;677;p36"/>
          <p:cNvSpPr txBox="1"/>
          <p:nvPr/>
        </p:nvSpPr>
        <p:spPr>
          <a:xfrm>
            <a:off x="4176215" y="6502934"/>
            <a:ext cx="6413748" cy="207699"/>
          </a:xfrm>
          <a:prstGeom prst="rect">
            <a:avLst/>
          </a:prstGeom>
          <a:noFill/>
          <a:ln>
            <a:noFill/>
          </a:ln>
        </p:spPr>
        <p:txBody>
          <a:bodyPr spcFirstLastPara="1" wrap="square" lIns="68500" tIns="34250" rIns="68500" bIns="34250" anchor="t" anchorCtr="0">
            <a:spAutoFit/>
          </a:bodyPr>
          <a:lstStyle/>
          <a:p>
            <a:pPr marL="0" marR="0" lvl="0" indent="0" algn="l" rtl="0">
              <a:spcBef>
                <a:spcPts val="0"/>
              </a:spcBef>
              <a:spcAft>
                <a:spcPts val="0"/>
              </a:spcAft>
              <a:buNone/>
            </a:pPr>
            <a:r>
              <a:rPr lang="en-US" sz="900" dirty="0">
                <a:solidFill>
                  <a:srgbClr val="000000"/>
                </a:solidFill>
                <a:latin typeface="Arial"/>
                <a:ea typeface="Arial"/>
                <a:cs typeface="Arial"/>
                <a:sym typeface="Arial"/>
              </a:rPr>
              <a:t>Source: PEPFAR 2020 Guidance for Implementing Safe and Ethical Index Testing Services</a:t>
            </a:r>
            <a:endParaRPr dirty="0"/>
          </a:p>
        </p:txBody>
      </p:sp>
      <p:grpSp>
        <p:nvGrpSpPr>
          <p:cNvPr id="678" name="Google Shape;678;p36"/>
          <p:cNvGrpSpPr/>
          <p:nvPr/>
        </p:nvGrpSpPr>
        <p:grpSpPr>
          <a:xfrm>
            <a:off x="638299" y="419100"/>
            <a:ext cx="2735970" cy="2779741"/>
            <a:chOff x="4329257" y="117795"/>
            <a:chExt cx="1909034" cy="1909034"/>
          </a:xfrm>
        </p:grpSpPr>
        <p:sp>
          <p:nvSpPr>
            <p:cNvPr id="679" name="Google Shape;679;p36"/>
            <p:cNvSpPr/>
            <p:nvPr/>
          </p:nvSpPr>
          <p:spPr>
            <a:xfrm>
              <a:off x="4329257" y="117795"/>
              <a:ext cx="1909034" cy="1909034"/>
            </a:xfrm>
            <a:prstGeom prst="ellipse">
              <a:avLst/>
            </a:prstGeom>
            <a:solidFill>
              <a:srgbClr val="FF808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 name="Google Shape;680;p36"/>
            <p:cNvSpPr txBox="1"/>
            <p:nvPr/>
          </p:nvSpPr>
          <p:spPr>
            <a:xfrm>
              <a:off x="4498186" y="397368"/>
              <a:ext cx="1595732" cy="134989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2800" b="1" dirty="0">
                  <a:solidFill>
                    <a:schemeClr val="dk1"/>
                  </a:solidFill>
                  <a:latin typeface="Calibri"/>
                  <a:ea typeface="Calibri"/>
                  <a:cs typeface="Calibri"/>
                  <a:sym typeface="Calibri"/>
                </a:rPr>
                <a:t>1. </a:t>
              </a:r>
              <a:br>
                <a:rPr lang="en-US" sz="2800" b="1" dirty="0">
                  <a:solidFill>
                    <a:schemeClr val="dk1"/>
                  </a:solidFill>
                  <a:latin typeface="Calibri"/>
                  <a:ea typeface="Calibri"/>
                  <a:cs typeface="Calibri"/>
                  <a:sym typeface="Calibri"/>
                </a:rPr>
              </a:br>
              <a:r>
                <a:rPr lang="en-US" sz="2800" b="1" dirty="0" err="1">
                  <a:solidFill>
                    <a:schemeClr val="dk1"/>
                  </a:solidFill>
                  <a:latin typeface="Calibri"/>
                  <a:ea typeface="Calibri"/>
                  <a:cs typeface="Calibri"/>
                  <a:sym typeface="Calibri"/>
                </a:rPr>
                <a:t>Conformité</a:t>
              </a:r>
              <a:r>
                <a:rPr lang="en-US" sz="2800" b="1" dirty="0">
                  <a:solidFill>
                    <a:schemeClr val="dk1"/>
                  </a:solidFill>
                  <a:latin typeface="Calibri"/>
                  <a:ea typeface="Calibri"/>
                  <a:cs typeface="Calibri"/>
                  <a:sym typeface="Calibri"/>
                </a:rPr>
                <a:t> aux normes minimales</a:t>
              </a:r>
              <a:endParaRPr sz="2800" b="1" dirty="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37"/>
          <p:cNvSpPr txBox="1">
            <a:spLocks noGrp="1"/>
          </p:cNvSpPr>
          <p:nvPr>
            <p:ph type="title"/>
          </p:nvPr>
        </p:nvSpPr>
        <p:spPr>
          <a:xfrm>
            <a:off x="693818" y="496406"/>
            <a:ext cx="7790222" cy="800039"/>
          </a:xfrm>
          <a:noFill/>
          <a:ln>
            <a:noFill/>
          </a:ln>
        </p:spPr>
        <p:txBody>
          <a:bodyPr spcFirstLastPara="1" wrap="square" lIns="91425" tIns="45700" rIns="91425" bIns="45700" anchor="ctr" anchorCtr="0">
            <a:normAutofit fontScale="90000"/>
          </a:bodyPr>
          <a:lstStyle/>
          <a:p>
            <a:pPr lvl="0"/>
            <a:r>
              <a:rPr lang="fr-FR" dirty="0"/>
              <a:t>Les 5 C et les principes fondamentaux du dépistage du VIH</a:t>
            </a:r>
            <a:endParaRPr lang="en-US" dirty="0">
              <a:sym typeface="Calibri"/>
            </a:endParaRPr>
          </a:p>
        </p:txBody>
      </p:sp>
      <p:sp>
        <p:nvSpPr>
          <p:cNvPr id="697" name="Google Shape;697;p37"/>
          <p:cNvSpPr txBox="1">
            <a:spLocks noGrp="1"/>
          </p:cNvSpPr>
          <p:nvPr>
            <p:ph type="body" idx="1"/>
          </p:nvPr>
        </p:nvSpPr>
        <p:spPr>
          <a:xfrm>
            <a:off x="693818" y="1636713"/>
            <a:ext cx="5189544" cy="4357003"/>
          </a:xfrm>
          <a:noFill/>
          <a:ln>
            <a:noFill/>
          </a:ln>
        </p:spPr>
        <p:txBody>
          <a:bodyPr spcFirstLastPara="1" wrap="square" lIns="91425" tIns="45700" rIns="91425" bIns="45700" anchor="t" anchorCtr="0">
            <a:normAutofit/>
          </a:bodyPr>
          <a:lstStyle/>
          <a:p>
            <a:pPr lvl="0">
              <a:spcBef>
                <a:spcPts val="0"/>
              </a:spcBef>
            </a:pPr>
            <a:r>
              <a:rPr lang="en-US" dirty="0"/>
              <a:t>Adhérer aux 5 C</a:t>
            </a:r>
          </a:p>
          <a:p>
            <a:pPr lvl="1"/>
            <a:r>
              <a:rPr lang="en-US" dirty="0">
                <a:sym typeface="Calibri"/>
              </a:rPr>
              <a:t>Confidentiel</a:t>
            </a:r>
            <a:endParaRPr lang="en-US" dirty="0"/>
          </a:p>
          <a:p>
            <a:pPr lvl="1"/>
            <a:r>
              <a:rPr lang="en-US" dirty="0">
                <a:sym typeface="Calibri"/>
              </a:rPr>
              <a:t>Consentement</a:t>
            </a:r>
            <a:endParaRPr lang="en-US" dirty="0"/>
          </a:p>
          <a:p>
            <a:pPr lvl="1"/>
            <a:r>
              <a:rPr lang="en-US" dirty="0">
                <a:sym typeface="Calibri"/>
              </a:rPr>
              <a:t>Counseling</a:t>
            </a:r>
            <a:endParaRPr lang="en-US" dirty="0"/>
          </a:p>
          <a:p>
            <a:pPr lvl="1"/>
            <a:r>
              <a:rPr lang="en-US" dirty="0">
                <a:sym typeface="Calibri"/>
              </a:rPr>
              <a:t>Résultats de test Corrects</a:t>
            </a:r>
            <a:endParaRPr lang="en-US" dirty="0"/>
          </a:p>
          <a:p>
            <a:pPr lvl="1"/>
            <a:r>
              <a:rPr lang="en-US" dirty="0">
                <a:sym typeface="Calibri"/>
              </a:rPr>
              <a:t>Connexion aux services</a:t>
            </a:r>
            <a:endParaRPr lang="en-US" dirty="0"/>
          </a:p>
          <a:p>
            <a:pPr lvl="0"/>
            <a:r>
              <a:rPr lang="en-US" i="1" dirty="0"/>
              <a:t>Et</a:t>
            </a:r>
            <a:r>
              <a:rPr lang="en-US" dirty="0">
                <a:sym typeface="Calibri"/>
              </a:rPr>
              <a:t> aux principes fondamentaux</a:t>
            </a:r>
          </a:p>
        </p:txBody>
      </p:sp>
      <p:sp>
        <p:nvSpPr>
          <p:cNvPr id="687" name="Google Shape;687;p37"/>
          <p:cNvSpPr txBox="1"/>
          <p:nvPr/>
        </p:nvSpPr>
        <p:spPr>
          <a:xfrm>
            <a:off x="725483" y="6506995"/>
            <a:ext cx="5438774" cy="207699"/>
          </a:xfrm>
          <a:prstGeom prst="rect">
            <a:avLst/>
          </a:prstGeom>
          <a:noFill/>
          <a:ln>
            <a:noFill/>
          </a:ln>
        </p:spPr>
        <p:txBody>
          <a:bodyPr spcFirstLastPara="1" wrap="square" lIns="68500" tIns="34250" rIns="68500" bIns="34250" anchor="t" anchorCtr="0">
            <a:spAutoFit/>
          </a:bodyPr>
          <a:lstStyle/>
          <a:p>
            <a:pPr marL="0" marR="0" lvl="0" indent="0" algn="l" rtl="0">
              <a:spcBef>
                <a:spcPts val="0"/>
              </a:spcBef>
              <a:spcAft>
                <a:spcPts val="0"/>
              </a:spcAft>
              <a:buNone/>
            </a:pPr>
            <a:r>
              <a:rPr lang="en-US" sz="900" dirty="0">
                <a:solidFill>
                  <a:srgbClr val="000000"/>
                </a:solidFill>
                <a:latin typeface="Arial"/>
                <a:ea typeface="Arial"/>
                <a:cs typeface="Arial"/>
                <a:sym typeface="Arial"/>
              </a:rPr>
              <a:t>Source: PEPFAR 2020 Guidance for Implementing Safe and Ethical Index Testing Services; &amp; WHO</a:t>
            </a:r>
            <a:endParaRPr dirty="0"/>
          </a:p>
        </p:txBody>
      </p:sp>
      <p:sp>
        <p:nvSpPr>
          <p:cNvPr id="688" name="Google Shape;688;p37"/>
          <p:cNvSpPr txBox="1"/>
          <p:nvPr/>
        </p:nvSpPr>
        <p:spPr>
          <a:xfrm>
            <a:off x="6164257" y="2230332"/>
            <a:ext cx="1700305" cy="1089290"/>
          </a:xfrm>
          <a:prstGeom prst="rect">
            <a:avLst/>
          </a:prstGeom>
          <a:solidFill>
            <a:schemeClr val="accent3">
              <a:lumMod val="25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buNone/>
              <a:defRPr sz="1600">
                <a:solidFill>
                  <a:schemeClr val="lt1"/>
                </a:solidFill>
                <a:latin typeface="+mj-lt"/>
                <a:ea typeface="Calibri"/>
                <a:cs typeface="Calibri"/>
              </a:defRPr>
            </a:lvl1pPr>
          </a:lstStyle>
          <a:p>
            <a:r>
              <a:rPr lang="fr-FR" dirty="0">
                <a:sym typeface="Calibri"/>
              </a:rPr>
              <a:t>Centré sur le client et concentré</a:t>
            </a:r>
            <a:endParaRPr dirty="0"/>
          </a:p>
        </p:txBody>
      </p:sp>
      <p:sp>
        <p:nvSpPr>
          <p:cNvPr id="689" name="Google Shape;689;p37"/>
          <p:cNvSpPr txBox="1"/>
          <p:nvPr/>
        </p:nvSpPr>
        <p:spPr>
          <a:xfrm>
            <a:off x="8145457" y="2230332"/>
            <a:ext cx="1700305" cy="1089290"/>
          </a:xfrm>
          <a:prstGeom prst="rect">
            <a:avLst/>
          </a:prstGeom>
          <a:solidFill>
            <a:schemeClr val="accent3">
              <a:lumMod val="25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buNone/>
              <a:defRPr sz="1600">
                <a:solidFill>
                  <a:schemeClr val="lt1"/>
                </a:solidFill>
                <a:latin typeface="+mj-lt"/>
                <a:ea typeface="Calibri"/>
                <a:cs typeface="Calibri"/>
              </a:defRPr>
            </a:lvl1pPr>
          </a:lstStyle>
          <a:p>
            <a:r>
              <a:rPr lang="en-US" dirty="0">
                <a:sym typeface="Calibri"/>
              </a:rPr>
              <a:t>Confidentiel</a:t>
            </a:r>
            <a:endParaRPr dirty="0"/>
          </a:p>
        </p:txBody>
      </p:sp>
      <p:sp>
        <p:nvSpPr>
          <p:cNvPr id="690" name="Google Shape;690;p37"/>
          <p:cNvSpPr txBox="1"/>
          <p:nvPr/>
        </p:nvSpPr>
        <p:spPr>
          <a:xfrm>
            <a:off x="10126657" y="2230332"/>
            <a:ext cx="1700305" cy="1089290"/>
          </a:xfrm>
          <a:prstGeom prst="rect">
            <a:avLst/>
          </a:prstGeom>
          <a:solidFill>
            <a:schemeClr val="accent3">
              <a:lumMod val="25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buNone/>
              <a:defRPr sz="1600">
                <a:solidFill>
                  <a:schemeClr val="lt1"/>
                </a:solidFill>
                <a:latin typeface="+mj-lt"/>
                <a:ea typeface="Calibri"/>
                <a:cs typeface="Calibri"/>
              </a:defRPr>
            </a:lvl1pPr>
          </a:lstStyle>
          <a:p>
            <a:r>
              <a:rPr lang="en-US" dirty="0">
                <a:sym typeface="Calibri"/>
              </a:rPr>
              <a:t>Volontaire et non coercitive</a:t>
            </a:r>
            <a:endParaRPr dirty="0"/>
          </a:p>
        </p:txBody>
      </p:sp>
      <p:sp>
        <p:nvSpPr>
          <p:cNvPr id="691" name="Google Shape;691;p37"/>
          <p:cNvSpPr txBox="1"/>
          <p:nvPr/>
        </p:nvSpPr>
        <p:spPr>
          <a:xfrm>
            <a:off x="6164257" y="3523896"/>
            <a:ext cx="1700305" cy="1089290"/>
          </a:xfrm>
          <a:prstGeom prst="rect">
            <a:avLst/>
          </a:prstGeom>
          <a:solidFill>
            <a:schemeClr val="accent3">
              <a:lumMod val="25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buNone/>
              <a:defRPr sz="1600">
                <a:solidFill>
                  <a:schemeClr val="lt1"/>
                </a:solidFill>
                <a:latin typeface="+mj-lt"/>
                <a:ea typeface="Calibri"/>
                <a:cs typeface="Calibri"/>
              </a:defRPr>
            </a:lvl1pPr>
          </a:lstStyle>
          <a:p>
            <a:r>
              <a:rPr lang="en-US" dirty="0">
                <a:sym typeface="Calibri"/>
              </a:rPr>
              <a:t>Gratuit</a:t>
            </a:r>
            <a:endParaRPr dirty="0"/>
          </a:p>
        </p:txBody>
      </p:sp>
      <p:sp>
        <p:nvSpPr>
          <p:cNvPr id="692" name="Google Shape;692;p37"/>
          <p:cNvSpPr txBox="1"/>
          <p:nvPr/>
        </p:nvSpPr>
        <p:spPr>
          <a:xfrm>
            <a:off x="8145457" y="3523896"/>
            <a:ext cx="1700305" cy="1089290"/>
          </a:xfrm>
          <a:prstGeom prst="rect">
            <a:avLst/>
          </a:prstGeom>
          <a:solidFill>
            <a:schemeClr val="accent3">
              <a:lumMod val="25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buNone/>
              <a:defRPr sz="1600">
                <a:solidFill>
                  <a:schemeClr val="lt1"/>
                </a:solidFill>
                <a:latin typeface="+mj-lt"/>
                <a:ea typeface="Calibri"/>
                <a:cs typeface="Calibri"/>
              </a:defRPr>
            </a:lvl1pPr>
          </a:lstStyle>
          <a:p>
            <a:r>
              <a:rPr lang="en-US" dirty="0">
                <a:sym typeface="Calibri"/>
              </a:rPr>
              <a:t>Sans jugement</a:t>
            </a:r>
            <a:endParaRPr dirty="0"/>
          </a:p>
        </p:txBody>
      </p:sp>
      <p:sp>
        <p:nvSpPr>
          <p:cNvPr id="693" name="Google Shape;693;p37"/>
          <p:cNvSpPr txBox="1"/>
          <p:nvPr/>
        </p:nvSpPr>
        <p:spPr>
          <a:xfrm>
            <a:off x="10126657" y="3523896"/>
            <a:ext cx="1700305" cy="1089290"/>
          </a:xfrm>
          <a:prstGeom prst="rect">
            <a:avLst/>
          </a:prstGeom>
          <a:solidFill>
            <a:schemeClr val="accent3">
              <a:lumMod val="25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buNone/>
              <a:defRPr sz="1600">
                <a:solidFill>
                  <a:schemeClr val="lt1"/>
                </a:solidFill>
                <a:latin typeface="+mj-lt"/>
                <a:ea typeface="Calibri"/>
                <a:cs typeface="Calibri"/>
              </a:defRPr>
            </a:lvl1pPr>
          </a:lstStyle>
          <a:p>
            <a:r>
              <a:rPr lang="fr-FR" dirty="0">
                <a:sym typeface="Calibri"/>
              </a:rPr>
              <a:t>Adapté sur le plan culturel et linguistique</a:t>
            </a:r>
            <a:endParaRPr dirty="0"/>
          </a:p>
        </p:txBody>
      </p:sp>
      <p:sp>
        <p:nvSpPr>
          <p:cNvPr id="694" name="Google Shape;694;p37"/>
          <p:cNvSpPr txBox="1"/>
          <p:nvPr/>
        </p:nvSpPr>
        <p:spPr>
          <a:xfrm>
            <a:off x="7123850" y="4852910"/>
            <a:ext cx="1700305" cy="1089290"/>
          </a:xfrm>
          <a:prstGeom prst="rect">
            <a:avLst/>
          </a:prstGeom>
          <a:solidFill>
            <a:schemeClr val="accent3">
              <a:lumMod val="25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buNone/>
              <a:defRPr sz="1600">
                <a:solidFill>
                  <a:schemeClr val="lt1"/>
                </a:solidFill>
                <a:latin typeface="+mj-lt"/>
                <a:ea typeface="Calibri"/>
                <a:cs typeface="Calibri"/>
              </a:defRPr>
            </a:lvl1pPr>
          </a:lstStyle>
          <a:p>
            <a:r>
              <a:rPr lang="fr-FR" dirty="0">
                <a:sym typeface="Calibri"/>
              </a:rPr>
              <a:t>Accessible à tous</a:t>
            </a:r>
            <a:endParaRPr dirty="0"/>
          </a:p>
        </p:txBody>
      </p:sp>
      <p:sp>
        <p:nvSpPr>
          <p:cNvPr id="695" name="Google Shape;695;p37"/>
          <p:cNvSpPr txBox="1"/>
          <p:nvPr/>
        </p:nvSpPr>
        <p:spPr>
          <a:xfrm>
            <a:off x="9105050" y="4852910"/>
            <a:ext cx="1700305" cy="1089290"/>
          </a:xfrm>
          <a:prstGeom prst="rect">
            <a:avLst/>
          </a:prstGeom>
          <a:solidFill>
            <a:schemeClr val="accent3">
              <a:lumMod val="25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buNone/>
              <a:defRPr sz="1600">
                <a:solidFill>
                  <a:schemeClr val="lt1"/>
                </a:solidFill>
                <a:latin typeface="+mj-lt"/>
                <a:ea typeface="Calibri"/>
                <a:cs typeface="Calibri"/>
              </a:defRPr>
            </a:lvl1pPr>
          </a:lstStyle>
          <a:p>
            <a:r>
              <a:rPr lang="en-US" dirty="0">
                <a:sym typeface="Calibri"/>
              </a:rPr>
              <a:t>Complet et intégratif</a:t>
            </a:r>
            <a:endParaRPr dirty="0"/>
          </a:p>
        </p:txBody>
      </p:sp>
      <p:sp>
        <p:nvSpPr>
          <p:cNvPr id="696" name="Google Shape;696;p37"/>
          <p:cNvSpPr txBox="1"/>
          <p:nvPr/>
        </p:nvSpPr>
        <p:spPr>
          <a:xfrm>
            <a:off x="6978893" y="1409705"/>
            <a:ext cx="4016790" cy="70784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fr-FR" sz="2000" b="1" dirty="0">
                <a:solidFill>
                  <a:schemeClr val="dk1"/>
                </a:solidFill>
                <a:latin typeface="+mj-lt"/>
                <a:ea typeface="Calibri"/>
                <a:cs typeface="Calibri"/>
                <a:sym typeface="Calibri"/>
              </a:rPr>
              <a:t>Principes fondamentaux du dépistage du VIH</a:t>
            </a:r>
            <a:endParaRPr sz="2000" b="1" dirty="0">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702"/>
        <p:cNvGrpSpPr/>
        <p:nvPr/>
      </p:nvGrpSpPr>
      <p:grpSpPr>
        <a:xfrm>
          <a:off x="0" y="0"/>
          <a:ext cx="0" cy="0"/>
          <a:chOff x="0" y="0"/>
          <a:chExt cx="0" cy="0"/>
        </a:xfrm>
      </p:grpSpPr>
      <p:pic>
        <p:nvPicPr>
          <p:cNvPr id="706" name="Google Shape;706;p38"/>
          <p:cNvPicPr preferRelativeResize="0"/>
          <p:nvPr/>
        </p:nvPicPr>
        <p:blipFill rotWithShape="1">
          <a:blip r:embed="rId3">
            <a:alphaModFix/>
          </a:blip>
          <a:srcRect/>
          <a:stretch/>
        </p:blipFill>
        <p:spPr>
          <a:xfrm>
            <a:off x="7147798" y="147602"/>
            <a:ext cx="1818842" cy="734287"/>
          </a:xfrm>
          <a:prstGeom prst="rect">
            <a:avLst/>
          </a:prstGeom>
          <a:noFill/>
          <a:ln>
            <a:noFill/>
          </a:ln>
        </p:spPr>
      </p:pic>
      <p:sp>
        <p:nvSpPr>
          <p:cNvPr id="703" name="Google Shape;703;p38"/>
          <p:cNvSpPr/>
          <p:nvPr/>
        </p:nvSpPr>
        <p:spPr>
          <a:xfrm>
            <a:off x="4081933" y="133746"/>
            <a:ext cx="7924800" cy="6537511"/>
          </a:xfrm>
          <a:prstGeom prst="rect">
            <a:avLst/>
          </a:prstGeom>
          <a:solidFill>
            <a:schemeClr val="lt2">
              <a:alpha val="8627"/>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04" name="Google Shape;704;p38"/>
          <p:cNvSpPr txBox="1">
            <a:spLocks noGrp="1"/>
          </p:cNvSpPr>
          <p:nvPr>
            <p:ph type="title"/>
          </p:nvPr>
        </p:nvSpPr>
        <p:spPr>
          <a:xfrm>
            <a:off x="816935" y="733647"/>
            <a:ext cx="2404730" cy="17224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595959"/>
              </a:buClr>
              <a:buSzPts val="3240"/>
              <a:buFont typeface="Calibri"/>
              <a:buNone/>
            </a:pPr>
            <a:r>
              <a:rPr lang="fr-FR" sz="3240" b="1" dirty="0"/>
              <a:t>Exemple de charte des droits des patients</a:t>
            </a:r>
            <a:endParaRPr dirty="0"/>
          </a:p>
        </p:txBody>
      </p:sp>
      <p:sp>
        <p:nvSpPr>
          <p:cNvPr id="705" name="Google Shape;705;p38"/>
          <p:cNvSpPr txBox="1">
            <a:spLocks noGrp="1"/>
          </p:cNvSpPr>
          <p:nvPr>
            <p:ph type="body" idx="1"/>
          </p:nvPr>
        </p:nvSpPr>
        <p:spPr>
          <a:xfrm>
            <a:off x="4221121" y="834880"/>
            <a:ext cx="7676707" cy="57188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r>
              <a:rPr lang="fr-FR" sz="1400" dirty="0"/>
              <a:t>Dans cet établissement de santé, vous avez le droit de recevoir des services médicaux </a:t>
            </a:r>
            <a:r>
              <a:rPr lang="en-US" sz="1400" dirty="0"/>
              <a:t>:</a:t>
            </a:r>
            <a:endParaRPr sz="1400" dirty="0"/>
          </a:p>
          <a:p>
            <a:pPr marL="228600" lvl="0" indent="-228600" algn="l" rtl="0">
              <a:lnSpc>
                <a:spcPct val="100000"/>
              </a:lnSpc>
              <a:spcBef>
                <a:spcPts val="1000"/>
              </a:spcBef>
              <a:spcAft>
                <a:spcPts val="0"/>
              </a:spcAft>
              <a:buSzPts val="1600"/>
              <a:buFont typeface="Noto Sans Symbols"/>
              <a:buChar char="✔"/>
            </a:pPr>
            <a:r>
              <a:rPr lang="en-US" sz="1400" b="1" dirty="0"/>
              <a:t>Volontaire </a:t>
            </a:r>
            <a:r>
              <a:rPr lang="en-US" sz="1400" dirty="0"/>
              <a:t>(</a:t>
            </a:r>
            <a:r>
              <a:rPr lang="fr-FR" sz="1400" dirty="0"/>
              <a:t>Vous devriez recevoir des informations sur les avantages et les risques des services et des traitements offerts dans cette clinique afin que vous puissiez prendre des décisions éclairées. Vous pouvez refuser tout service ou test médical que vous ne souhaitez pas recevoir</a:t>
            </a:r>
            <a:r>
              <a:rPr lang="en-US" sz="1400" dirty="0"/>
              <a:t>).</a:t>
            </a:r>
            <a:endParaRPr sz="1400" dirty="0"/>
          </a:p>
          <a:p>
            <a:pPr marL="228600" lvl="0" indent="-228600" algn="l" rtl="0">
              <a:lnSpc>
                <a:spcPct val="100000"/>
              </a:lnSpc>
              <a:spcBef>
                <a:spcPts val="1000"/>
              </a:spcBef>
              <a:spcAft>
                <a:spcPts val="0"/>
              </a:spcAft>
              <a:buSzPts val="1600"/>
              <a:buFont typeface="Noto Sans Symbols"/>
              <a:buChar char="✔"/>
            </a:pPr>
            <a:r>
              <a:rPr lang="en-US" sz="1400" b="1" dirty="0"/>
              <a:t>Sans contrainte </a:t>
            </a:r>
            <a:r>
              <a:rPr lang="en-US" sz="1400" dirty="0"/>
              <a:t>(</a:t>
            </a:r>
            <a:r>
              <a:rPr lang="fr-FR" sz="1400" dirty="0"/>
              <a:t>Refuser un service ou refuser de participer aux activités de notification des partenaires n'affectera pas votre droit de recevoir tout autre service de soins de santé dans cet établissement</a:t>
            </a:r>
            <a:r>
              <a:rPr lang="en-US" sz="1400" dirty="0"/>
              <a:t>).</a:t>
            </a:r>
            <a:endParaRPr sz="1400" dirty="0"/>
          </a:p>
          <a:p>
            <a:pPr marL="228600" lvl="0" indent="-228600" algn="l" rtl="0">
              <a:lnSpc>
                <a:spcPct val="100000"/>
              </a:lnSpc>
              <a:spcBef>
                <a:spcPts val="1000"/>
              </a:spcBef>
              <a:spcAft>
                <a:spcPts val="0"/>
              </a:spcAft>
              <a:buSzPts val="1600"/>
              <a:buFont typeface="Noto Sans Symbols"/>
              <a:buChar char="✔"/>
            </a:pPr>
            <a:r>
              <a:rPr lang="fr-FR" sz="1400" b="1" dirty="0"/>
              <a:t>Livré d'une manière non discriminatoire </a:t>
            </a:r>
            <a:r>
              <a:rPr lang="en-US" sz="1400" dirty="0"/>
              <a:t>(</a:t>
            </a:r>
            <a:r>
              <a:rPr lang="fr-FR" sz="1400" dirty="0"/>
              <a:t>Vous devez être traité comme un individu avec respect et dignité. Vous ne devez pas être victime de discrimination en raison de votre âge, sexe, orientation sexuelle ou toute autre caractéristique personnelle</a:t>
            </a:r>
            <a:r>
              <a:rPr lang="en-US" sz="1400" dirty="0"/>
              <a:t>). </a:t>
            </a:r>
            <a:endParaRPr sz="1400" dirty="0"/>
          </a:p>
          <a:p>
            <a:pPr marL="228600" lvl="0" indent="-228600" algn="l" rtl="0">
              <a:lnSpc>
                <a:spcPct val="100000"/>
              </a:lnSpc>
              <a:spcBef>
                <a:spcPts val="1000"/>
              </a:spcBef>
              <a:spcAft>
                <a:spcPts val="0"/>
              </a:spcAft>
              <a:buSzPts val="1600"/>
              <a:buFont typeface="Noto Sans Symbols"/>
              <a:buChar char="✔"/>
            </a:pPr>
            <a:r>
              <a:rPr lang="en-US" sz="1400" b="1" dirty="0"/>
              <a:t>Sûr</a:t>
            </a:r>
            <a:r>
              <a:rPr lang="en-US" sz="1400" dirty="0"/>
              <a:t> (</a:t>
            </a:r>
            <a:r>
              <a:rPr lang="fr-FR" sz="1400" dirty="0"/>
              <a:t>Vous ne devez pas vous sentir menacé, harcelé ou blessé en raison des services que vous avez reçus</a:t>
            </a:r>
            <a:r>
              <a:rPr lang="en-US" sz="1400" dirty="0"/>
              <a:t>).</a:t>
            </a:r>
            <a:endParaRPr sz="1400" dirty="0"/>
          </a:p>
          <a:p>
            <a:pPr marL="228600" lvl="0" indent="-228600" algn="l" rtl="0">
              <a:lnSpc>
                <a:spcPct val="100000"/>
              </a:lnSpc>
              <a:spcBef>
                <a:spcPts val="1000"/>
              </a:spcBef>
              <a:spcAft>
                <a:spcPts val="0"/>
              </a:spcAft>
              <a:buSzPts val="1600"/>
              <a:buFont typeface="Noto Sans Symbols"/>
              <a:buChar char="✔"/>
            </a:pPr>
            <a:r>
              <a:rPr lang="en-US" sz="1400" b="1" dirty="0"/>
              <a:t>De haute qualité </a:t>
            </a:r>
            <a:r>
              <a:rPr lang="en-US" sz="1400" dirty="0"/>
              <a:t>(T</a:t>
            </a:r>
            <a:r>
              <a:rPr lang="fr-FR" sz="1400" dirty="0"/>
              <a:t>ous les services doivent répondre aux normes nationales</a:t>
            </a:r>
            <a:r>
              <a:rPr lang="en-US" sz="1400" dirty="0"/>
              <a:t>).</a:t>
            </a:r>
            <a:endParaRPr sz="1400" dirty="0"/>
          </a:p>
          <a:p>
            <a:pPr marL="228600" lvl="0" indent="-228600" algn="l" rtl="0">
              <a:lnSpc>
                <a:spcPct val="100000"/>
              </a:lnSpc>
              <a:spcBef>
                <a:spcPts val="1000"/>
              </a:spcBef>
              <a:spcAft>
                <a:spcPts val="0"/>
              </a:spcAft>
              <a:buSzPts val="1600"/>
              <a:buFont typeface="Noto Sans Symbols"/>
              <a:buChar char="✔"/>
            </a:pPr>
            <a:r>
              <a:rPr lang="en-US" sz="1400" b="1" dirty="0"/>
              <a:t>Confidentiel </a:t>
            </a:r>
            <a:r>
              <a:rPr lang="en-US" sz="1400" dirty="0"/>
              <a:t>(</a:t>
            </a:r>
            <a:r>
              <a:rPr lang="fr-FR" sz="1400" dirty="0"/>
              <a:t>vos informations personnelles doivent rester privées et sécurisées et ne doivent pas être partagées avec quiconque en dehors de l'équipe de soins</a:t>
            </a:r>
            <a:r>
              <a:rPr lang="en-US" sz="1400" dirty="0"/>
              <a:t>).</a:t>
            </a:r>
            <a:endParaRPr sz="1400" dirty="0"/>
          </a:p>
          <a:p>
            <a:pPr marL="0" lvl="0" indent="0" algn="l" rtl="0">
              <a:lnSpc>
                <a:spcPct val="100000"/>
              </a:lnSpc>
              <a:spcBef>
                <a:spcPts val="1000"/>
              </a:spcBef>
              <a:spcAft>
                <a:spcPts val="0"/>
              </a:spcAft>
              <a:buSzPts val="1600"/>
              <a:buNone/>
            </a:pPr>
            <a:r>
              <a:rPr lang="fr-FR" sz="1400" dirty="0"/>
              <a:t>Vous avez le droit de </a:t>
            </a:r>
            <a:r>
              <a:rPr lang="fr-FR" sz="1400" b="1" dirty="0"/>
              <a:t>déposer une plainte </a:t>
            </a:r>
            <a:r>
              <a:rPr lang="fr-FR" sz="1400" dirty="0"/>
              <a:t>si vous estimez que les services que vous avez reçus dans cet établissement ne respectent pas ces droits</a:t>
            </a:r>
            <a:r>
              <a:rPr lang="en-US" sz="1400" dirty="0"/>
              <a:t>.</a:t>
            </a:r>
            <a:endParaRPr sz="1400" dirty="0"/>
          </a:p>
          <a:p>
            <a:pPr marL="0" lvl="0" indent="0" algn="l" rtl="0">
              <a:lnSpc>
                <a:spcPct val="100000"/>
              </a:lnSpc>
              <a:spcBef>
                <a:spcPts val="1000"/>
              </a:spcBef>
              <a:spcAft>
                <a:spcPts val="0"/>
              </a:spcAft>
              <a:buSzPts val="1600"/>
              <a:buNone/>
            </a:pPr>
            <a:r>
              <a:rPr lang="fr-FR" sz="1400" dirty="0"/>
              <a:t>Pour déposer une plainte, veuillez remplir le </a:t>
            </a:r>
            <a:r>
              <a:rPr lang="fr-FR" sz="1400" b="1" dirty="0"/>
              <a:t>formulaire de plainte du patient </a:t>
            </a:r>
            <a:r>
              <a:rPr lang="fr-FR" sz="1400" dirty="0"/>
              <a:t>et le placer dans la boîte de dépôt sécurisée près du bureau d'inscription</a:t>
            </a:r>
            <a:r>
              <a:rPr lang="en-US" sz="1400" dirty="0"/>
              <a:t>. </a:t>
            </a:r>
            <a:r>
              <a:rPr lang="fr-FR" sz="1400" dirty="0"/>
              <a:t>Vous pouvez également appeler le comité consultatif communautaire au XXX-XXX-XXX. Ils peuvent déposer une plainte en votre nom si vous ne vous sentez pas à l'aise de le faire vous-même</a:t>
            </a:r>
            <a:r>
              <a:rPr lang="en-US" sz="1400" dirty="0"/>
              <a:t>.</a:t>
            </a:r>
            <a:endParaRPr sz="1400" dirty="0"/>
          </a:p>
        </p:txBody>
      </p:sp>
      <p:sp>
        <p:nvSpPr>
          <p:cNvPr id="6" name="Google Shape;52;p105">
            <a:extLst>
              <a:ext uri="{FF2B5EF4-FFF2-40B4-BE49-F238E27FC236}">
                <a16:creationId xmlns:a16="http://schemas.microsoft.com/office/drawing/2014/main" id="{F18E7DB4-9523-4D71-98B8-575BC7D35630}"/>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7" name="Google Shape;717;p39"/>
          <p:cNvSpPr txBox="1">
            <a:spLocks noGrp="1"/>
          </p:cNvSpPr>
          <p:nvPr>
            <p:ph type="title"/>
          </p:nvPr>
        </p:nvSpPr>
        <p:spPr>
          <a:xfrm>
            <a:off x="597066" y="441826"/>
            <a:ext cx="8765876" cy="800100"/>
          </a:xfrm>
          <a:noFill/>
          <a:ln>
            <a:noFill/>
          </a:ln>
        </p:spPr>
        <p:txBody>
          <a:bodyPr spcFirstLastPara="1" wrap="square" lIns="91425" tIns="45700" rIns="91425" bIns="45700" anchor="ctr" anchorCtr="0">
            <a:normAutofit fontScale="90000"/>
          </a:bodyPr>
          <a:lstStyle/>
          <a:p>
            <a:pPr lvl="0"/>
            <a:r>
              <a:rPr lang="fr-FR" dirty="0"/>
              <a:t>Les clients de l'index doivent être informés et comprendre </a:t>
            </a:r>
            <a:r>
              <a:rPr lang="en-US" dirty="0"/>
              <a:t>…</a:t>
            </a:r>
          </a:p>
        </p:txBody>
      </p:sp>
      <p:sp>
        <p:nvSpPr>
          <p:cNvPr id="712" name="Google Shape;712;p39"/>
          <p:cNvSpPr txBox="1">
            <a:spLocks noGrp="1"/>
          </p:cNvSpPr>
          <p:nvPr>
            <p:ph type="body" idx="1"/>
          </p:nvPr>
        </p:nvSpPr>
        <p:spPr>
          <a:xfrm>
            <a:off x="4838041" y="1290014"/>
            <a:ext cx="6910935" cy="5372346"/>
          </a:xfrm>
          <a:noFill/>
          <a:ln>
            <a:noFill/>
          </a:ln>
        </p:spPr>
        <p:txBody>
          <a:bodyPr spcFirstLastPara="1" wrap="square" lIns="91425" tIns="45700" rIns="91425" bIns="45700" anchor="ctr" anchorCtr="0">
            <a:noAutofit/>
          </a:bodyPr>
          <a:lstStyle/>
          <a:p>
            <a:pPr lvl="0">
              <a:spcBef>
                <a:spcPts val="0"/>
              </a:spcBef>
            </a:pPr>
            <a:r>
              <a:rPr lang="en-US" sz="2000" dirty="0">
                <a:sym typeface="Calibri"/>
              </a:rPr>
              <a:t>Objectif du test index</a:t>
            </a:r>
          </a:p>
          <a:p>
            <a:pPr lvl="0"/>
            <a:r>
              <a:rPr lang="fr-FR" sz="2000" dirty="0">
                <a:sym typeface="Calibri"/>
              </a:rPr>
              <a:t>Que va-t-il se passer, par qui, où</a:t>
            </a:r>
            <a:endParaRPr lang="en-US" sz="2000" dirty="0"/>
          </a:p>
          <a:p>
            <a:pPr lvl="0"/>
            <a:r>
              <a:rPr lang="fr-FR" sz="2000" dirty="0">
                <a:sym typeface="Calibri"/>
              </a:rPr>
              <a:t>C’est volontaire; ils auront toujours accès à d'autres services de santé s'ils refusent</a:t>
            </a:r>
            <a:r>
              <a:rPr lang="en-US" sz="2000" dirty="0">
                <a:sym typeface="Calibri"/>
              </a:rPr>
              <a:t> </a:t>
            </a:r>
            <a:endParaRPr lang="en-US" sz="2000" dirty="0"/>
          </a:p>
          <a:p>
            <a:pPr lvl="0"/>
            <a:r>
              <a:rPr lang="fr-FR" sz="2000" dirty="0">
                <a:sym typeface="Calibri"/>
              </a:rPr>
              <a:t>Différentes options disponibles pour notifier les partenaires</a:t>
            </a:r>
            <a:endParaRPr lang="en-US" sz="2000" dirty="0"/>
          </a:p>
          <a:p>
            <a:pPr lvl="0"/>
            <a:r>
              <a:rPr lang="fr-FR" sz="2000" dirty="0">
                <a:sym typeface="Calibri"/>
              </a:rPr>
              <a:t>Risques et avantages potentiels; comment minimiser les risques</a:t>
            </a:r>
            <a:r>
              <a:rPr lang="en-US" sz="2000" dirty="0">
                <a:sym typeface="Calibri"/>
              </a:rPr>
              <a:t> </a:t>
            </a:r>
            <a:endParaRPr lang="en-US" sz="2000" dirty="0"/>
          </a:p>
          <a:p>
            <a:pPr lvl="0"/>
            <a:r>
              <a:rPr lang="fr-FR" sz="2000" dirty="0">
                <a:sym typeface="Calibri"/>
              </a:rPr>
              <a:t>Comment et dans quelle mesure la vie privée et la confidentialité peuvent être protégées</a:t>
            </a:r>
            <a:r>
              <a:rPr lang="en-US" sz="2000" dirty="0">
                <a:sym typeface="Calibri"/>
              </a:rPr>
              <a:t> </a:t>
            </a:r>
            <a:endParaRPr lang="en-US" sz="2000" dirty="0"/>
          </a:p>
          <a:p>
            <a:pPr lvl="0"/>
            <a:r>
              <a:rPr lang="fr-FR" sz="2000" dirty="0">
                <a:sym typeface="Calibri"/>
              </a:rPr>
              <a:t>Où des services de soutien sont disponibles; comment contacter et accéder à ces services si nécessaire, en particulier en cas de préjudice</a:t>
            </a:r>
            <a:endParaRPr lang="en-US" sz="2000" dirty="0"/>
          </a:p>
        </p:txBody>
      </p:sp>
      <p:grpSp>
        <p:nvGrpSpPr>
          <p:cNvPr id="2" name="Group 1">
            <a:extLst>
              <a:ext uri="{FF2B5EF4-FFF2-40B4-BE49-F238E27FC236}">
                <a16:creationId xmlns:a16="http://schemas.microsoft.com/office/drawing/2014/main" id="{6D29DAA4-4039-4BA5-B0BF-1F3F3199877F}"/>
              </a:ext>
            </a:extLst>
          </p:cNvPr>
          <p:cNvGrpSpPr/>
          <p:nvPr/>
        </p:nvGrpSpPr>
        <p:grpSpPr>
          <a:xfrm>
            <a:off x="20" y="1290014"/>
            <a:ext cx="4838021" cy="5063738"/>
            <a:chOff x="20" y="1290014"/>
            <a:chExt cx="4838021" cy="5063738"/>
          </a:xfrm>
        </p:grpSpPr>
        <p:pic>
          <p:nvPicPr>
            <p:cNvPr id="713" name="Google Shape;713;p39" descr="A close up of a logo&#10;&#10;Description automatically generated"/>
            <p:cNvPicPr preferRelativeResize="0"/>
            <p:nvPr/>
          </p:nvPicPr>
          <p:blipFill rotWithShape="1">
            <a:blip r:embed="rId3">
              <a:alphaModFix/>
            </a:blip>
            <a:srcRect b="-3"/>
            <a:stretch/>
          </p:blipFill>
          <p:spPr>
            <a:xfrm>
              <a:off x="20" y="1290014"/>
              <a:ext cx="4838021" cy="5063738"/>
            </a:xfrm>
            <a:custGeom>
              <a:avLst/>
              <a:gdLst/>
              <a:ahLst/>
              <a:cxnLst/>
              <a:rect l="l" t="t" r="r" b="b"/>
              <a:pathLst>
                <a:path w="4838041" h="5063738" extrusionOk="0">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
          <p:nvSpPr>
            <p:cNvPr id="8" name="Google Shape;715;p39">
              <a:extLst>
                <a:ext uri="{FF2B5EF4-FFF2-40B4-BE49-F238E27FC236}">
                  <a16:creationId xmlns:a16="http://schemas.microsoft.com/office/drawing/2014/main" id="{1374CD6E-7932-4563-848B-D845098A854F}"/>
                </a:ext>
              </a:extLst>
            </p:cNvPr>
            <p:cNvSpPr/>
            <p:nvPr/>
          </p:nvSpPr>
          <p:spPr>
            <a:xfrm>
              <a:off x="1655933" y="2265536"/>
              <a:ext cx="2044849" cy="1604234"/>
            </a:xfrm>
            <a:prstGeom prst="wedgeEllipseCallout">
              <a:avLst>
                <a:gd name="adj1" fmla="val 25980"/>
                <a:gd name="adj2" fmla="val 57079"/>
              </a:avLst>
            </a:prstGeom>
            <a:solidFill>
              <a:srgbClr val="FCDD7D"/>
            </a:solidFill>
            <a:ln w="12700"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400"/>
                <a:buFont typeface="Calibri"/>
                <a:buNone/>
                <a:tabLst/>
                <a:defRPr/>
              </a:pPr>
              <a: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rPr>
                <a:t>2. </a:t>
              </a:r>
              <a:b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fr-FR" sz="1800" b="1" i="0" u="none" strike="noStrike" kern="0" cap="none" spc="0" normalizeH="0" baseline="0" noProof="0" dirty="0">
                  <a:ln>
                    <a:noFill/>
                  </a:ln>
                  <a:solidFill>
                    <a:srgbClr val="000000"/>
                  </a:solidFill>
                  <a:effectLst/>
                  <a:uLnTx/>
                  <a:uFillTx/>
                  <a:latin typeface="Calibri"/>
                  <a:ea typeface="Calibri"/>
                  <a:cs typeface="Calibri"/>
                  <a:sym typeface="Calibri"/>
                </a:rPr>
                <a:t>Obtenez un consentement éclairé</a:t>
              </a:r>
              <a:endParaRPr kumimoji="0" lang="fr-FR" sz="1800" b="1" i="0" u="none" strike="noStrike" kern="0" cap="none" spc="0" normalizeH="0" baseline="0" noProof="0" dirty="0">
                <a:ln>
                  <a:noFill/>
                </a:ln>
                <a:solidFill>
                  <a:srgbClr val="000000"/>
                </a:solidFill>
                <a:effectLst/>
                <a:uLnTx/>
                <a:uFillTx/>
                <a:latin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en-US" sz="3600" dirty="0">
                <a:solidFill>
                  <a:srgbClr val="262626"/>
                </a:solidFill>
                <a:latin typeface="+mn-lt"/>
              </a:rPr>
              <a:t>Bienvenue et présentations</a:t>
            </a:r>
            <a:endParaRPr dirty="0">
              <a:latin typeface="+mn-lt"/>
            </a:endParaRPr>
          </a:p>
        </p:txBody>
      </p:sp>
      <p:sp>
        <p:nvSpPr>
          <p:cNvPr id="264" name="Google Shape;264;p4"/>
          <p:cNvSpPr txBox="1"/>
          <p:nvPr/>
        </p:nvSpPr>
        <p:spPr>
          <a:xfrm>
            <a:off x="1672633" y="2406316"/>
            <a:ext cx="8528988"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0" i="0" u="none" strike="noStrike" cap="none" dirty="0">
                <a:solidFill>
                  <a:schemeClr val="accent4"/>
                </a:solidFill>
                <a:latin typeface="+mn-lt"/>
                <a:ea typeface="Calibri"/>
                <a:cs typeface="Calibri"/>
                <a:sym typeface="Calibri"/>
              </a:rPr>
              <a:t>INSÉRER UNE PHOTO LOCALE PERTINENTE ICI, METTRE DERRIÈRE LE TEXTE CI-DESSOUS</a:t>
            </a:r>
            <a:endParaRPr sz="2400" dirty="0">
              <a:solidFill>
                <a:schemeClr val="accent4"/>
              </a:solidFill>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40"/>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fr-FR" dirty="0"/>
              <a:t>Consentement des enfants et des adolescents</a:t>
            </a:r>
            <a:endParaRPr lang="en-US" dirty="0"/>
          </a:p>
        </p:txBody>
      </p:sp>
      <p:sp>
        <p:nvSpPr>
          <p:cNvPr id="724" name="Google Shape;724;p40"/>
          <p:cNvSpPr txBox="1">
            <a:spLocks noGrp="1"/>
          </p:cNvSpPr>
          <p:nvPr>
            <p:ph type="body" idx="1"/>
          </p:nvPr>
        </p:nvSpPr>
        <p:spPr>
          <a:xfrm>
            <a:off x="838201" y="1477926"/>
            <a:ext cx="9902779" cy="5091149"/>
          </a:xfrm>
          <a:noFill/>
          <a:ln>
            <a:noFill/>
          </a:ln>
        </p:spPr>
        <p:txBody>
          <a:bodyPr spcFirstLastPara="1" wrap="square" lIns="91425" tIns="45700" rIns="91425" bIns="45700" anchor="t" anchorCtr="0">
            <a:noAutofit/>
          </a:bodyPr>
          <a:lstStyle/>
          <a:p>
            <a:pPr>
              <a:spcBef>
                <a:spcPts val="0"/>
              </a:spcBef>
            </a:pPr>
            <a:r>
              <a:rPr lang="fr-FR" sz="2200" dirty="0">
                <a:sym typeface="Calibri"/>
              </a:rPr>
              <a:t>Les prestataires de tests index doivent toujours suivre les directives de leur pays sur l'âge de consentement comme indiqué dans les directives nationales HTS</a:t>
            </a:r>
            <a:r>
              <a:rPr lang="en-US" sz="2200" dirty="0">
                <a:sym typeface="Calibri"/>
              </a:rPr>
              <a:t>.</a:t>
            </a:r>
          </a:p>
          <a:p>
            <a:r>
              <a:rPr lang="fr-FR" sz="2200" dirty="0">
                <a:sym typeface="Calibri"/>
              </a:rPr>
              <a:t>Lorsqu'un enfant plus âgé ou un adolescent atteint l'âge national de consentement, il doit recevoir un conseil pré-test adapté à son âge</a:t>
            </a:r>
            <a:r>
              <a:rPr lang="en-US" sz="2200" dirty="0">
                <a:sym typeface="Calibri"/>
              </a:rPr>
              <a:t>. </a:t>
            </a:r>
          </a:p>
          <a:p>
            <a:r>
              <a:rPr lang="fr-FR" sz="2200" dirty="0">
                <a:sym typeface="Calibri"/>
              </a:rPr>
              <a:t>Les conseillers en dépistage du VIH doivent toujours communiquer avec les enfants / adolescents d'une manière adaptée à leur âge et à leur niveau de maturité</a:t>
            </a:r>
            <a:r>
              <a:rPr lang="en-US" sz="2200" dirty="0">
                <a:sym typeface="Calibri"/>
              </a:rPr>
              <a:t>.</a:t>
            </a:r>
          </a:p>
          <a:p>
            <a:r>
              <a:rPr lang="fr-FR" sz="2200" dirty="0">
                <a:sym typeface="Calibri"/>
              </a:rPr>
              <a:t>Lorsqu'un enfant / adolescent n’est pas en âge de donner son consentement pour le test, les prestataires doivent obtenir le consentement de leurs parents après leur avoir fourni des informations / conseils appropriés avant le test sur l’importance de connaître le statut VIH de leur enfant biologique</a:t>
            </a:r>
            <a:r>
              <a:rPr lang="en-US" sz="2200" dirty="0">
                <a:sym typeface="Calibri"/>
              </a:rPr>
              <a:t>.</a:t>
            </a:r>
            <a:endParaRPr lang="en-US" sz="2200" dirty="0"/>
          </a:p>
          <a:p>
            <a:pPr lvl="0"/>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1" name="Google Shape;731;p41"/>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fr-FR" dirty="0">
                <a:sym typeface="Calibri"/>
              </a:rPr>
              <a:t>Activité en petit groupe : étude de cas</a:t>
            </a:r>
            <a:endParaRPr lang="en-US" dirty="0"/>
          </a:p>
        </p:txBody>
      </p:sp>
      <p:sp>
        <p:nvSpPr>
          <p:cNvPr id="730" name="Google Shape;730;p41"/>
          <p:cNvSpPr txBox="1">
            <a:spLocks noGrp="1"/>
          </p:cNvSpPr>
          <p:nvPr>
            <p:ph type="body" idx="1"/>
          </p:nvPr>
        </p:nvSpPr>
        <p:spPr>
          <a:xfrm>
            <a:off x="838200" y="1531088"/>
            <a:ext cx="9142928" cy="5220585"/>
          </a:xfrm>
          <a:noFill/>
          <a:ln>
            <a:noFill/>
          </a:ln>
        </p:spPr>
        <p:txBody>
          <a:bodyPr spcFirstLastPara="1" wrap="square" lIns="91425" tIns="45700" rIns="91425" bIns="45700" anchor="t" anchorCtr="0">
            <a:normAutofit fontScale="77500" lnSpcReduction="20000"/>
          </a:bodyPr>
          <a:lstStyle/>
          <a:p>
            <a:pPr marL="50800" lvl="0" indent="0">
              <a:lnSpc>
                <a:spcPct val="115000"/>
              </a:lnSpc>
              <a:spcBef>
                <a:spcPts val="0"/>
              </a:spcBef>
              <a:buNone/>
            </a:pPr>
            <a:r>
              <a:rPr lang="en-US" b="1" dirty="0"/>
              <a:t>Exemple 1. </a:t>
            </a:r>
          </a:p>
          <a:p>
            <a:pPr marL="50800" lvl="0" indent="0">
              <a:lnSpc>
                <a:spcPct val="115000"/>
              </a:lnSpc>
              <a:buNone/>
            </a:pPr>
            <a:r>
              <a:rPr lang="fr-FR" dirty="0"/>
              <a:t>Bojak est un conseiller qui travaille dans un centre de santé de district. Il est très respecté par la communauté HSH. Un jour, l'un de ses clients PVVIH accepte le test index et fournit une liste de contacts.</a:t>
            </a:r>
            <a:r>
              <a:rPr lang="en-US" dirty="0"/>
              <a:t> L</a:t>
            </a:r>
            <a:r>
              <a:rPr lang="fr-FR" dirty="0"/>
              <a:t>e client accepte de contracter une recommandation pour sa femme, mais il ne se sent pas à l'aise pour avertir son partenaire sexuel masculin pour le moment, car il craint que son partenaire ne lui fasse quelque chose de mal. Bojak connaît bien le partenaire sexuel du client et pense qu'il peut empêcher le partenaire de faire quoi que ce soit de nocif. Bojak demande au client de le laisser contacter le partenaire et assure au client index que tout ira bien.</a:t>
            </a:r>
            <a:endParaRPr lang="en-US" dirty="0"/>
          </a:p>
          <a:p>
            <a:pPr marL="50800" lvl="0" indent="0">
              <a:lnSpc>
                <a:spcPct val="115000"/>
              </a:lnSpc>
              <a:buNone/>
            </a:pPr>
            <a:r>
              <a:rPr lang="fr-FR" dirty="0"/>
              <a:t>Cette approche répond-elle aux normes minimales et aux principes fondamentaux ? Pourquoi ? Pourquoi pas ?</a:t>
            </a:r>
            <a:endParaRPr lang="en-US" dirty="0"/>
          </a:p>
        </p:txBody>
      </p:sp>
      <p:pic>
        <p:nvPicPr>
          <p:cNvPr id="732" name="Google Shape;732;p41" descr="A picture containing silhouette&#10;&#10;Description automatically generated"/>
          <p:cNvPicPr preferRelativeResize="0"/>
          <p:nvPr/>
        </p:nvPicPr>
        <p:blipFill rotWithShape="1">
          <a:blip r:embed="rId3">
            <a:alphaModFix/>
          </a:blip>
          <a:srcRect l="77527"/>
          <a:stretch/>
        </p:blipFill>
        <p:spPr>
          <a:xfrm>
            <a:off x="10377377" y="818779"/>
            <a:ext cx="976423" cy="282291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1" name="Google Shape;741;p42"/>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fr-FR" dirty="0"/>
              <a:t>Activité plénière : étude de cas</a:t>
            </a:r>
            <a:endParaRPr lang="en-US" dirty="0">
              <a:sym typeface="Calibri"/>
            </a:endParaRPr>
          </a:p>
        </p:txBody>
      </p:sp>
      <p:sp>
        <p:nvSpPr>
          <p:cNvPr id="740" name="Google Shape;740;p42"/>
          <p:cNvSpPr txBox="1">
            <a:spLocks noGrp="1"/>
          </p:cNvSpPr>
          <p:nvPr>
            <p:ph type="body" idx="1"/>
          </p:nvPr>
        </p:nvSpPr>
        <p:spPr>
          <a:xfrm>
            <a:off x="838200" y="1509123"/>
            <a:ext cx="8890591" cy="4932362"/>
          </a:xfrm>
          <a:noFill/>
          <a:ln>
            <a:noFill/>
          </a:ln>
        </p:spPr>
        <p:txBody>
          <a:bodyPr spcFirstLastPara="1" wrap="square" lIns="91425" tIns="45700" rIns="91425" bIns="45700" anchor="t" anchorCtr="0">
            <a:normAutofit fontScale="92500"/>
          </a:bodyPr>
          <a:lstStyle/>
          <a:p>
            <a:pPr marL="50800" lvl="0" indent="0">
              <a:spcBef>
                <a:spcPts val="0"/>
              </a:spcBef>
              <a:buNone/>
            </a:pPr>
            <a:r>
              <a:rPr lang="en-US" b="1" dirty="0"/>
              <a:t>Exemple 2. </a:t>
            </a:r>
          </a:p>
          <a:p>
            <a:pPr marL="50800" indent="0">
              <a:lnSpc>
                <a:spcPct val="115000"/>
              </a:lnSpc>
              <a:buNone/>
            </a:pPr>
            <a:r>
              <a:rPr lang="fr-FR" sz="2400" dirty="0"/>
              <a:t>Ghislaine gère une clinique VIH / IST qui fournit des services spécialisés aux populations clés.</a:t>
            </a:r>
            <a:r>
              <a:rPr lang="en-US" sz="2400" dirty="0"/>
              <a:t> </a:t>
            </a:r>
            <a:r>
              <a:rPr lang="fr-FR" sz="2400" dirty="0"/>
              <a:t>Elle apprend que les tests index peuvent être très efficaces pour augmenter le dépistage des cas, et elle décide de créer un programme d'incitation pour encourager les gens à proposer des contacts pour les tests index.</a:t>
            </a:r>
            <a:r>
              <a:rPr lang="en-US" sz="2400" dirty="0"/>
              <a:t> </a:t>
            </a:r>
            <a:r>
              <a:rPr lang="fr-FR" sz="2400" dirty="0"/>
              <a:t>Pour tous les clients de la population clé qui offrent au moins un contact pour les tests index, la clinique fournit une allocation de transport. Les clients qui refusent de proposer un contact ne reçoivent pas l'allocation</a:t>
            </a:r>
            <a:r>
              <a:rPr lang="en-US" sz="2400" dirty="0"/>
              <a:t>.</a:t>
            </a:r>
          </a:p>
          <a:p>
            <a:pPr marL="50800" indent="0">
              <a:lnSpc>
                <a:spcPct val="115000"/>
              </a:lnSpc>
              <a:buNone/>
            </a:pPr>
            <a:r>
              <a:rPr lang="fr-FR" sz="2400" dirty="0"/>
              <a:t>Cette approche répond-elle aux normes minimales et aux principes fondamentaux ? Pourquoi ? Pourquoi pas ?</a:t>
            </a:r>
            <a:endParaRPr lang="en-US" sz="2400" dirty="0"/>
          </a:p>
        </p:txBody>
      </p:sp>
      <p:pic>
        <p:nvPicPr>
          <p:cNvPr id="742" name="Google Shape;742;p42"/>
          <p:cNvPicPr preferRelativeResize="0"/>
          <p:nvPr/>
        </p:nvPicPr>
        <p:blipFill rotWithShape="1">
          <a:blip r:embed="rId3">
            <a:alphaModFix/>
          </a:blip>
          <a:srcRect/>
          <a:stretch/>
        </p:blipFill>
        <p:spPr>
          <a:xfrm>
            <a:off x="10080007" y="1389063"/>
            <a:ext cx="1103672" cy="356226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43"/>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fr-FR" dirty="0">
                <a:sym typeface="Calibri"/>
              </a:rPr>
              <a:t>À quoi ressemble le consentement ?</a:t>
            </a:r>
            <a:endParaRPr lang="en-US" dirty="0"/>
          </a:p>
        </p:txBody>
      </p:sp>
      <p:sp>
        <p:nvSpPr>
          <p:cNvPr id="749" name="Google Shape;749;p43"/>
          <p:cNvSpPr txBox="1">
            <a:spLocks noGrp="1"/>
          </p:cNvSpPr>
          <p:nvPr>
            <p:ph type="body" idx="1"/>
          </p:nvPr>
        </p:nvSpPr>
        <p:spPr>
          <a:xfrm>
            <a:off x="838200" y="1389063"/>
            <a:ext cx="8543925" cy="5180012"/>
          </a:xfrm>
          <a:noFill/>
          <a:ln>
            <a:noFill/>
          </a:ln>
        </p:spPr>
        <p:txBody>
          <a:bodyPr spcFirstLastPara="1" wrap="square" lIns="91425" tIns="45700" rIns="91425" bIns="45700" anchor="t" anchorCtr="0">
            <a:normAutofit fontScale="77500" lnSpcReduction="20000"/>
          </a:bodyPr>
          <a:lstStyle/>
          <a:p>
            <a:pPr marL="50800" lvl="0" indent="0">
              <a:lnSpc>
                <a:spcPct val="115000"/>
              </a:lnSpc>
              <a:buNone/>
            </a:pPr>
            <a:r>
              <a:rPr lang="en-US" b="1" dirty="0" err="1">
                <a:sym typeface="Calibri"/>
              </a:rPr>
              <a:t>Contrat</a:t>
            </a:r>
            <a:r>
              <a:rPr lang="en-US" b="1" dirty="0">
                <a:sym typeface="Calibri"/>
              </a:rPr>
              <a:t> de </a:t>
            </a:r>
            <a:r>
              <a:rPr lang="en-US" b="1" dirty="0" err="1">
                <a:sym typeface="Calibri"/>
              </a:rPr>
              <a:t>référence</a:t>
            </a:r>
            <a:endParaRPr lang="en-US" b="1" dirty="0"/>
          </a:p>
          <a:p>
            <a:pPr lvl="0">
              <a:lnSpc>
                <a:spcPct val="115000"/>
              </a:lnSpc>
              <a:spcBef>
                <a:spcPts val="600"/>
              </a:spcBef>
            </a:pPr>
            <a:r>
              <a:rPr lang="fr-FR" sz="2600" dirty="0">
                <a:sym typeface="Calibri"/>
              </a:rPr>
              <a:t>Je prévois de parler de mon VIH à mon partenaire et de l’orienter vers ce site pour un dépistage du VIH dans les 14 jours suivant la date d’aujourd’hui. Si je suis incapable de le faire dans les 14 jours, j'autorise le conseiller à téléphoner à mon partenaire, à lui dire qu'il a peut-être été exposé au VIH et à lui proposer un test VIH. Je comprends que tous les services seront confidentiels et que mon identité ne sera pas révélée à mon partenaire</a:t>
            </a:r>
            <a:r>
              <a:rPr lang="en-US" sz="2600" dirty="0">
                <a:sym typeface="Calibri"/>
              </a:rPr>
              <a:t>.</a:t>
            </a:r>
          </a:p>
          <a:p>
            <a:pPr marL="50800" lvl="0" indent="0">
              <a:lnSpc>
                <a:spcPct val="115000"/>
              </a:lnSpc>
              <a:buNone/>
            </a:pPr>
            <a:r>
              <a:rPr lang="en-US" b="1" dirty="0">
                <a:sym typeface="Calibri"/>
              </a:rPr>
              <a:t>Référence de prestataire</a:t>
            </a:r>
            <a:endParaRPr lang="en-US" b="1" dirty="0"/>
          </a:p>
          <a:p>
            <a:pPr lvl="0">
              <a:lnSpc>
                <a:spcPct val="115000"/>
              </a:lnSpc>
              <a:spcBef>
                <a:spcPts val="600"/>
              </a:spcBef>
            </a:pPr>
            <a:r>
              <a:rPr lang="fr-FR" dirty="0">
                <a:sym typeface="Calibri"/>
              </a:rPr>
              <a:t>J'autorise le conseiller à téléphoner (ou à rendre visite) à mon partenaire, à lui dire qu'il a peut-être été exposé au VIH et à lui proposer un test de dépistage du VIH. Je comprends que tous les services seront confidentiels et que mon identité ne sera pas révélée à mon partenaire</a:t>
            </a:r>
            <a:r>
              <a:rPr lang="en-US" dirty="0">
                <a:sym typeface="Calibri"/>
              </a:rPr>
              <a:t>.</a:t>
            </a:r>
          </a:p>
        </p:txBody>
      </p:sp>
      <p:sp>
        <p:nvSpPr>
          <p:cNvPr id="750" name="Google Shape;750;p43"/>
          <p:cNvSpPr txBox="1"/>
          <p:nvPr/>
        </p:nvSpPr>
        <p:spPr>
          <a:xfrm>
            <a:off x="838200" y="6465225"/>
            <a:ext cx="5011229" cy="207699"/>
          </a:xfrm>
          <a:prstGeom prst="rect">
            <a:avLst/>
          </a:prstGeom>
          <a:noFill/>
          <a:ln>
            <a:noFill/>
          </a:ln>
        </p:spPr>
        <p:txBody>
          <a:bodyPr spcFirstLastPara="1" wrap="square" lIns="68500" tIns="34250" rIns="68500" bIns="34250" anchor="t" anchorCtr="0">
            <a:spAutoFit/>
          </a:bodyPr>
          <a:lstStyle/>
          <a:p>
            <a:pPr marL="0" marR="0" lvl="0" indent="0" algn="l" rtl="0">
              <a:spcBef>
                <a:spcPts val="0"/>
              </a:spcBef>
              <a:spcAft>
                <a:spcPts val="0"/>
              </a:spcAft>
              <a:buNone/>
            </a:pPr>
            <a:r>
              <a:rPr lang="en-US" sz="900" dirty="0">
                <a:solidFill>
                  <a:srgbClr val="000000"/>
                </a:solidFill>
                <a:latin typeface="Arial"/>
                <a:ea typeface="Arial"/>
                <a:cs typeface="Arial"/>
                <a:sym typeface="Arial"/>
              </a:rPr>
              <a:t>Source: PEPFAR 2020 Guidance for Implementing Safe and Ethical Index Testing Services</a:t>
            </a:r>
            <a:endParaRPr dirty="0"/>
          </a:p>
        </p:txBody>
      </p:sp>
      <p:pic>
        <p:nvPicPr>
          <p:cNvPr id="751" name="Google Shape;751;p43" descr="A picture containing silhouette&#10;&#10;Description automatically generated"/>
          <p:cNvPicPr preferRelativeResize="0"/>
          <p:nvPr/>
        </p:nvPicPr>
        <p:blipFill rotWithShape="1">
          <a:blip r:embed="rId3">
            <a:alphaModFix/>
          </a:blip>
          <a:srcRect l="77527"/>
          <a:stretch/>
        </p:blipFill>
        <p:spPr>
          <a:xfrm>
            <a:off x="10545135" y="1973723"/>
            <a:ext cx="1009869" cy="3151446"/>
          </a:xfrm>
          <a:prstGeom prst="rect">
            <a:avLst/>
          </a:prstGeom>
          <a:noFill/>
          <a:ln>
            <a:noFill/>
          </a:ln>
        </p:spPr>
      </p:pic>
      <p:pic>
        <p:nvPicPr>
          <p:cNvPr id="752" name="Google Shape;752;p43"/>
          <p:cNvPicPr preferRelativeResize="0"/>
          <p:nvPr/>
        </p:nvPicPr>
        <p:blipFill rotWithShape="1">
          <a:blip r:embed="rId4">
            <a:alphaModFix/>
          </a:blip>
          <a:srcRect/>
          <a:stretch/>
        </p:blipFill>
        <p:spPr>
          <a:xfrm>
            <a:off x="9563407" y="2285018"/>
            <a:ext cx="917772" cy="2962248"/>
          </a:xfrm>
          <a:prstGeom prst="rect">
            <a:avLst/>
          </a:prstGeom>
          <a:noFill/>
          <a:ln>
            <a:noFill/>
          </a:ln>
        </p:spPr>
      </p:pic>
      <p:pic>
        <p:nvPicPr>
          <p:cNvPr id="753" name="Google Shape;753;p43"/>
          <p:cNvPicPr preferRelativeResize="0"/>
          <p:nvPr/>
        </p:nvPicPr>
        <p:blipFill rotWithShape="1">
          <a:blip r:embed="rId5">
            <a:alphaModFix/>
          </a:blip>
          <a:srcRect/>
          <a:stretch/>
        </p:blipFill>
        <p:spPr>
          <a:xfrm>
            <a:off x="10217801" y="1951482"/>
            <a:ext cx="733120" cy="73312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pic>
        <p:nvPicPr>
          <p:cNvPr id="762" name="Google Shape;762;p44"/>
          <p:cNvPicPr preferRelativeResize="0"/>
          <p:nvPr/>
        </p:nvPicPr>
        <p:blipFill rotWithShape="1">
          <a:blip r:embed="rId3">
            <a:alphaModFix/>
          </a:blip>
          <a:srcRect/>
          <a:stretch/>
        </p:blipFill>
        <p:spPr>
          <a:xfrm>
            <a:off x="9968248" y="4063271"/>
            <a:ext cx="2223752" cy="2718054"/>
          </a:xfrm>
          <a:prstGeom prst="rect">
            <a:avLst/>
          </a:prstGeom>
          <a:noFill/>
          <a:ln>
            <a:noFill/>
          </a:ln>
        </p:spPr>
      </p:pic>
      <p:sp>
        <p:nvSpPr>
          <p:cNvPr id="759" name="Google Shape;759;p44"/>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fr-FR" dirty="0"/>
              <a:t>Qu'entend-on par volontaire et non coercitif </a:t>
            </a:r>
            <a:r>
              <a:rPr lang="en-US" dirty="0"/>
              <a:t>?</a:t>
            </a:r>
            <a:endParaRPr lang="en-US" dirty="0">
              <a:sym typeface="Calibri"/>
            </a:endParaRPr>
          </a:p>
        </p:txBody>
      </p:sp>
      <p:sp>
        <p:nvSpPr>
          <p:cNvPr id="760" name="Google Shape;760;p44"/>
          <p:cNvSpPr txBox="1">
            <a:spLocks noGrp="1"/>
          </p:cNvSpPr>
          <p:nvPr>
            <p:ph type="body" idx="1"/>
          </p:nvPr>
        </p:nvSpPr>
        <p:spPr>
          <a:xfrm>
            <a:off x="838200" y="1388533"/>
            <a:ext cx="9348989" cy="5109892"/>
          </a:xfrm>
          <a:noFill/>
          <a:ln>
            <a:noFill/>
          </a:ln>
        </p:spPr>
        <p:txBody>
          <a:bodyPr spcFirstLastPara="1" wrap="square" lIns="91425" tIns="45700" rIns="91425" bIns="45700" anchor="t" anchorCtr="0">
            <a:noAutofit/>
          </a:bodyPr>
          <a:lstStyle/>
          <a:p>
            <a:pPr lvl="0">
              <a:lnSpc>
                <a:spcPct val="115000"/>
              </a:lnSpc>
              <a:spcBef>
                <a:spcPts val="0"/>
              </a:spcBef>
            </a:pPr>
            <a:r>
              <a:rPr lang="fr-FR" sz="1600" dirty="0">
                <a:sym typeface="Calibri"/>
              </a:rPr>
              <a:t>Le test index est un service entièrement volontaire offert aux personnes vivant avec le VIH pour les aider à faire tester leur (s) partenaire (s) et leurs enfants.</a:t>
            </a:r>
            <a:endParaRPr lang="en-US" sz="1600" dirty="0"/>
          </a:p>
          <a:p>
            <a:pPr lvl="0">
              <a:lnSpc>
                <a:spcPct val="115000"/>
              </a:lnSpc>
            </a:pPr>
            <a:r>
              <a:rPr lang="fr-FR" sz="1600" dirty="0">
                <a:sym typeface="Calibri"/>
              </a:rPr>
              <a:t>Les tests index doivent être centrés sur le client et axés sur les besoins et la sécurité du client de l'indice et de son (ses) partenaire (s) et enfants</a:t>
            </a:r>
            <a:r>
              <a:rPr lang="en-US" sz="1600" dirty="0">
                <a:sym typeface="Calibri"/>
              </a:rPr>
              <a:t>.</a:t>
            </a:r>
            <a:endParaRPr lang="en-US" sz="1600" dirty="0"/>
          </a:p>
          <a:p>
            <a:pPr lvl="0">
              <a:lnSpc>
                <a:spcPct val="115000"/>
              </a:lnSpc>
            </a:pPr>
            <a:r>
              <a:rPr lang="fr-FR" sz="1600" dirty="0">
                <a:sym typeface="Calibri"/>
              </a:rPr>
              <a:t>Tous les clients de dépistage du VIH, y compris les clients index, doivent bénéficier de tous les services de prévention, de soins et de traitement du VIH disponibles, qu'ils fournissent ou non des détails sur leurs partenaires.</a:t>
            </a:r>
            <a:endParaRPr lang="en-US" sz="1600" dirty="0"/>
          </a:p>
          <a:p>
            <a:pPr lvl="0">
              <a:lnSpc>
                <a:spcPct val="115000"/>
              </a:lnSpc>
            </a:pPr>
            <a:r>
              <a:rPr lang="fr-FR" sz="1600" dirty="0">
                <a:sym typeface="Calibri"/>
              </a:rPr>
              <a:t>Les services ne peuvent JAMAIS être refusés en aucune circonstance</a:t>
            </a:r>
            <a:r>
              <a:rPr lang="en-US" sz="1600" dirty="0">
                <a:sym typeface="Calibri"/>
              </a:rPr>
              <a:t>.</a:t>
            </a:r>
            <a:endParaRPr lang="en-US" sz="1600" dirty="0"/>
          </a:p>
          <a:p>
            <a:pPr lvl="0">
              <a:lnSpc>
                <a:spcPct val="115000"/>
              </a:lnSpc>
            </a:pPr>
            <a:r>
              <a:rPr lang="fr-FR" sz="1600" dirty="0">
                <a:sym typeface="Calibri"/>
              </a:rPr>
              <a:t>Les clients ne peuvent JAMAIS être poussés à partager les noms de leurs partenaires</a:t>
            </a:r>
            <a:r>
              <a:rPr lang="en-US" sz="1600" dirty="0">
                <a:sym typeface="Calibri"/>
              </a:rPr>
              <a:t>.</a:t>
            </a:r>
            <a:endParaRPr lang="en-US" sz="1600" dirty="0"/>
          </a:p>
          <a:p>
            <a:pPr lvl="0">
              <a:lnSpc>
                <a:spcPct val="115000"/>
              </a:lnSpc>
            </a:pPr>
            <a:r>
              <a:rPr lang="fr-FR" sz="1600" dirty="0">
                <a:sym typeface="Calibri"/>
              </a:rPr>
              <a:t>Les clients doivent être informés de leur droit de refuser de participer aux services de test index tout au long du processus, pas seulement pendant l'entretien de sollicitation.</a:t>
            </a:r>
            <a:endParaRPr lang="en-US" sz="1600" dirty="0"/>
          </a:p>
          <a:p>
            <a:pPr lvl="0">
              <a:lnSpc>
                <a:spcPct val="115000"/>
              </a:lnSpc>
            </a:pPr>
            <a:r>
              <a:rPr lang="fr-FR" sz="1600" dirty="0">
                <a:sym typeface="Calibri"/>
              </a:rPr>
              <a:t>Les clients peuvent refuser les services de test index POUR TOUT OU SANS RAISON. Les clients n'ont pas besoin de fournir une raison pour ne pas participer aux services de test d'index</a:t>
            </a:r>
            <a:r>
              <a:rPr lang="en-US" sz="1600" dirty="0">
                <a:sym typeface="Calibri"/>
              </a:rPr>
              <a:t>.</a:t>
            </a:r>
          </a:p>
        </p:txBody>
      </p:sp>
      <p:sp>
        <p:nvSpPr>
          <p:cNvPr id="761" name="Google Shape;761;p44"/>
          <p:cNvSpPr txBox="1"/>
          <p:nvPr/>
        </p:nvSpPr>
        <p:spPr>
          <a:xfrm>
            <a:off x="838200" y="6573626"/>
            <a:ext cx="7740525" cy="207699"/>
          </a:xfrm>
          <a:prstGeom prst="rect">
            <a:avLst/>
          </a:prstGeom>
          <a:noFill/>
          <a:ln>
            <a:noFill/>
          </a:ln>
        </p:spPr>
        <p:txBody>
          <a:bodyPr spcFirstLastPara="1" wrap="square" lIns="68500" tIns="34250" rIns="68500" bIns="34250" anchor="t" anchorCtr="0">
            <a:spAutoFit/>
          </a:bodyPr>
          <a:lstStyle/>
          <a:p>
            <a:pPr marL="0" marR="0" lvl="0" indent="0" algn="l" rtl="0">
              <a:spcBef>
                <a:spcPts val="0"/>
              </a:spcBef>
              <a:spcAft>
                <a:spcPts val="0"/>
              </a:spcAft>
              <a:buNone/>
            </a:pPr>
            <a:r>
              <a:rPr lang="en-US" sz="900" dirty="0">
                <a:solidFill>
                  <a:srgbClr val="000000"/>
                </a:solidFill>
                <a:latin typeface="Arial"/>
                <a:ea typeface="Arial"/>
                <a:cs typeface="Arial"/>
                <a:sym typeface="Arial"/>
              </a:rPr>
              <a:t>Source: PEPFAR 2020 Guidance for Implementing Safe and Ethical Index Testing Services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9" name="Google Shape;769;p45"/>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fr-FR" dirty="0"/>
              <a:t>Activité en petit groupe : étude de cas</a:t>
            </a:r>
            <a:endParaRPr lang="en-US" dirty="0">
              <a:sym typeface="Calibri"/>
            </a:endParaRPr>
          </a:p>
        </p:txBody>
      </p:sp>
      <p:sp>
        <p:nvSpPr>
          <p:cNvPr id="768" name="Google Shape;768;p45"/>
          <p:cNvSpPr txBox="1">
            <a:spLocks noGrp="1"/>
          </p:cNvSpPr>
          <p:nvPr>
            <p:ph type="body" idx="1"/>
          </p:nvPr>
        </p:nvSpPr>
        <p:spPr>
          <a:xfrm>
            <a:off x="838200" y="1636713"/>
            <a:ext cx="9081977" cy="4932362"/>
          </a:xfrm>
          <a:noFill/>
          <a:ln>
            <a:noFill/>
          </a:ln>
        </p:spPr>
        <p:txBody>
          <a:bodyPr spcFirstLastPara="1" wrap="square" lIns="91425" tIns="45700" rIns="91425" bIns="45700" anchor="t" anchorCtr="0">
            <a:normAutofit fontScale="92500" lnSpcReduction="10000"/>
          </a:bodyPr>
          <a:lstStyle/>
          <a:p>
            <a:pPr marL="50800" lvl="0" indent="0">
              <a:lnSpc>
                <a:spcPct val="105000"/>
              </a:lnSpc>
              <a:spcBef>
                <a:spcPts val="0"/>
              </a:spcBef>
              <a:buNone/>
            </a:pPr>
            <a:r>
              <a:rPr lang="en-US" b="1" dirty="0"/>
              <a:t>Exemple 3. </a:t>
            </a:r>
          </a:p>
          <a:p>
            <a:pPr marL="50800" lvl="0" indent="0">
              <a:lnSpc>
                <a:spcPct val="125000"/>
              </a:lnSpc>
              <a:buNone/>
            </a:pPr>
            <a:r>
              <a:rPr lang="fr-FR" sz="2400" dirty="0"/>
              <a:t>Tupac, une travailleuse du sexe, fournit des services de counseling et de test dans une organisation communautaire pour les travailleuses du sexe.</a:t>
            </a:r>
            <a:r>
              <a:rPr lang="en-US" sz="2400" dirty="0"/>
              <a:t> </a:t>
            </a:r>
            <a:r>
              <a:rPr lang="fr-FR" sz="2400" dirty="0"/>
              <a:t>Un de ses clients, Shakur, a récemment été testé positif. Lors d'une visite de suivi, Shakur accepte de fournir les coordonnées de trois de ses clients réguliers. L’un des clients est le petit ami de l’amie de Tupac, Amaru. Soucieuse pour la santé de son amie, Tupac décide de dire à Amaru qu’elle a peut-être été exposée au VIH par l’intermédiaire de son petit ami.</a:t>
            </a:r>
            <a:r>
              <a:rPr lang="en-US" sz="2400" dirty="0"/>
              <a:t>  </a:t>
            </a:r>
          </a:p>
          <a:p>
            <a:pPr marL="50800" lvl="0" indent="0">
              <a:lnSpc>
                <a:spcPct val="125000"/>
              </a:lnSpc>
              <a:buNone/>
            </a:pPr>
            <a:r>
              <a:rPr lang="fr-FR" sz="2400" dirty="0"/>
              <a:t>Cette approche répond-elle aux normes minimales et aux principes fondamentaux ? Pourquoi ? Pourquoi pas ?</a:t>
            </a: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pic>
        <p:nvPicPr>
          <p:cNvPr id="775" name="Google Shape;775;p46"/>
          <p:cNvPicPr preferRelativeResize="0"/>
          <p:nvPr/>
        </p:nvPicPr>
        <p:blipFill rotWithShape="1">
          <a:blip r:embed="rId3">
            <a:alphaModFix/>
          </a:blip>
          <a:srcRect/>
          <a:stretch/>
        </p:blipFill>
        <p:spPr>
          <a:xfrm>
            <a:off x="8569841" y="1847532"/>
            <a:ext cx="3622159" cy="3894900"/>
          </a:xfrm>
          <a:prstGeom prst="rect">
            <a:avLst/>
          </a:prstGeom>
          <a:noFill/>
          <a:ln>
            <a:noFill/>
          </a:ln>
        </p:spPr>
      </p:pic>
      <p:sp>
        <p:nvSpPr>
          <p:cNvPr id="776" name="Google Shape;776;p46"/>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dirty="0"/>
              <a:t>Qu'entend-on par confidentiel ?</a:t>
            </a:r>
            <a:endParaRPr lang="en-US" dirty="0">
              <a:sym typeface="Calibri"/>
            </a:endParaRPr>
          </a:p>
        </p:txBody>
      </p:sp>
      <p:sp>
        <p:nvSpPr>
          <p:cNvPr id="777" name="Google Shape;777;p46"/>
          <p:cNvSpPr txBox="1">
            <a:spLocks noGrp="1"/>
          </p:cNvSpPr>
          <p:nvPr>
            <p:ph type="body" idx="1"/>
          </p:nvPr>
        </p:nvSpPr>
        <p:spPr>
          <a:xfrm>
            <a:off x="838200" y="1491565"/>
            <a:ext cx="8408831" cy="4932746"/>
          </a:xfrm>
          <a:noFill/>
          <a:ln>
            <a:noFill/>
          </a:ln>
        </p:spPr>
        <p:txBody>
          <a:bodyPr spcFirstLastPara="1" wrap="square" lIns="91425" tIns="45700" rIns="91425" bIns="45700" anchor="t" anchorCtr="0">
            <a:noAutofit/>
          </a:bodyPr>
          <a:lstStyle/>
          <a:p>
            <a:pPr lvl="0">
              <a:lnSpc>
                <a:spcPct val="90000"/>
              </a:lnSpc>
              <a:spcBef>
                <a:spcPts val="0"/>
              </a:spcBef>
            </a:pPr>
            <a:r>
              <a:rPr lang="fr-FR" sz="2200" dirty="0">
                <a:sym typeface="Calibri"/>
              </a:rPr>
              <a:t>Confidentialité = protection des informations personnelles</a:t>
            </a:r>
            <a:endParaRPr lang="en-US" sz="2200" dirty="0"/>
          </a:p>
          <a:p>
            <a:pPr lvl="0">
              <a:lnSpc>
                <a:spcPct val="90000"/>
              </a:lnSpc>
              <a:spcBef>
                <a:spcPts val="1200"/>
              </a:spcBef>
            </a:pPr>
            <a:r>
              <a:rPr lang="fr-FR" sz="2200" dirty="0">
                <a:sym typeface="Calibri"/>
              </a:rPr>
              <a:t>La confidentialité du client index et de tous les partenaires et enfants nommés doit être maintenue à tout moment</a:t>
            </a:r>
            <a:r>
              <a:rPr lang="en-US" sz="2200" dirty="0">
                <a:sym typeface="Calibri"/>
              </a:rPr>
              <a:t>.</a:t>
            </a:r>
            <a:endParaRPr lang="en-US" sz="2200" dirty="0"/>
          </a:p>
          <a:p>
            <a:pPr lvl="0">
              <a:lnSpc>
                <a:spcPct val="90000"/>
              </a:lnSpc>
              <a:spcBef>
                <a:spcPts val="1200"/>
              </a:spcBef>
            </a:pPr>
            <a:r>
              <a:rPr lang="fr-FR" sz="2200" dirty="0">
                <a:sym typeface="Calibri"/>
              </a:rPr>
              <a:t>Le nom du client index ne doit jamais être partagé avec le partenaire et le statut VIH du partenaire ne doit jamais être partagé avec le client index (sauf si le consentement est obtenu des deux parties</a:t>
            </a:r>
            <a:r>
              <a:rPr lang="en-US" sz="2200" dirty="0">
                <a:sym typeface="Calibri"/>
              </a:rPr>
              <a:t>).</a:t>
            </a:r>
            <a:endParaRPr lang="en-US" sz="2200" dirty="0"/>
          </a:p>
          <a:p>
            <a:pPr lvl="0">
              <a:lnSpc>
                <a:spcPct val="90000"/>
              </a:lnSpc>
              <a:spcBef>
                <a:spcPts val="1200"/>
              </a:spcBef>
            </a:pPr>
            <a:r>
              <a:rPr lang="fr-FR" sz="2200" dirty="0">
                <a:sym typeface="Calibri"/>
              </a:rPr>
              <a:t>Les programmes DOIVENT avoir des protections de confidentialité en place avant le début des services de test index (y compris le stockage sécurisé des données</a:t>
            </a:r>
            <a:r>
              <a:rPr lang="en-US" sz="2200" dirty="0">
                <a:sym typeface="Calibri"/>
              </a:rPr>
              <a:t>).</a:t>
            </a:r>
            <a:endParaRPr lang="en-US" sz="2200" dirty="0"/>
          </a:p>
          <a:p>
            <a:pPr lvl="0">
              <a:lnSpc>
                <a:spcPct val="90000"/>
              </a:lnSpc>
              <a:spcBef>
                <a:spcPts val="1200"/>
              </a:spcBef>
            </a:pPr>
            <a:r>
              <a:rPr lang="fr-FR" sz="2200" dirty="0">
                <a:sym typeface="Calibri"/>
              </a:rPr>
              <a:t>Des informations complètes sur le risque potentiel de divulgation involontaire de l'identité du client DOIVENT être discutées avec le client dans le cadre de l'obtention du consentement éclairé pour les services de test index</a:t>
            </a:r>
            <a:r>
              <a:rPr lang="en-US" sz="2200" dirty="0">
                <a:sym typeface="Calibri"/>
              </a:rPr>
              <a:t>.</a:t>
            </a:r>
          </a:p>
        </p:txBody>
      </p:sp>
      <p:sp>
        <p:nvSpPr>
          <p:cNvPr id="778" name="Google Shape;778;p46"/>
          <p:cNvSpPr txBox="1"/>
          <p:nvPr/>
        </p:nvSpPr>
        <p:spPr>
          <a:xfrm>
            <a:off x="829316" y="6543638"/>
            <a:ext cx="7740525" cy="207699"/>
          </a:xfrm>
          <a:prstGeom prst="rect">
            <a:avLst/>
          </a:prstGeom>
          <a:noFill/>
          <a:ln>
            <a:noFill/>
          </a:ln>
        </p:spPr>
        <p:txBody>
          <a:bodyPr spcFirstLastPara="1" wrap="square" lIns="68500" tIns="34250" rIns="68500" bIns="34250" anchor="t" anchorCtr="0">
            <a:spAutoFit/>
          </a:bodyPr>
          <a:lstStyle/>
          <a:p>
            <a:pPr marL="0" marR="0" lvl="0" indent="0" algn="l" rtl="0">
              <a:spcBef>
                <a:spcPts val="0"/>
              </a:spcBef>
              <a:spcAft>
                <a:spcPts val="0"/>
              </a:spcAft>
              <a:buNone/>
            </a:pPr>
            <a:r>
              <a:rPr lang="en-US" sz="900" dirty="0">
                <a:solidFill>
                  <a:srgbClr val="000000"/>
                </a:solidFill>
                <a:latin typeface="Arial"/>
                <a:ea typeface="Arial"/>
                <a:cs typeface="Arial"/>
                <a:sym typeface="Arial"/>
              </a:rPr>
              <a:t>Source: PEPFAR 2020 Guidance for Implementing Safe and Ethical Index Testing Services</a:t>
            </a:r>
            <a:endParaRPr dirty="0"/>
          </a:p>
        </p:txBody>
      </p:sp>
      <p:sp>
        <p:nvSpPr>
          <p:cNvPr id="779" name="Google Shape;779;p46"/>
          <p:cNvSpPr txBox="1"/>
          <p:nvPr/>
        </p:nvSpPr>
        <p:spPr>
          <a:xfrm>
            <a:off x="8948869" y="6536268"/>
            <a:ext cx="3243131" cy="207699"/>
          </a:xfrm>
          <a:prstGeom prst="rect">
            <a:avLst/>
          </a:prstGeom>
          <a:noFill/>
          <a:ln>
            <a:noFill/>
          </a:ln>
        </p:spPr>
        <p:txBody>
          <a:bodyPr spcFirstLastPara="1" wrap="square" lIns="68500" tIns="34250" rIns="68500" bIns="34250" anchor="t" anchorCtr="0">
            <a:spAutoFit/>
          </a:bodyPr>
          <a:lstStyle/>
          <a:p>
            <a:pPr marL="0" marR="0" lvl="0" indent="0" algn="l" rtl="0">
              <a:spcBef>
                <a:spcPts val="0"/>
              </a:spcBef>
              <a:spcAft>
                <a:spcPts val="0"/>
              </a:spcAft>
              <a:buNone/>
            </a:pPr>
            <a:r>
              <a:rPr lang="en-US" sz="900" dirty="0">
                <a:solidFill>
                  <a:srgbClr val="000000"/>
                </a:solidFill>
                <a:latin typeface="Arial"/>
                <a:ea typeface="Arial"/>
                <a:cs typeface="Arial"/>
                <a:sym typeface="Arial"/>
              </a:rPr>
              <a:t>Source: https://images.app.goo.gl/gawMhQQTLEHs5MsB8</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47"/>
          <p:cNvSpPr txBox="1">
            <a:spLocks noGrp="1"/>
          </p:cNvSpPr>
          <p:nvPr>
            <p:ph type="title"/>
          </p:nvPr>
        </p:nvSpPr>
        <p:spPr>
          <a:xfrm>
            <a:off x="838200" y="588494"/>
            <a:ext cx="10515600" cy="800039"/>
          </a:xfrm>
          <a:noFill/>
          <a:ln>
            <a:noFill/>
          </a:ln>
        </p:spPr>
        <p:txBody>
          <a:bodyPr spcFirstLastPara="1" wrap="square" lIns="91425" tIns="45700" rIns="91425" bIns="45700" anchor="ctr" anchorCtr="0">
            <a:noAutofit/>
          </a:bodyPr>
          <a:lstStyle/>
          <a:p>
            <a:pPr lvl="0"/>
            <a:r>
              <a:rPr lang="fr-FR" dirty="0"/>
              <a:t>Considérations relatives à la confidentialité chez les enfants et les adolescents</a:t>
            </a:r>
            <a:endParaRPr lang="en-US" dirty="0"/>
          </a:p>
        </p:txBody>
      </p:sp>
      <p:sp>
        <p:nvSpPr>
          <p:cNvPr id="786" name="Google Shape;786;p47"/>
          <p:cNvSpPr txBox="1">
            <a:spLocks noGrp="1"/>
          </p:cNvSpPr>
          <p:nvPr>
            <p:ph type="body" idx="1"/>
          </p:nvPr>
        </p:nvSpPr>
        <p:spPr>
          <a:xfrm>
            <a:off x="838200" y="1656329"/>
            <a:ext cx="10211874" cy="4899018"/>
          </a:xfrm>
          <a:noFill/>
          <a:ln>
            <a:noFill/>
          </a:ln>
        </p:spPr>
        <p:txBody>
          <a:bodyPr spcFirstLastPara="1" wrap="square" lIns="91425" tIns="45700" rIns="91425" bIns="45700" anchor="t" anchorCtr="0">
            <a:normAutofit fontScale="70000" lnSpcReduction="20000"/>
          </a:bodyPr>
          <a:lstStyle/>
          <a:p>
            <a:pPr lvl="0">
              <a:lnSpc>
                <a:spcPct val="115000"/>
              </a:lnSpc>
              <a:spcBef>
                <a:spcPts val="0"/>
              </a:spcBef>
            </a:pPr>
            <a:r>
              <a:rPr lang="fr-FR" dirty="0">
                <a:sym typeface="Calibri"/>
              </a:rPr>
              <a:t>Respectez et préservez toujours les droits des enfants / adolescents à la confidentialité pendant le processus de dépistage du VIH</a:t>
            </a:r>
            <a:r>
              <a:rPr lang="en-US" dirty="0">
                <a:sym typeface="Calibri"/>
              </a:rPr>
              <a:t>.</a:t>
            </a:r>
          </a:p>
          <a:p>
            <a:pPr lvl="0">
              <a:lnSpc>
                <a:spcPct val="115000"/>
              </a:lnSpc>
            </a:pPr>
            <a:r>
              <a:rPr lang="fr-FR" dirty="0">
                <a:sym typeface="Calibri"/>
              </a:rPr>
              <a:t>Donner l'assurance aux parents que les informations de leur enfant resteront confidentielles</a:t>
            </a:r>
            <a:r>
              <a:rPr lang="en-US" dirty="0">
                <a:sym typeface="Calibri"/>
              </a:rPr>
              <a:t>.</a:t>
            </a:r>
          </a:p>
          <a:p>
            <a:pPr lvl="0">
              <a:lnSpc>
                <a:spcPct val="115000"/>
              </a:lnSpc>
            </a:pPr>
            <a:r>
              <a:rPr lang="fr-FR" dirty="0">
                <a:sym typeface="Calibri"/>
              </a:rPr>
              <a:t>Assurer à tout enfant / adolescent qui atteint l'âge du consentement que toutes ses informations seront gardées confidentielles</a:t>
            </a:r>
            <a:r>
              <a:rPr lang="en-US" dirty="0">
                <a:sym typeface="Calibri"/>
              </a:rPr>
              <a:t>.</a:t>
            </a:r>
          </a:p>
          <a:p>
            <a:pPr lvl="0">
              <a:lnSpc>
                <a:spcPct val="115000"/>
              </a:lnSpc>
            </a:pPr>
            <a:r>
              <a:rPr lang="fr-FR" dirty="0">
                <a:sym typeface="Calibri"/>
              </a:rPr>
              <a:t>Ne partagez jamais aucune information fournie par un enfant / adolescent qui atteint l'âge du consentement avec ses parents, y compris les résultats de son test VIH</a:t>
            </a:r>
            <a:r>
              <a:rPr lang="en-US" dirty="0">
                <a:sym typeface="Calibri"/>
              </a:rPr>
              <a:t>.</a:t>
            </a:r>
          </a:p>
          <a:p>
            <a:pPr lvl="0">
              <a:lnSpc>
                <a:spcPct val="115000"/>
              </a:lnSpc>
            </a:pPr>
            <a:r>
              <a:rPr lang="fr-FR" dirty="0">
                <a:sym typeface="Calibri"/>
              </a:rPr>
              <a:t>Gardez confidentiel toute information qui permettrait à d'autres d'identifier l'enfant / adolescent directement ou indirectement </a:t>
            </a:r>
            <a:r>
              <a:rPr lang="en-US" dirty="0">
                <a:sym typeface="Calibri"/>
              </a:rPr>
              <a:t>:</a:t>
            </a:r>
          </a:p>
          <a:p>
            <a:pPr lvl="1">
              <a:lnSpc>
                <a:spcPct val="115000"/>
              </a:lnSpc>
            </a:pPr>
            <a:r>
              <a:rPr lang="fr-FR" dirty="0">
                <a:sym typeface="Calibri"/>
              </a:rPr>
              <a:t>Directement : nom, date de naissance, adresse, numéro de téléphone, etc</a:t>
            </a:r>
            <a:r>
              <a:rPr lang="en-US" dirty="0">
                <a:sym typeface="Calibri"/>
              </a:rPr>
              <a:t>.</a:t>
            </a:r>
          </a:p>
          <a:p>
            <a:pPr lvl="1">
              <a:lnSpc>
                <a:spcPct val="115000"/>
              </a:lnSpc>
            </a:pPr>
            <a:r>
              <a:rPr lang="fr-FR" dirty="0">
                <a:sym typeface="Calibri"/>
              </a:rPr>
              <a:t>Indirectement : sexe, emplacement géographique, groupe ethnique, autres descripteurs, antécédents de dépistage du VIH ou résultats des tests de VIH</a:t>
            </a:r>
            <a:endParaRPr lang="en-US" dirty="0">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48"/>
          <p:cNvSpPr txBox="1">
            <a:spLocks noGrp="1"/>
          </p:cNvSpPr>
          <p:nvPr>
            <p:ph type="title"/>
          </p:nvPr>
        </p:nvSpPr>
        <p:spPr>
          <a:xfrm>
            <a:off x="838200" y="558998"/>
            <a:ext cx="10515600" cy="800039"/>
          </a:xfrm>
          <a:noFill/>
          <a:ln>
            <a:noFill/>
          </a:ln>
        </p:spPr>
        <p:txBody>
          <a:bodyPr spcFirstLastPara="1" wrap="square" lIns="91425" tIns="45700" rIns="91425" bIns="45700" anchor="ctr" anchorCtr="0">
            <a:normAutofit/>
          </a:bodyPr>
          <a:lstStyle/>
          <a:p>
            <a:pPr lvl="0"/>
            <a:r>
              <a:rPr lang="en-US" dirty="0">
                <a:sym typeface="Calibri"/>
              </a:rPr>
              <a:t>Vrai ou Faux ?</a:t>
            </a:r>
            <a:endParaRPr lang="en-US" dirty="0"/>
          </a:p>
        </p:txBody>
      </p:sp>
      <p:pic>
        <p:nvPicPr>
          <p:cNvPr id="794" name="Google Shape;794;p48"/>
          <p:cNvPicPr preferRelativeResize="0"/>
          <p:nvPr/>
        </p:nvPicPr>
        <p:blipFill rotWithShape="1">
          <a:blip r:embed="rId3">
            <a:alphaModFix/>
          </a:blip>
          <a:srcRect/>
          <a:stretch/>
        </p:blipFill>
        <p:spPr>
          <a:xfrm>
            <a:off x="7225393" y="171625"/>
            <a:ext cx="4665205" cy="2182703"/>
          </a:xfrm>
          <a:prstGeom prst="rect">
            <a:avLst/>
          </a:prstGeom>
          <a:noFill/>
          <a:ln>
            <a:noFill/>
          </a:ln>
        </p:spPr>
      </p:pic>
      <p:sp>
        <p:nvSpPr>
          <p:cNvPr id="8" name="Google Shape;639;p31">
            <a:extLst>
              <a:ext uri="{FF2B5EF4-FFF2-40B4-BE49-F238E27FC236}">
                <a16:creationId xmlns:a16="http://schemas.microsoft.com/office/drawing/2014/main" id="{96666A68-3330-4B5D-9179-688D22B8D47F}"/>
              </a:ext>
            </a:extLst>
          </p:cNvPr>
          <p:cNvSpPr txBox="1">
            <a:spLocks noGrp="1"/>
          </p:cNvSpPr>
          <p:nvPr>
            <p:ph type="body" idx="1"/>
          </p:nvPr>
        </p:nvSpPr>
        <p:spPr>
          <a:xfrm>
            <a:off x="838201" y="1418029"/>
            <a:ext cx="9883876" cy="4932362"/>
          </a:xfrm>
          <a:noFill/>
          <a:ln>
            <a:noFill/>
          </a:ln>
        </p:spPr>
        <p:txBody>
          <a:bodyPr spcFirstLastPara="1" wrap="square" lIns="91425" tIns="45700" rIns="91425" bIns="45700" anchor="t" anchorCtr="0">
            <a:noAutofit/>
          </a:bodyPr>
          <a:lstStyle/>
          <a:p>
            <a:pPr marL="565150" lvl="0" indent="-514350">
              <a:spcBef>
                <a:spcPts val="0"/>
              </a:spcBef>
              <a:buFont typeface="+mj-lt"/>
              <a:buAutoNum type="arabicParenR"/>
            </a:pPr>
            <a:r>
              <a:rPr lang="fr-FR" sz="2400" dirty="0">
                <a:sym typeface="Calibri"/>
              </a:rPr>
              <a:t>Les populations clés sont généralement </a:t>
            </a:r>
            <a:br>
              <a:rPr lang="fr-FR" sz="2400" dirty="0">
                <a:sym typeface="Calibri"/>
              </a:rPr>
            </a:br>
            <a:r>
              <a:rPr lang="fr-FR" sz="2400" dirty="0">
                <a:sym typeface="Calibri"/>
              </a:rPr>
              <a:t>exposées au même risque de violence </a:t>
            </a:r>
            <a:br>
              <a:rPr lang="fr-FR" sz="2400" dirty="0">
                <a:sym typeface="Calibri"/>
              </a:rPr>
            </a:br>
            <a:r>
              <a:rPr lang="fr-FR" sz="2400" dirty="0">
                <a:sym typeface="Calibri"/>
              </a:rPr>
              <a:t>que tout le monde</a:t>
            </a:r>
            <a:r>
              <a:rPr lang="en-US" sz="2400" dirty="0">
                <a:sym typeface="Calibri"/>
              </a:rPr>
              <a:t>.</a:t>
            </a:r>
            <a:endParaRPr lang="en-US" sz="2400" dirty="0"/>
          </a:p>
          <a:p>
            <a:pPr marL="565150" lvl="0" indent="-514350">
              <a:buFont typeface="+mj-lt"/>
              <a:buAutoNum type="arabicParenR"/>
            </a:pPr>
            <a:r>
              <a:rPr lang="fr-FR" sz="2400" dirty="0">
                <a:sym typeface="Calibri"/>
              </a:rPr>
              <a:t>Vous pouvez informer le partenaire sexuel d’un client index de son risque d’infection sans le consentement du client index si vous ne mentionnez pas le nom du client index</a:t>
            </a:r>
            <a:r>
              <a:rPr lang="en-US" sz="2400" dirty="0">
                <a:sym typeface="Calibri"/>
              </a:rPr>
              <a:t>. </a:t>
            </a:r>
            <a:endParaRPr lang="en-US" sz="2400" dirty="0"/>
          </a:p>
          <a:p>
            <a:pPr marL="565150" lvl="0" indent="-514350">
              <a:buFont typeface="+mj-lt"/>
              <a:buAutoNum type="arabicParenR"/>
            </a:pPr>
            <a:r>
              <a:rPr lang="fr-FR" sz="2400" dirty="0">
                <a:sym typeface="Calibri"/>
              </a:rPr>
              <a:t>Le test index peut être introduit pendant la sensibilisation ainsi que le counseling pré-test</a:t>
            </a:r>
            <a:r>
              <a:rPr lang="en-US" sz="2400" dirty="0">
                <a:sym typeface="Calibri"/>
              </a:rPr>
              <a:t>.</a:t>
            </a:r>
            <a:endParaRPr lang="en-US" sz="2400" dirty="0"/>
          </a:p>
          <a:p>
            <a:pPr marL="565150" lvl="0" indent="-514350">
              <a:buFont typeface="+mj-lt"/>
              <a:buAutoNum type="arabicParenR"/>
            </a:pPr>
            <a:r>
              <a:rPr lang="fr-FR" sz="2400" dirty="0">
                <a:sym typeface="Calibri"/>
              </a:rPr>
              <a:t>Les clients index ont la responsabilité de référer leurs partenaires et amis</a:t>
            </a:r>
            <a:r>
              <a:rPr lang="en-US" sz="2400" dirty="0">
                <a:sym typeface="Calibri"/>
              </a:rPr>
              <a:t>.</a:t>
            </a:r>
            <a:endParaRPr lang="en-US" sz="2400" dirty="0"/>
          </a:p>
          <a:p>
            <a:pPr marL="565150" lvl="0" indent="-514350">
              <a:buFont typeface="+mj-lt"/>
              <a:buAutoNum type="arabicParenR"/>
            </a:pPr>
            <a:r>
              <a:rPr lang="fr-FR" sz="2400" dirty="0">
                <a:sym typeface="Calibri"/>
              </a:rPr>
              <a:t>Les clients index doivent être informés du statut VIH des partenaires qu'ils réfèrent</a:t>
            </a:r>
            <a:r>
              <a:rPr lang="en-US" sz="2400" dirty="0">
                <a:sym typeface="Calibri"/>
              </a:rPr>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47EB7E2-A6ED-4B3C-86B8-667F3275958D}"/>
              </a:ext>
            </a:extLst>
          </p:cNvPr>
          <p:cNvSpPr>
            <a:spLocks noGrp="1"/>
          </p:cNvSpPr>
          <p:nvPr>
            <p:ph type="pic" idx="2"/>
          </p:nvPr>
        </p:nvSpPr>
        <p:spPr/>
      </p:sp>
      <p:sp>
        <p:nvSpPr>
          <p:cNvPr id="801" name="Google Shape;801;p49"/>
          <p:cNvSpPr txBox="1">
            <a:spLocks noGrp="1"/>
          </p:cNvSpPr>
          <p:nvPr>
            <p:ph type="title"/>
          </p:nvPr>
        </p:nvSpPr>
        <p:spPr>
          <a:xfrm>
            <a:off x="1366897" y="4752477"/>
            <a:ext cx="9817601" cy="1325563"/>
          </a:xfrm>
          <a:noFill/>
          <a:ln>
            <a:noFill/>
          </a:ln>
        </p:spPr>
        <p:txBody>
          <a:bodyPr spcFirstLastPara="1" wrap="square" lIns="91425" tIns="45700" rIns="91425" bIns="45700" anchor="ctr" anchorCtr="0">
            <a:normAutofit/>
          </a:bodyPr>
          <a:lstStyle/>
          <a:p>
            <a:pPr lvl="0"/>
            <a:r>
              <a:rPr lang="en-US" dirty="0"/>
              <a:t>Session 6. </a:t>
            </a:r>
            <a:r>
              <a:rPr lang="fr-FR" dirty="0"/>
              <a:t>Outils et flux pour les tests index</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
          <p:cNvSpPr txBox="1">
            <a:spLocks noGrp="1"/>
          </p:cNvSpPr>
          <p:nvPr>
            <p:ph type="title"/>
          </p:nvPr>
        </p:nvSpPr>
        <p:spPr>
          <a:xfrm>
            <a:off x="204354" y="192061"/>
            <a:ext cx="10515600" cy="800039"/>
          </a:xfrm>
          <a:noFill/>
          <a:ln>
            <a:noFill/>
          </a:ln>
        </p:spPr>
        <p:txBody>
          <a:bodyPr spcFirstLastPara="1" wrap="square" lIns="91425" tIns="45700" rIns="91425" bIns="45700" anchor="ctr" anchorCtr="0">
            <a:normAutofit/>
          </a:bodyPr>
          <a:lstStyle/>
          <a:p>
            <a:pPr lvl="0"/>
            <a:r>
              <a:rPr lang="en-US" dirty="0"/>
              <a:t>Objectifs</a:t>
            </a:r>
          </a:p>
        </p:txBody>
      </p:sp>
      <p:grpSp>
        <p:nvGrpSpPr>
          <p:cNvPr id="271" name="Google Shape;271;p5"/>
          <p:cNvGrpSpPr/>
          <p:nvPr/>
        </p:nvGrpSpPr>
        <p:grpSpPr>
          <a:xfrm>
            <a:off x="292607" y="1029280"/>
            <a:ext cx="11539729" cy="5461008"/>
            <a:chOff x="-1" y="2585"/>
            <a:chExt cx="11539729" cy="5461008"/>
          </a:xfrm>
        </p:grpSpPr>
        <p:sp>
          <p:nvSpPr>
            <p:cNvPr id="272" name="Google Shape;272;p5"/>
            <p:cNvSpPr/>
            <p:nvPr/>
          </p:nvSpPr>
          <p:spPr>
            <a:xfrm>
              <a:off x="1" y="4829698"/>
              <a:ext cx="2193015" cy="633895"/>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273" name="Google Shape;273;p5"/>
            <p:cNvSpPr txBox="1"/>
            <p:nvPr/>
          </p:nvSpPr>
          <p:spPr>
            <a:xfrm>
              <a:off x="0" y="4829698"/>
              <a:ext cx="2193015" cy="633895"/>
            </a:xfrm>
            <a:prstGeom prst="rect">
              <a:avLst/>
            </a:prstGeom>
            <a:noFill/>
            <a:ln>
              <a:noFill/>
            </a:ln>
          </p:spPr>
          <p:txBody>
            <a:bodyPr spcFirstLastPara="1" wrap="square" lIns="205175" tIns="156450" rIns="205175"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i="0" u="none" strike="noStrike" cap="none" dirty="0">
                  <a:solidFill>
                    <a:schemeClr val="lt1"/>
                  </a:solidFill>
                  <a:latin typeface="+mn-lt"/>
                  <a:ea typeface="Calibri"/>
                  <a:cs typeface="Calibri"/>
                  <a:sym typeface="Calibri"/>
                </a:rPr>
                <a:t>Préparer</a:t>
              </a:r>
              <a:endParaRPr dirty="0">
                <a:latin typeface="+mn-lt"/>
              </a:endParaRPr>
            </a:p>
          </p:txBody>
        </p:sp>
        <p:sp>
          <p:nvSpPr>
            <p:cNvPr id="274" name="Google Shape;274;p5"/>
            <p:cNvSpPr/>
            <p:nvPr/>
          </p:nvSpPr>
          <p:spPr>
            <a:xfrm>
              <a:off x="2193014" y="4829698"/>
              <a:ext cx="9346714" cy="633895"/>
            </a:xfrm>
            <a:prstGeom prst="rect">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275" name="Google Shape;275;p5"/>
            <p:cNvSpPr txBox="1"/>
            <p:nvPr/>
          </p:nvSpPr>
          <p:spPr>
            <a:xfrm>
              <a:off x="2193013" y="4829698"/>
              <a:ext cx="9346715" cy="633895"/>
            </a:xfrm>
            <a:prstGeom prst="rect">
              <a:avLst/>
            </a:prstGeom>
            <a:noFill/>
            <a:ln>
              <a:noFill/>
            </a:ln>
          </p:spPr>
          <p:txBody>
            <a:bodyPr spcFirstLastPara="1" wrap="square" lIns="175550" tIns="254000" rIns="175550" bIns="254000"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fr-FR" sz="1800" b="0" i="0" u="none" strike="noStrike" cap="none" dirty="0">
                  <a:solidFill>
                    <a:schemeClr val="dk1"/>
                  </a:solidFill>
                  <a:latin typeface="+mn-lt"/>
                  <a:ea typeface="Calibri"/>
                  <a:cs typeface="Calibri"/>
                  <a:sym typeface="Calibri"/>
                </a:rPr>
                <a:t>un plan d'action pour une adaptation et un déploiement ultérieurs</a:t>
              </a:r>
              <a:endParaRPr sz="1800" dirty="0">
                <a:latin typeface="+mn-lt"/>
              </a:endParaRPr>
            </a:p>
          </p:txBody>
        </p:sp>
        <p:sp>
          <p:nvSpPr>
            <p:cNvPr id="276" name="Google Shape;276;p5"/>
            <p:cNvSpPr/>
            <p:nvPr/>
          </p:nvSpPr>
          <p:spPr>
            <a:xfrm rot="10800000">
              <a:off x="-1" y="3864275"/>
              <a:ext cx="2193015" cy="974930"/>
            </a:xfrm>
            <a:prstGeom prst="upArrowCallout">
              <a:avLst>
                <a:gd name="adj1" fmla="val 5000"/>
                <a:gd name="adj2" fmla="val 10000"/>
                <a:gd name="adj3" fmla="val 15000"/>
                <a:gd name="adj4" fmla="val 64977"/>
              </a:avLst>
            </a:prstGeom>
            <a:solidFill>
              <a:srgbClr val="53C1CE"/>
            </a:solidFill>
            <a:ln w="12700" cap="flat" cmpd="sng">
              <a:solidFill>
                <a:srgbClr val="53C1C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277" name="Google Shape;277;p5"/>
            <p:cNvSpPr txBox="1"/>
            <p:nvPr/>
          </p:nvSpPr>
          <p:spPr>
            <a:xfrm>
              <a:off x="0" y="3864275"/>
              <a:ext cx="2193015" cy="633705"/>
            </a:xfrm>
            <a:prstGeom prst="rect">
              <a:avLst/>
            </a:prstGeom>
            <a:noFill/>
            <a:ln>
              <a:noFill/>
            </a:ln>
          </p:spPr>
          <p:txBody>
            <a:bodyPr spcFirstLastPara="1" wrap="square" lIns="205175" tIns="156450" rIns="205175"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i="0" u="none" strike="noStrike" cap="none" dirty="0">
                  <a:solidFill>
                    <a:schemeClr val="lt1"/>
                  </a:solidFill>
                  <a:latin typeface="+mn-lt"/>
                  <a:ea typeface="Calibri"/>
                  <a:cs typeface="Calibri"/>
                  <a:sym typeface="Calibri"/>
                </a:rPr>
                <a:t>Réviser</a:t>
              </a:r>
              <a:endParaRPr lang="en-US" sz="2400" dirty="0">
                <a:latin typeface="+mn-lt"/>
              </a:endParaRPr>
            </a:p>
          </p:txBody>
        </p:sp>
        <p:sp>
          <p:nvSpPr>
            <p:cNvPr id="278" name="Google Shape;278;p5"/>
            <p:cNvSpPr/>
            <p:nvPr/>
          </p:nvSpPr>
          <p:spPr>
            <a:xfrm>
              <a:off x="2193014" y="3864275"/>
              <a:ext cx="9346714" cy="633705"/>
            </a:xfrm>
            <a:prstGeom prst="rect">
              <a:avLst/>
            </a:prstGeom>
            <a:solidFill>
              <a:srgbClr val="CDE6EC">
                <a:alpha val="89803"/>
              </a:srgbClr>
            </a:solidFill>
            <a:ln w="12700" cap="flat" cmpd="sng">
              <a:solidFill>
                <a:srgbClr val="CDE6E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279" name="Google Shape;279;p5"/>
            <p:cNvSpPr txBox="1"/>
            <p:nvPr/>
          </p:nvSpPr>
          <p:spPr>
            <a:xfrm>
              <a:off x="2193013" y="3864275"/>
              <a:ext cx="9346715" cy="633705"/>
            </a:xfrm>
            <a:prstGeom prst="rect">
              <a:avLst/>
            </a:prstGeom>
            <a:noFill/>
            <a:ln>
              <a:noFill/>
            </a:ln>
          </p:spPr>
          <p:txBody>
            <a:bodyPr spcFirstLastPara="1" wrap="square" lIns="175550" tIns="254000" rIns="175550" bIns="254000"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fr-FR" sz="1800" b="0" i="0" u="none" strike="noStrike" cap="none" dirty="0">
                  <a:solidFill>
                    <a:schemeClr val="dk1"/>
                  </a:solidFill>
                  <a:latin typeface="+mn-lt"/>
                  <a:ea typeface="Calibri"/>
                  <a:cs typeface="Calibri"/>
                  <a:sym typeface="Calibri"/>
                </a:rPr>
                <a:t>les formulaires de suivi et d'évaluation et exigences pour les tests index et le suivi de la violence et / ou des événements indésirables</a:t>
              </a:r>
              <a:endParaRPr sz="1800" dirty="0">
                <a:latin typeface="+mn-lt"/>
              </a:endParaRPr>
            </a:p>
          </p:txBody>
        </p:sp>
        <p:sp>
          <p:nvSpPr>
            <p:cNvPr id="280" name="Google Shape;280;p5"/>
            <p:cNvSpPr/>
            <p:nvPr/>
          </p:nvSpPr>
          <p:spPr>
            <a:xfrm rot="10800000">
              <a:off x="-1" y="2898853"/>
              <a:ext cx="2193015" cy="974930"/>
            </a:xfrm>
            <a:prstGeom prst="upArrowCallout">
              <a:avLst>
                <a:gd name="adj1" fmla="val 5000"/>
                <a:gd name="adj2" fmla="val 10000"/>
                <a:gd name="adj3" fmla="val 15000"/>
                <a:gd name="adj4" fmla="val 64977"/>
              </a:avLst>
            </a:prstGeom>
            <a:solidFill>
              <a:srgbClr val="4EC7A5"/>
            </a:solidFill>
            <a:ln w="12700" cap="flat" cmpd="sng">
              <a:solidFill>
                <a:srgbClr val="4EC7A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281" name="Google Shape;281;p5"/>
            <p:cNvSpPr txBox="1"/>
            <p:nvPr/>
          </p:nvSpPr>
          <p:spPr>
            <a:xfrm>
              <a:off x="0" y="2898853"/>
              <a:ext cx="2193015" cy="633705"/>
            </a:xfrm>
            <a:prstGeom prst="rect">
              <a:avLst/>
            </a:prstGeom>
            <a:noFill/>
            <a:ln>
              <a:noFill/>
            </a:ln>
          </p:spPr>
          <p:txBody>
            <a:bodyPr spcFirstLastPara="1" wrap="square" lIns="205175" tIns="156450" rIns="205175"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i="0" u="none" strike="noStrike" cap="none" dirty="0">
                  <a:solidFill>
                    <a:schemeClr val="lt1"/>
                  </a:solidFill>
                  <a:latin typeface="+mn-lt"/>
                  <a:ea typeface="Calibri"/>
                  <a:cs typeface="Calibri"/>
                  <a:sym typeface="Calibri"/>
                </a:rPr>
                <a:t>Pratiquer</a:t>
              </a:r>
              <a:endParaRPr dirty="0">
                <a:latin typeface="+mn-lt"/>
              </a:endParaRPr>
            </a:p>
          </p:txBody>
        </p:sp>
        <p:sp>
          <p:nvSpPr>
            <p:cNvPr id="282" name="Google Shape;282;p5"/>
            <p:cNvSpPr/>
            <p:nvPr/>
          </p:nvSpPr>
          <p:spPr>
            <a:xfrm>
              <a:off x="2193014" y="2898853"/>
              <a:ext cx="9346714" cy="633705"/>
            </a:xfrm>
            <a:prstGeom prst="rect">
              <a:avLst/>
            </a:prstGeom>
            <a:solidFill>
              <a:srgbClr val="CCEAE3">
                <a:alpha val="89803"/>
              </a:srgbClr>
            </a:solidFill>
            <a:ln w="12700" cap="flat" cmpd="sng">
              <a:solidFill>
                <a:srgbClr val="CCEAE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283" name="Google Shape;283;p5"/>
            <p:cNvSpPr txBox="1"/>
            <p:nvPr/>
          </p:nvSpPr>
          <p:spPr>
            <a:xfrm>
              <a:off x="2193013" y="2898853"/>
              <a:ext cx="9346715" cy="633705"/>
            </a:xfrm>
            <a:prstGeom prst="rect">
              <a:avLst/>
            </a:prstGeom>
            <a:noFill/>
            <a:ln>
              <a:noFill/>
            </a:ln>
          </p:spPr>
          <p:txBody>
            <a:bodyPr spcFirstLastPara="1" wrap="square" lIns="175550" tIns="254000" rIns="175550" bIns="254000"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fr-FR" sz="1800" b="0" i="0" u="none" strike="noStrike" cap="none" dirty="0">
                  <a:solidFill>
                    <a:schemeClr val="dk1"/>
                  </a:solidFill>
                  <a:latin typeface="+mn-lt"/>
                  <a:ea typeface="Calibri"/>
                  <a:cs typeface="Calibri"/>
                  <a:sym typeface="Calibri"/>
                </a:rPr>
                <a:t>introduire le test index avec des compétences de counseling motivationnel et pratiquer toutes les étapes</a:t>
              </a:r>
              <a:endParaRPr sz="1800" dirty="0">
                <a:latin typeface="+mn-lt"/>
              </a:endParaRPr>
            </a:p>
          </p:txBody>
        </p:sp>
        <p:sp>
          <p:nvSpPr>
            <p:cNvPr id="284" name="Google Shape;284;p5"/>
            <p:cNvSpPr/>
            <p:nvPr/>
          </p:nvSpPr>
          <p:spPr>
            <a:xfrm rot="10800000">
              <a:off x="-1" y="1933430"/>
              <a:ext cx="2193015" cy="974930"/>
            </a:xfrm>
            <a:prstGeom prst="upArrowCallout">
              <a:avLst>
                <a:gd name="adj1" fmla="val 5000"/>
                <a:gd name="adj2" fmla="val 10000"/>
                <a:gd name="adj3" fmla="val 15000"/>
                <a:gd name="adj4" fmla="val 64977"/>
              </a:avLst>
            </a:prstGeom>
            <a:solidFill>
              <a:srgbClr val="49C073"/>
            </a:solidFill>
            <a:ln w="12700" cap="flat" cmpd="sng">
              <a:solidFill>
                <a:srgbClr val="49C07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285" name="Google Shape;285;p5"/>
            <p:cNvSpPr txBox="1"/>
            <p:nvPr/>
          </p:nvSpPr>
          <p:spPr>
            <a:xfrm>
              <a:off x="0" y="1933430"/>
              <a:ext cx="2193015" cy="633705"/>
            </a:xfrm>
            <a:prstGeom prst="rect">
              <a:avLst/>
            </a:prstGeom>
            <a:noFill/>
            <a:ln>
              <a:noFill/>
            </a:ln>
          </p:spPr>
          <p:txBody>
            <a:bodyPr spcFirstLastPara="1" wrap="square" lIns="205175" tIns="156450" rIns="205175"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i="0" u="none" strike="noStrike" cap="none" dirty="0">
                  <a:solidFill>
                    <a:schemeClr val="lt1"/>
                  </a:solidFill>
                  <a:latin typeface="+mn-lt"/>
                  <a:ea typeface="Calibri"/>
                  <a:cs typeface="Calibri"/>
                  <a:sym typeface="Calibri"/>
                </a:rPr>
                <a:t>Réviser</a:t>
              </a:r>
              <a:endParaRPr dirty="0">
                <a:latin typeface="+mn-lt"/>
              </a:endParaRPr>
            </a:p>
          </p:txBody>
        </p:sp>
        <p:sp>
          <p:nvSpPr>
            <p:cNvPr id="286" name="Google Shape;286;p5"/>
            <p:cNvSpPr/>
            <p:nvPr/>
          </p:nvSpPr>
          <p:spPr>
            <a:xfrm>
              <a:off x="2193014" y="1933430"/>
              <a:ext cx="9346714" cy="633705"/>
            </a:xfrm>
            <a:prstGeom prst="rect">
              <a:avLst/>
            </a:prstGeom>
            <a:solidFill>
              <a:srgbClr val="CCE7D8">
                <a:alpha val="89803"/>
              </a:srgbClr>
            </a:solidFill>
            <a:ln w="12700" cap="flat" cmpd="sng">
              <a:solidFill>
                <a:srgbClr val="CCE7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287" name="Google Shape;287;p5"/>
            <p:cNvSpPr txBox="1"/>
            <p:nvPr/>
          </p:nvSpPr>
          <p:spPr>
            <a:xfrm>
              <a:off x="2193013" y="1933430"/>
              <a:ext cx="9346715" cy="633705"/>
            </a:xfrm>
            <a:prstGeom prst="rect">
              <a:avLst/>
            </a:prstGeom>
            <a:noFill/>
            <a:ln>
              <a:noFill/>
            </a:ln>
          </p:spPr>
          <p:txBody>
            <a:bodyPr spcFirstLastPara="1" wrap="square" lIns="175550" tIns="254000" rIns="175550" bIns="254000"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fr-FR" sz="1800" b="0" i="0" u="none" strike="noStrike" cap="none" dirty="0">
                  <a:solidFill>
                    <a:schemeClr val="dk1"/>
                  </a:solidFill>
                  <a:latin typeface="+mn-lt"/>
                  <a:ea typeface="Calibri"/>
                  <a:cs typeface="Calibri"/>
                  <a:sym typeface="Calibri"/>
                </a:rPr>
                <a:t>les protocoles / lignes directrices existants, les rôles de chaque acteur clé et les étapes spécifiques</a:t>
              </a:r>
              <a:endParaRPr sz="1800" dirty="0">
                <a:latin typeface="+mn-lt"/>
              </a:endParaRPr>
            </a:p>
          </p:txBody>
        </p:sp>
        <p:sp>
          <p:nvSpPr>
            <p:cNvPr id="288" name="Google Shape;288;p5"/>
            <p:cNvSpPr/>
            <p:nvPr/>
          </p:nvSpPr>
          <p:spPr>
            <a:xfrm rot="10800000">
              <a:off x="-1" y="968008"/>
              <a:ext cx="2193015" cy="974930"/>
            </a:xfrm>
            <a:prstGeom prst="upArrowCallout">
              <a:avLst>
                <a:gd name="adj1" fmla="val 5000"/>
                <a:gd name="adj2" fmla="val 10000"/>
                <a:gd name="adj3" fmla="val 15000"/>
                <a:gd name="adj4" fmla="val 64977"/>
              </a:avLst>
            </a:prstGeom>
            <a:solidFill>
              <a:srgbClr val="49B845"/>
            </a:solidFill>
            <a:ln w="12700" cap="flat" cmpd="sng">
              <a:solidFill>
                <a:srgbClr val="49B84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289" name="Google Shape;289;p5"/>
            <p:cNvSpPr txBox="1"/>
            <p:nvPr/>
          </p:nvSpPr>
          <p:spPr>
            <a:xfrm>
              <a:off x="0" y="968008"/>
              <a:ext cx="2193015" cy="633705"/>
            </a:xfrm>
            <a:prstGeom prst="rect">
              <a:avLst/>
            </a:prstGeom>
            <a:noFill/>
            <a:ln>
              <a:noFill/>
            </a:ln>
          </p:spPr>
          <p:txBody>
            <a:bodyPr spcFirstLastPara="1" wrap="square" lIns="205175" tIns="156450" rIns="205175"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i="0" u="none" strike="noStrike" cap="none" dirty="0">
                  <a:solidFill>
                    <a:schemeClr val="lt1"/>
                  </a:solidFill>
                  <a:latin typeface="+mn-lt"/>
                  <a:ea typeface="Calibri"/>
                  <a:cs typeface="Calibri"/>
                  <a:sym typeface="Calibri"/>
                </a:rPr>
                <a:t>Examiner</a:t>
              </a:r>
              <a:endParaRPr dirty="0">
                <a:latin typeface="+mn-lt"/>
              </a:endParaRPr>
            </a:p>
          </p:txBody>
        </p:sp>
        <p:sp>
          <p:nvSpPr>
            <p:cNvPr id="290" name="Google Shape;290;p5"/>
            <p:cNvSpPr/>
            <p:nvPr/>
          </p:nvSpPr>
          <p:spPr>
            <a:xfrm>
              <a:off x="2193014" y="968008"/>
              <a:ext cx="9346714" cy="633705"/>
            </a:xfrm>
            <a:prstGeom prst="rect">
              <a:avLst/>
            </a:prstGeom>
            <a:solidFill>
              <a:srgbClr val="CCE4CE">
                <a:alpha val="89803"/>
              </a:srgbClr>
            </a:solidFill>
            <a:ln w="12700" cap="flat" cmpd="sng">
              <a:solidFill>
                <a:srgbClr val="CCE4CE">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291" name="Google Shape;291;p5"/>
            <p:cNvSpPr txBox="1"/>
            <p:nvPr/>
          </p:nvSpPr>
          <p:spPr>
            <a:xfrm>
              <a:off x="2193013" y="968008"/>
              <a:ext cx="9346715" cy="633705"/>
            </a:xfrm>
            <a:prstGeom prst="rect">
              <a:avLst/>
            </a:prstGeom>
            <a:noFill/>
            <a:ln>
              <a:noFill/>
            </a:ln>
          </p:spPr>
          <p:txBody>
            <a:bodyPr spcFirstLastPara="1" wrap="square" lIns="175550" tIns="254000" rIns="175550" bIns="254000"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fr-FR" sz="1800" b="0" i="0" u="none" strike="noStrike" cap="none" dirty="0">
                  <a:solidFill>
                    <a:schemeClr val="dk1"/>
                  </a:solidFill>
                  <a:latin typeface="+mn-lt"/>
                  <a:ea typeface="Calibri"/>
                  <a:cs typeface="Calibri"/>
                  <a:sym typeface="Calibri"/>
                </a:rPr>
                <a:t>les avantages, les obstacles et les facteurs de réussite</a:t>
              </a:r>
              <a:endParaRPr sz="1800" dirty="0">
                <a:latin typeface="+mn-lt"/>
              </a:endParaRPr>
            </a:p>
          </p:txBody>
        </p:sp>
        <p:sp>
          <p:nvSpPr>
            <p:cNvPr id="292" name="Google Shape;292;p5"/>
            <p:cNvSpPr/>
            <p:nvPr/>
          </p:nvSpPr>
          <p:spPr>
            <a:xfrm rot="10800000">
              <a:off x="-1" y="2585"/>
              <a:ext cx="2193015" cy="974930"/>
            </a:xfrm>
            <a:prstGeom prst="upArrowCallout">
              <a:avLst>
                <a:gd name="adj1" fmla="val 5000"/>
                <a:gd name="adj2" fmla="val 10000"/>
                <a:gd name="adj3" fmla="val 15000"/>
                <a:gd name="adj4" fmla="val 64977"/>
              </a:avLst>
            </a:prstGeom>
            <a:solidFill>
              <a:srgbClr val="6FAB46"/>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293" name="Google Shape;293;p5"/>
            <p:cNvSpPr txBox="1"/>
            <p:nvPr/>
          </p:nvSpPr>
          <p:spPr>
            <a:xfrm>
              <a:off x="0" y="2585"/>
              <a:ext cx="2193015" cy="633705"/>
            </a:xfrm>
            <a:prstGeom prst="rect">
              <a:avLst/>
            </a:prstGeom>
            <a:noFill/>
            <a:ln>
              <a:noFill/>
            </a:ln>
          </p:spPr>
          <p:txBody>
            <a:bodyPr spcFirstLastPara="1" wrap="square" lIns="205175" tIns="156450" rIns="205175"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i="0" u="none" strike="noStrike" cap="none" dirty="0">
                  <a:solidFill>
                    <a:schemeClr val="lt1"/>
                  </a:solidFill>
                  <a:latin typeface="+mn-lt"/>
                  <a:ea typeface="Calibri"/>
                  <a:cs typeface="Calibri"/>
                  <a:sym typeface="Calibri"/>
                </a:rPr>
                <a:t>Orienter</a:t>
              </a:r>
              <a:endParaRPr dirty="0">
                <a:latin typeface="+mn-lt"/>
              </a:endParaRPr>
            </a:p>
          </p:txBody>
        </p:sp>
        <p:sp>
          <p:nvSpPr>
            <p:cNvPr id="294" name="Google Shape;294;p5"/>
            <p:cNvSpPr/>
            <p:nvPr/>
          </p:nvSpPr>
          <p:spPr>
            <a:xfrm>
              <a:off x="2193014" y="2585"/>
              <a:ext cx="9346714" cy="633705"/>
            </a:xfrm>
            <a:prstGeom prst="rect">
              <a:avLst/>
            </a:prstGeom>
            <a:solidFill>
              <a:srgbClr val="D3E1CC">
                <a:alpha val="89803"/>
              </a:srgbClr>
            </a:solidFill>
            <a:ln w="12700" cap="flat" cmpd="sng">
              <a:solidFill>
                <a:srgbClr val="D3E1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295" name="Google Shape;295;p5"/>
            <p:cNvSpPr txBox="1"/>
            <p:nvPr/>
          </p:nvSpPr>
          <p:spPr>
            <a:xfrm>
              <a:off x="2193013" y="2585"/>
              <a:ext cx="9346715" cy="633705"/>
            </a:xfrm>
            <a:prstGeom prst="rect">
              <a:avLst/>
            </a:prstGeom>
            <a:noFill/>
            <a:ln>
              <a:noFill/>
            </a:ln>
          </p:spPr>
          <p:txBody>
            <a:bodyPr spcFirstLastPara="1" wrap="square" lIns="175550" tIns="228600" rIns="175550" bIns="2286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0" i="0" u="none" strike="noStrike" cap="none" spc="-20" dirty="0">
                  <a:solidFill>
                    <a:schemeClr val="dk1"/>
                  </a:solidFill>
                  <a:latin typeface="+mn-lt"/>
                  <a:ea typeface="Calibri"/>
                  <a:cs typeface="Calibri"/>
                  <a:sym typeface="Calibri"/>
                </a:rPr>
                <a:t>les approches de test index, </a:t>
              </a:r>
              <a:r>
                <a:rPr lang="fr-FR" sz="1800" b="0" i="0" u="none" strike="noStrike" cap="none" spc="-20" dirty="0">
                  <a:solidFill>
                    <a:schemeClr val="dk1"/>
                  </a:solidFill>
                  <a:latin typeface="+mn-lt"/>
                  <a:ea typeface="Calibri"/>
                  <a:cs typeface="Calibri"/>
                  <a:sym typeface="Calibri"/>
                </a:rPr>
                <a:t>principes de base, exigences minimales pour la mise en œuvre et comment les tests index peuvent être intégrés à la référence du réseau de risque</a:t>
              </a:r>
              <a:endParaRPr spc="-20" dirty="0">
                <a:latin typeface="+mn-lt"/>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809" name="Google Shape;809;p50"/>
          <p:cNvPicPr preferRelativeResize="0"/>
          <p:nvPr/>
        </p:nvPicPr>
        <p:blipFill rotWithShape="1">
          <a:blip r:embed="rId3">
            <a:alphaModFix/>
          </a:blip>
          <a:srcRect/>
          <a:stretch/>
        </p:blipFill>
        <p:spPr>
          <a:xfrm>
            <a:off x="8475220" y="2875934"/>
            <a:ext cx="3716779" cy="3919115"/>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
        <p:nvSpPr>
          <p:cNvPr id="807" name="Google Shape;807;p50"/>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dirty="0"/>
              <a:t>Outils / ressources</a:t>
            </a:r>
          </a:p>
        </p:txBody>
      </p:sp>
      <p:sp>
        <p:nvSpPr>
          <p:cNvPr id="808" name="Google Shape;808;p50"/>
          <p:cNvSpPr txBox="1">
            <a:spLocks noGrp="1"/>
          </p:cNvSpPr>
          <p:nvPr>
            <p:ph type="body" idx="1"/>
          </p:nvPr>
        </p:nvSpPr>
        <p:spPr>
          <a:xfrm>
            <a:off x="838201" y="1389062"/>
            <a:ext cx="8291052" cy="5267763"/>
          </a:xfrm>
          <a:noFill/>
          <a:ln>
            <a:noFill/>
          </a:ln>
        </p:spPr>
        <p:txBody>
          <a:bodyPr spcFirstLastPara="1" wrap="square" lIns="91425" tIns="45700" rIns="91425" bIns="45700" anchor="t" anchorCtr="0">
            <a:noAutofit/>
          </a:bodyPr>
          <a:lstStyle/>
          <a:p>
            <a:pPr marL="50800" lvl="0" indent="0">
              <a:spcBef>
                <a:spcPts val="0"/>
              </a:spcBef>
              <a:buNone/>
            </a:pPr>
            <a:r>
              <a:rPr lang="en-US" sz="1800" b="1" dirty="0">
                <a:sym typeface="Calibri"/>
              </a:rPr>
              <a:t>Mise en oeuvre</a:t>
            </a:r>
            <a:endParaRPr lang="en-US" sz="1800" b="1" dirty="0"/>
          </a:p>
          <a:p>
            <a:pPr lvl="0">
              <a:spcBef>
                <a:spcPts val="800"/>
              </a:spcBef>
            </a:pPr>
            <a:r>
              <a:rPr lang="en-US" sz="1800" dirty="0"/>
              <a:t>Organigramme des clients</a:t>
            </a:r>
          </a:p>
          <a:p>
            <a:pPr lvl="0">
              <a:spcBef>
                <a:spcPts val="800"/>
              </a:spcBef>
            </a:pPr>
            <a:r>
              <a:rPr lang="en-US" sz="1800" dirty="0">
                <a:sym typeface="Calibri"/>
              </a:rPr>
              <a:t>Registre des tests index</a:t>
            </a:r>
          </a:p>
          <a:p>
            <a:pPr lvl="0">
              <a:spcBef>
                <a:spcPts val="800"/>
              </a:spcBef>
            </a:pPr>
            <a:r>
              <a:rPr lang="fr-FR" sz="1800" dirty="0"/>
              <a:t>Scripts / points de discussion pour les étapes pertinentes</a:t>
            </a:r>
            <a:endParaRPr lang="en-US" sz="1800" dirty="0"/>
          </a:p>
          <a:p>
            <a:pPr lvl="0">
              <a:spcBef>
                <a:spcPts val="800"/>
              </a:spcBef>
            </a:pPr>
            <a:r>
              <a:rPr lang="fr-FR" sz="1800" dirty="0"/>
              <a:t>Dépistage de la violence entre partenaires intimes (VPI), POS, formulaires d'aiguillage vers des services d'intervention en cas de violence</a:t>
            </a:r>
          </a:p>
          <a:p>
            <a:pPr lvl="0">
              <a:spcBef>
                <a:spcPts val="800"/>
              </a:spcBef>
            </a:pPr>
            <a:r>
              <a:rPr lang="fr-FR" sz="1800" dirty="0"/>
              <a:t>PON et formulaires de surveillance et d'investigation des </a:t>
            </a:r>
            <a:br>
              <a:rPr lang="fr-FR" sz="1800" dirty="0"/>
            </a:br>
            <a:r>
              <a:rPr lang="fr-FR" sz="1800" dirty="0"/>
              <a:t>événements indésirables</a:t>
            </a:r>
            <a:endParaRPr lang="en-US" sz="1800" dirty="0"/>
          </a:p>
          <a:p>
            <a:pPr marL="50800" lvl="0" indent="0">
              <a:buNone/>
            </a:pPr>
            <a:r>
              <a:rPr lang="fr-FR" sz="2000" b="1" dirty="0">
                <a:sym typeface="Calibri"/>
              </a:rPr>
              <a:t>Documentation, données, suivi et évaluation (S&amp;E</a:t>
            </a:r>
            <a:r>
              <a:rPr lang="en-US" sz="2000" b="1" dirty="0">
                <a:sym typeface="Calibri"/>
              </a:rPr>
              <a:t>)</a:t>
            </a:r>
            <a:endParaRPr lang="en-US" sz="2000" b="1" dirty="0"/>
          </a:p>
          <a:p>
            <a:pPr lvl="0">
              <a:spcBef>
                <a:spcPts val="800"/>
              </a:spcBef>
            </a:pPr>
            <a:r>
              <a:rPr lang="fr-FR" sz="1800" dirty="0"/>
              <a:t>Accord de partage de données (si nécessaire)</a:t>
            </a:r>
            <a:endParaRPr lang="en-US" sz="1800" dirty="0"/>
          </a:p>
          <a:p>
            <a:pPr lvl="0">
              <a:spcBef>
                <a:spcPts val="800"/>
              </a:spcBef>
            </a:pPr>
            <a:r>
              <a:rPr lang="en-US" sz="1800" dirty="0"/>
              <a:t>Déclaration de confidentialité (signée)</a:t>
            </a:r>
          </a:p>
          <a:p>
            <a:pPr lvl="0">
              <a:spcBef>
                <a:spcPts val="800"/>
              </a:spcBef>
            </a:pPr>
            <a:r>
              <a:rPr lang="en-US" sz="1800" dirty="0"/>
              <a:t>Formulaires de documentation</a:t>
            </a:r>
          </a:p>
          <a:p>
            <a:pPr lvl="0">
              <a:spcBef>
                <a:spcPts val="800"/>
              </a:spcBef>
            </a:pPr>
            <a:r>
              <a:rPr lang="fr-FR" sz="1800" dirty="0"/>
              <a:t>Analyse et visualisation des données</a:t>
            </a:r>
            <a:endParaRPr lang="en-US" sz="1800" dirty="0"/>
          </a:p>
          <a:p>
            <a:pPr lvl="0">
              <a:spcBef>
                <a:spcPts val="800"/>
              </a:spcBef>
            </a:pPr>
            <a:r>
              <a:rPr lang="fr-FR" sz="1800" dirty="0"/>
              <a:t>Outils de suivi et d'évaluation (Session 14</a:t>
            </a:r>
            <a:r>
              <a:rPr lang="en-US" sz="1800" dirty="0"/>
              <a:t>)</a:t>
            </a:r>
            <a:endParaRPr lang="en-US" sz="1800" dirty="0">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51"/>
          <p:cNvSpPr txBox="1">
            <a:spLocks noGrp="1"/>
          </p:cNvSpPr>
          <p:nvPr>
            <p:ph type="title"/>
          </p:nvPr>
        </p:nvSpPr>
        <p:spPr>
          <a:xfrm>
            <a:off x="762626" y="620393"/>
            <a:ext cx="5126665" cy="80003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95959"/>
              </a:buClr>
              <a:buSzPts val="2800"/>
              <a:buFont typeface="Calibri"/>
              <a:buNone/>
            </a:pPr>
            <a:r>
              <a:rPr lang="fr-FR" sz="2400" dirty="0"/>
              <a:t>Exemple de procédures opérationnelles standard (SOP</a:t>
            </a:r>
            <a:r>
              <a:rPr lang="en-US" sz="2400" dirty="0"/>
              <a:t>)</a:t>
            </a:r>
            <a:endParaRPr sz="2400" dirty="0"/>
          </a:p>
        </p:txBody>
      </p:sp>
      <p:sp>
        <p:nvSpPr>
          <p:cNvPr id="816" name="Google Shape;816;p51"/>
          <p:cNvSpPr txBox="1">
            <a:spLocks noGrp="1"/>
          </p:cNvSpPr>
          <p:nvPr>
            <p:ph type="body" idx="1"/>
          </p:nvPr>
        </p:nvSpPr>
        <p:spPr>
          <a:xfrm>
            <a:off x="763772" y="1533493"/>
            <a:ext cx="5126665" cy="5088535"/>
          </a:xfrm>
          <a:prstGeom prst="rect">
            <a:avLst/>
          </a:prstGeom>
          <a:solidFill>
            <a:srgbClr val="F2F2F2"/>
          </a:solidFill>
          <a:ln w="9525" cap="flat" cmpd="sng">
            <a:solidFill>
              <a:srgbClr val="7F7F7F"/>
            </a:solidFill>
            <a:prstDash val="solid"/>
            <a:round/>
            <a:headEnd type="none" w="sm" len="sm"/>
            <a:tailEnd type="none" w="sm" len="sm"/>
          </a:ln>
        </p:spPr>
        <p:txBody>
          <a:bodyPr spcFirstLastPara="1" wrap="square" lIns="91425" tIns="91440" rIns="91425" bIns="91440" anchor="t" anchorCtr="0">
            <a:normAutofit fontScale="92500" lnSpcReduction="10000"/>
          </a:bodyPr>
          <a:lstStyle/>
          <a:p>
            <a:pPr marL="0" lvl="0" indent="0" algn="ctr" rtl="0">
              <a:spcBef>
                <a:spcPts val="0"/>
              </a:spcBef>
              <a:spcAft>
                <a:spcPts val="0"/>
              </a:spcAft>
              <a:buSzPts val="1400"/>
              <a:buNone/>
            </a:pPr>
            <a:r>
              <a:rPr lang="fr-FR" sz="1400" b="1" dirty="0"/>
              <a:t>Mise en œuvre d'un modèle de traitement et de test communautaire parmi les populations clés de </a:t>
            </a:r>
            <a:r>
              <a:rPr lang="en-US" sz="1400" b="1" dirty="0"/>
              <a:t>XXX</a:t>
            </a:r>
            <a:endParaRPr dirty="0"/>
          </a:p>
          <a:p>
            <a:pPr marL="0" lvl="0" indent="0" algn="ctr" rtl="0">
              <a:spcBef>
                <a:spcPts val="1000"/>
              </a:spcBef>
              <a:spcAft>
                <a:spcPts val="0"/>
              </a:spcAft>
              <a:buSzPts val="1400"/>
              <a:buNone/>
            </a:pPr>
            <a:r>
              <a:rPr lang="en-US" sz="1400" b="1" dirty="0"/>
              <a:t>Projet LINKAGES XXX</a:t>
            </a:r>
            <a:endParaRPr dirty="0"/>
          </a:p>
          <a:p>
            <a:pPr marL="0" lvl="0" indent="0" algn="ctr" rtl="0">
              <a:spcBef>
                <a:spcPts val="1000"/>
              </a:spcBef>
              <a:spcAft>
                <a:spcPts val="0"/>
              </a:spcAft>
              <a:buSzPts val="1400"/>
              <a:buNone/>
            </a:pPr>
            <a:r>
              <a:rPr lang="en-US" sz="1400" b="1" dirty="0"/>
              <a:t>Procédures opérationnelles standard (SOP)	 Version : 1.0</a:t>
            </a:r>
            <a:endParaRPr dirty="0"/>
          </a:p>
          <a:p>
            <a:pPr marL="0" lvl="0" indent="0" algn="l" rtl="0">
              <a:spcBef>
                <a:spcPts val="1000"/>
              </a:spcBef>
              <a:spcAft>
                <a:spcPts val="0"/>
              </a:spcAft>
              <a:buSzPts val="1400"/>
              <a:buNone/>
            </a:pPr>
            <a:r>
              <a:rPr lang="en-US" sz="1400" b="1" dirty="0"/>
              <a:t>Publié : </a:t>
            </a:r>
            <a:endParaRPr dirty="0"/>
          </a:p>
          <a:p>
            <a:pPr marL="0" lvl="0" indent="0" algn="l" rtl="0">
              <a:spcBef>
                <a:spcPts val="1000"/>
              </a:spcBef>
              <a:spcAft>
                <a:spcPts val="0"/>
              </a:spcAft>
              <a:buSzPts val="1400"/>
              <a:buNone/>
            </a:pPr>
            <a:r>
              <a:rPr lang="en-US" sz="1400" b="1" dirty="0"/>
              <a:t>Date effective : </a:t>
            </a:r>
            <a:endParaRPr dirty="0"/>
          </a:p>
          <a:p>
            <a:pPr marL="0" lvl="0" indent="0" algn="l" rtl="0">
              <a:spcBef>
                <a:spcPts val="1000"/>
              </a:spcBef>
              <a:spcAft>
                <a:spcPts val="0"/>
              </a:spcAft>
              <a:buSzPts val="1400"/>
              <a:buNone/>
            </a:pPr>
            <a:r>
              <a:rPr lang="en-US" sz="1400" b="1" dirty="0"/>
              <a:t>I. Objet et portée</a:t>
            </a:r>
            <a:endParaRPr dirty="0"/>
          </a:p>
          <a:p>
            <a:pPr marL="0" lvl="0" indent="0" algn="l" rtl="0">
              <a:lnSpc>
                <a:spcPct val="100000"/>
              </a:lnSpc>
              <a:spcBef>
                <a:spcPts val="1000"/>
              </a:spcBef>
              <a:spcAft>
                <a:spcPts val="0"/>
              </a:spcAft>
              <a:buSzPts val="1400"/>
              <a:buNone/>
            </a:pPr>
            <a:r>
              <a:rPr lang="fr-FR" sz="1500" dirty="0"/>
              <a:t>Ce document décrit les procédures opérationnelles standard (SOP) pour la mise en œuvre de tests index à base communautaire dans le cadre d'un modèle de services de santé clés dirigés par la population (SSPC) dans XXX, en tant que composante d'un programme intégré pour améliorer le dépistage du VIH, le dépistage des cas et l'initiation du traitement parmi les membres des populations clés (PC) dans le cadre du programme LINKAGES XXX financé par l'USAID / PEPFAR et géré par FHI 360.</a:t>
            </a:r>
            <a:r>
              <a:rPr lang="en-US" sz="1500" dirty="0"/>
              <a:t> </a:t>
            </a:r>
            <a:r>
              <a:rPr lang="fr-FR" sz="1500" dirty="0"/>
              <a:t>Cette procédure s'applique aux membres de l'équipe de soins et de soutien (CST) travaillant sous l'emploi de partenaires d'exécution communautaires de LINKAGES XXX. Il sert également de guide aux coordinateurs de projet et / ou aux superviseurs travaillant avec le CST.</a:t>
            </a:r>
            <a:r>
              <a:rPr lang="en-US" sz="1500" dirty="0"/>
              <a:t> </a:t>
            </a:r>
            <a:endParaRPr sz="1500" dirty="0"/>
          </a:p>
          <a:p>
            <a:pPr marL="0" lvl="0" indent="0" algn="l" rtl="0">
              <a:lnSpc>
                <a:spcPct val="100000"/>
              </a:lnSpc>
              <a:spcBef>
                <a:spcPts val="1000"/>
              </a:spcBef>
              <a:spcAft>
                <a:spcPts val="0"/>
              </a:spcAft>
              <a:buSzPts val="1400"/>
              <a:buNone/>
            </a:pPr>
            <a:r>
              <a:rPr lang="en-US" sz="1500" dirty="0"/>
              <a:t>Etc.</a:t>
            </a:r>
            <a:endParaRPr sz="1500" dirty="0"/>
          </a:p>
          <a:p>
            <a:pPr marL="0" lvl="0" indent="0" algn="l" rtl="0">
              <a:spcBef>
                <a:spcPts val="1000"/>
              </a:spcBef>
              <a:spcAft>
                <a:spcPts val="0"/>
              </a:spcAft>
              <a:buSzPts val="1120"/>
              <a:buNone/>
            </a:pPr>
            <a:endParaRPr sz="1120" b="1" dirty="0"/>
          </a:p>
          <a:p>
            <a:pPr marL="0" lvl="0" indent="0" algn="l" rtl="0">
              <a:spcBef>
                <a:spcPts val="1000"/>
              </a:spcBef>
              <a:spcAft>
                <a:spcPts val="0"/>
              </a:spcAft>
              <a:buSzPts val="1120"/>
              <a:buNone/>
            </a:pPr>
            <a:endParaRPr sz="1120" b="1" dirty="0"/>
          </a:p>
        </p:txBody>
      </p:sp>
      <p:sp>
        <p:nvSpPr>
          <p:cNvPr id="818" name="Google Shape;818;p51"/>
          <p:cNvSpPr txBox="1"/>
          <p:nvPr/>
        </p:nvSpPr>
        <p:spPr>
          <a:xfrm>
            <a:off x="6454588" y="849502"/>
            <a:ext cx="5127812" cy="683991"/>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595959"/>
              </a:buClr>
              <a:buSzPts val="3200"/>
              <a:buFont typeface="Calibri"/>
              <a:buNone/>
            </a:pPr>
            <a:r>
              <a:rPr lang="en-US" sz="2400" b="1" dirty="0">
                <a:solidFill>
                  <a:srgbClr val="577F9F"/>
                </a:solidFill>
                <a:sym typeface="Calibri"/>
              </a:rPr>
              <a:t>Organigramme du client</a:t>
            </a:r>
            <a:endParaRPr sz="2400" b="1" dirty="0">
              <a:solidFill>
                <a:srgbClr val="577F9F"/>
              </a:solidFill>
            </a:endParaRPr>
          </a:p>
        </p:txBody>
      </p:sp>
      <p:pic>
        <p:nvPicPr>
          <p:cNvPr id="4" name="Picture 3" descr="Calendar&#10;&#10;Description automatically generated">
            <a:extLst>
              <a:ext uri="{FF2B5EF4-FFF2-40B4-BE49-F238E27FC236}">
                <a16:creationId xmlns:a16="http://schemas.microsoft.com/office/drawing/2014/main" id="{BF702F06-5361-4EAB-BC20-2F7BE6A35502}"/>
              </a:ext>
            </a:extLst>
          </p:cNvPr>
          <p:cNvPicPr>
            <a:picLocks noChangeAspect="1"/>
          </p:cNvPicPr>
          <p:nvPr/>
        </p:nvPicPr>
        <p:blipFill rotWithShape="1">
          <a:blip r:embed="rId3"/>
          <a:srcRect b="2036"/>
          <a:stretch/>
        </p:blipFill>
        <p:spPr>
          <a:xfrm>
            <a:off x="6135028" y="1457293"/>
            <a:ext cx="5980772" cy="329568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52"/>
          <p:cNvSpPr txBox="1">
            <a:spLocks noGrp="1"/>
          </p:cNvSpPr>
          <p:nvPr>
            <p:ph type="title"/>
          </p:nvPr>
        </p:nvSpPr>
        <p:spPr>
          <a:xfrm>
            <a:off x="304799" y="397708"/>
            <a:ext cx="10515600" cy="800100"/>
          </a:xfrm>
          <a:noFill/>
          <a:ln>
            <a:noFill/>
          </a:ln>
        </p:spPr>
        <p:txBody>
          <a:bodyPr spcFirstLastPara="1" wrap="square" lIns="91425" tIns="45700" rIns="91425" bIns="45700" anchor="ctr" anchorCtr="0">
            <a:normAutofit/>
          </a:bodyPr>
          <a:lstStyle/>
          <a:p>
            <a:pPr lvl="0"/>
            <a:r>
              <a:rPr lang="fr-FR" dirty="0"/>
              <a:t>Exemple de registre de test index</a:t>
            </a:r>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12C0A0CA-3E8E-4AF0-882D-B7518D0EC5DC}"/>
              </a:ext>
            </a:extLst>
          </p:cNvPr>
          <p:cNvPicPr>
            <a:picLocks noChangeAspect="1"/>
          </p:cNvPicPr>
          <p:nvPr/>
        </p:nvPicPr>
        <p:blipFill>
          <a:blip r:embed="rId3"/>
          <a:stretch>
            <a:fillRect/>
          </a:stretch>
        </p:blipFill>
        <p:spPr>
          <a:xfrm>
            <a:off x="136480" y="1319280"/>
            <a:ext cx="11846257" cy="4416722"/>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53"/>
          <p:cNvSpPr txBox="1">
            <a:spLocks noGrp="1"/>
          </p:cNvSpPr>
          <p:nvPr>
            <p:ph type="title"/>
          </p:nvPr>
        </p:nvSpPr>
        <p:spPr>
          <a:xfrm>
            <a:off x="419595" y="307477"/>
            <a:ext cx="11472085" cy="800100"/>
          </a:xfrm>
          <a:noFill/>
          <a:ln>
            <a:noFill/>
          </a:ln>
        </p:spPr>
        <p:txBody>
          <a:bodyPr spcFirstLastPara="1" wrap="square" lIns="91425" tIns="45700" rIns="91425" bIns="45700" anchor="ctr" anchorCtr="0">
            <a:noAutofit/>
          </a:bodyPr>
          <a:lstStyle/>
          <a:p>
            <a:pPr lvl="0"/>
            <a:r>
              <a:rPr lang="fr-FR" sz="2800" dirty="0"/>
              <a:t>Scripts et points de discussion pour l'introduction des tests index</a:t>
            </a:r>
            <a:endParaRPr lang="en-US" sz="2800" dirty="0"/>
          </a:p>
        </p:txBody>
      </p:sp>
      <p:sp>
        <p:nvSpPr>
          <p:cNvPr id="838" name="Google Shape;838;p53"/>
          <p:cNvSpPr txBox="1"/>
          <p:nvPr/>
        </p:nvSpPr>
        <p:spPr>
          <a:xfrm>
            <a:off x="426509" y="6394242"/>
            <a:ext cx="5112322" cy="192280"/>
          </a:xfrm>
          <a:prstGeom prst="rect">
            <a:avLst/>
          </a:prstGeom>
          <a:noFill/>
          <a:ln>
            <a:noFill/>
          </a:ln>
        </p:spPr>
        <p:txBody>
          <a:bodyPr spcFirstLastPara="1" wrap="square" lIns="68500" tIns="34250" rIns="68500" bIns="34250" anchor="t" anchorCtr="0">
            <a:sp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Source: PEPFAR 2020 Guidance for Implementing Safe and Ethical Index Testing Services</a:t>
            </a:r>
            <a:endParaRPr sz="800" dirty="0"/>
          </a:p>
        </p:txBody>
      </p:sp>
      <p:grpSp>
        <p:nvGrpSpPr>
          <p:cNvPr id="6" name="Group 5">
            <a:extLst>
              <a:ext uri="{FF2B5EF4-FFF2-40B4-BE49-F238E27FC236}">
                <a16:creationId xmlns:a16="http://schemas.microsoft.com/office/drawing/2014/main" id="{27802885-4B64-4530-875C-7913B971B140}"/>
              </a:ext>
            </a:extLst>
          </p:cNvPr>
          <p:cNvGrpSpPr/>
          <p:nvPr/>
        </p:nvGrpSpPr>
        <p:grpSpPr>
          <a:xfrm>
            <a:off x="450573" y="1090019"/>
            <a:ext cx="7330466" cy="5157388"/>
            <a:chOff x="600075" y="1104088"/>
            <a:chExt cx="7330466" cy="5157388"/>
          </a:xfrm>
        </p:grpSpPr>
        <p:sp>
          <p:nvSpPr>
            <p:cNvPr id="5" name="Rectangle 4">
              <a:extLst>
                <a:ext uri="{FF2B5EF4-FFF2-40B4-BE49-F238E27FC236}">
                  <a16:creationId xmlns:a16="http://schemas.microsoft.com/office/drawing/2014/main" id="{4EF5D2E4-A4B0-4507-A9E3-76ECAC193843}"/>
                </a:ext>
              </a:extLst>
            </p:cNvPr>
            <p:cNvSpPr/>
            <p:nvPr/>
          </p:nvSpPr>
          <p:spPr>
            <a:xfrm>
              <a:off x="600075" y="1104088"/>
              <a:ext cx="7330466" cy="5157388"/>
            </a:xfrm>
            <a:prstGeom prst="rect">
              <a:avLst/>
            </a:prstGeom>
            <a:solidFill>
              <a:schemeClr val="bg1"/>
            </a:solidFill>
            <a:ln w="635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A2D8823-45BD-43E0-95A2-B2A4C44EF15F}"/>
                </a:ext>
              </a:extLst>
            </p:cNvPr>
            <p:cNvSpPr/>
            <p:nvPr/>
          </p:nvSpPr>
          <p:spPr>
            <a:xfrm>
              <a:off x="3800989" y="1656740"/>
              <a:ext cx="4129552" cy="4396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15000"/>
                </a:lnSpc>
                <a:spcBef>
                  <a:spcPts val="0"/>
                </a:spcBef>
                <a:spcAft>
                  <a:spcPts val="0"/>
                </a:spcAft>
              </a:pPr>
              <a:r>
                <a:rPr lang="fr-F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Instructions</a:t>
              </a:r>
              <a:r>
                <a:rPr lang="fr-FR" sz="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conseiller ou l'agent de santé doit utiliser ce script pour obtenir le consentement éclairé du client index avant d'obtenir les noms et les coordonnées des partenaires sexuels et de partage de seringues et des enfants biologiques.  Alors que les services de test index devraient être offerts à tous les clients index, la participation au programme est volontaire et aucune incitation (par exemple, saut de ligne, remboursement du transport) ne devrait être fournie ou refusée aux clients en fonction de leur décision de participer ou non.</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fr-FR" sz="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Les clients qui choisissent de ne pas participer aux services de test index ne sont pas tenus de fournir une raison pour refuser leur participation s'ils ne le souhaitent pas. Les clients doivent être informés que la réception de tout autre service de santé, y compris un traitement antirétroviral, ne sera pas affectée par leur décision de participer ou </a:t>
              </a:r>
              <a:r>
                <a:rPr lang="fr-FR" sz="600" dirty="0">
                  <a:effectLst/>
                  <a:latin typeface="Calibri" panose="020F0502020204030204" pitchFamily="34" charset="0"/>
                  <a:ea typeface="Calibri" panose="020F0502020204030204" pitchFamily="34" charset="0"/>
                  <a:cs typeface="Calibri" panose="020F0502020204030204" pitchFamily="34" charset="0"/>
                </a:rPr>
                <a:t>non aux services de test index.</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pPr>
              <a:r>
                <a:rPr lang="fr-F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 sont les services de test index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fr-FR" sz="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ll</a:t>
              </a: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est important que votre (vos) partenaire (s) et vos enfants biologiques subissent un test de dépistage du VIH. S'ils sont négatifs, nous pouvons leur fournir des informations et des services pour les aider à rester à l'abri du VIH. S'ils sont positifs, nous pouvons les mettre sous traitement antirétroviral afin qu'ils puissent vivre longtemps et en bonne santé.  Dans cet établissement (ou site), nous proposons des services de test index pour vous aider à faire tester votre (vos) partenaire (s) et vos enfants biologiques pour le VIH. Nous offrons ces services parce que nous savons qu'il peut être difficile d'informer votre (vos) partenaire (s) et vos enfants de votre VIH.  </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participation aux services de test index est volontaire. C'est un service que nous proposons si vous souhaitez y accéder. Si vous ne souhaitez pas participer, cela n'affectera aucun autre service de santé, y compris le traitement, que vous recevrez de notre part.</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 vous acceptez de participer, je vous demanderai de me donner les noms et coordonnées des personnes suivantes :</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114300">
                <a:lnSpc>
                  <a:spcPct val="115000"/>
                </a:lnSpc>
                <a:spcBef>
                  <a:spcPts val="0"/>
                </a:spcBef>
                <a:spcAft>
                  <a:spcPts val="0"/>
                </a:spcAft>
                <a:buFont typeface="Symbol" panose="05050102010706020507" pitchFamily="18" charset="2"/>
                <a:buChar char=""/>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Vous avez eu des relations sexuelles au cours de la dernière année, y compris toute personne avec qui vous avez eu des relations sexuelles une seule fois et même si vous avez utilisé un préservatif ; </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114300">
                <a:lnSpc>
                  <a:spcPct val="115000"/>
                </a:lnSpc>
                <a:spcBef>
                  <a:spcPts val="0"/>
                </a:spcBef>
                <a:spcAft>
                  <a:spcPts val="0"/>
                </a:spcAft>
                <a:buFont typeface="Symbol" panose="05050102010706020507" pitchFamily="18" charset="2"/>
                <a:buChar char=""/>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Vous avez partage des aiguilles ou du matériel d'injection avec elles ; ou</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114300">
                <a:lnSpc>
                  <a:spcPct val="115000"/>
                </a:lnSpc>
                <a:spcBef>
                  <a:spcPts val="0"/>
                </a:spcBef>
                <a:spcAft>
                  <a:spcPts val="0"/>
                </a:spcAft>
                <a:buFont typeface="Symbol" panose="05050102010706020507" pitchFamily="18" charset="2"/>
                <a:buChar char=""/>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Vous avez aidé à accoucher une personne âgée de moins de 19 ans.</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85775" marR="0">
                <a:lnSpc>
                  <a:spcPct val="115000"/>
                </a:lnSpc>
                <a:spcBef>
                  <a:spcPts val="0"/>
                </a:spcBef>
                <a:spcAft>
                  <a:spcPts val="0"/>
                </a:spcAft>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Nous proposons quatre options pour vous aider à faire tester votre partenaire et vos enfants pour le VIH :</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114300">
                <a:lnSpc>
                  <a:spcPct val="115000"/>
                </a:lnSpc>
                <a:spcBef>
                  <a:spcPts val="0"/>
                </a:spcBef>
                <a:spcAft>
                  <a:spcPts val="0"/>
                </a:spcAft>
                <a:buFont typeface="Symbol" panose="05050102010706020507" pitchFamily="18" charset="2"/>
                <a:buChar char=""/>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Orientation du client où vous parlez à votre partenaire de votre VIH et l'encouragez (ou elle) à venir à l'établissement (ou au site) pour un test VIH.</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114300">
                <a:lnSpc>
                  <a:spcPct val="115000"/>
                </a:lnSpc>
                <a:spcBef>
                  <a:spcPts val="0"/>
                </a:spcBef>
                <a:spcAft>
                  <a:spcPts val="0"/>
                </a:spcAft>
                <a:buFont typeface="Symbol" panose="05050102010706020507" pitchFamily="18" charset="2"/>
                <a:buChar char=""/>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Double référence où un conseiller s'assiéra avec vous et votre partenaire et vous soutiendra pendant que vous informerez votre partenaire de votre VIH. Ensuite, nous proposerons à votre partenaire un test VIH.</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114300">
                <a:lnSpc>
                  <a:spcPct val="115000"/>
                </a:lnSpc>
                <a:spcBef>
                  <a:spcPts val="0"/>
                </a:spcBef>
                <a:spcAft>
                  <a:spcPts val="0"/>
                </a:spcAft>
                <a:buFont typeface="Symbol" panose="05050102010706020507" pitchFamily="18" charset="2"/>
                <a:buChar char=""/>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Orientation vers un prestataire où un conseiller appellera ou rendra visite à votre partenaire et lui proposera un test VIH. Cette approche ne vous oblige pas à informer votre partenaire de votre VIH.</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114300">
                <a:lnSpc>
                  <a:spcPct val="115000"/>
                </a:lnSpc>
                <a:spcBef>
                  <a:spcPts val="0"/>
                </a:spcBef>
                <a:spcAft>
                  <a:spcPts val="0"/>
                </a:spcAft>
                <a:buFont typeface="Symbol" panose="05050102010706020507" pitchFamily="18" charset="2"/>
                <a:buChar char=""/>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Renvoi par contrat où vous aurez 14 jours pour informer votre partenaire de votre VIH et l'amener faire un test VIH. Après 14 jours, le conseiller appellera ou rendra visite à votre partenaire et lui proposera un test VIH.</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Vous êtes libre de choisir différentes options pour différents partenaires.</a:t>
              </a: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600" dirty="0"/>
            </a:p>
          </p:txBody>
        </p:sp>
        <p:sp>
          <p:nvSpPr>
            <p:cNvPr id="3" name="Arrow: Right 2">
              <a:extLst>
                <a:ext uri="{FF2B5EF4-FFF2-40B4-BE49-F238E27FC236}">
                  <a16:creationId xmlns:a16="http://schemas.microsoft.com/office/drawing/2014/main" id="{CD06BB3A-EE7E-4507-B051-546CE7F202B4}"/>
                </a:ext>
              </a:extLst>
            </p:cNvPr>
            <p:cNvSpPr/>
            <p:nvPr/>
          </p:nvSpPr>
          <p:spPr>
            <a:xfrm>
              <a:off x="791088" y="5479155"/>
              <a:ext cx="2980811" cy="695326"/>
            </a:xfrm>
            <a:prstGeom prst="right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a:t>Ils peuvent choisir différentes options pour différents partenaires</a:t>
              </a:r>
            </a:p>
          </p:txBody>
        </p:sp>
        <p:sp>
          <p:nvSpPr>
            <p:cNvPr id="8" name="Arrow: Right 7">
              <a:extLst>
                <a:ext uri="{FF2B5EF4-FFF2-40B4-BE49-F238E27FC236}">
                  <a16:creationId xmlns:a16="http://schemas.microsoft.com/office/drawing/2014/main" id="{165ECF86-1BCD-4D68-92BC-D26C2EA1E173}"/>
                </a:ext>
              </a:extLst>
            </p:cNvPr>
            <p:cNvSpPr/>
            <p:nvPr/>
          </p:nvSpPr>
          <p:spPr>
            <a:xfrm>
              <a:off x="791088" y="4447236"/>
              <a:ext cx="3009899" cy="695326"/>
            </a:xfrm>
            <a:prstGeom prst="right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a:t>Ils peuvent choisir l'une des quatre options pour faire tester leurs partenaires et leurs enfants pour le VIH</a:t>
              </a:r>
            </a:p>
          </p:txBody>
        </p:sp>
        <p:sp>
          <p:nvSpPr>
            <p:cNvPr id="9" name="Arrow: Right 8">
              <a:extLst>
                <a:ext uri="{FF2B5EF4-FFF2-40B4-BE49-F238E27FC236}">
                  <a16:creationId xmlns:a16="http://schemas.microsoft.com/office/drawing/2014/main" id="{60B77AF3-80C0-4A84-8DC7-E280073788BE}"/>
                </a:ext>
              </a:extLst>
            </p:cNvPr>
            <p:cNvSpPr/>
            <p:nvPr/>
          </p:nvSpPr>
          <p:spPr>
            <a:xfrm>
              <a:off x="791090" y="3365153"/>
              <a:ext cx="3009900" cy="695326"/>
            </a:xfrm>
            <a:prstGeom prst="right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a:t>S'ils acceptent de participer, nous demanderons les noms et coordonnées de leur (s) partenaire (s) et enfant (s) </a:t>
              </a:r>
            </a:p>
          </p:txBody>
        </p:sp>
        <p:sp>
          <p:nvSpPr>
            <p:cNvPr id="10" name="Arrow: Right 9">
              <a:extLst>
                <a:ext uri="{FF2B5EF4-FFF2-40B4-BE49-F238E27FC236}">
                  <a16:creationId xmlns:a16="http://schemas.microsoft.com/office/drawing/2014/main" id="{0D7755EA-9C1B-4780-BE1F-F86C394024FC}"/>
                </a:ext>
              </a:extLst>
            </p:cNvPr>
            <p:cNvSpPr/>
            <p:nvPr/>
          </p:nvSpPr>
          <p:spPr>
            <a:xfrm>
              <a:off x="791089" y="2510566"/>
              <a:ext cx="3009900" cy="695326"/>
            </a:xfrm>
            <a:prstGeom prst="right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a:t>Que sont les services de test index ?</a:t>
              </a:r>
            </a:p>
          </p:txBody>
        </p:sp>
        <p:sp>
          <p:nvSpPr>
            <p:cNvPr id="11" name="Arrow: Right 10">
              <a:extLst>
                <a:ext uri="{FF2B5EF4-FFF2-40B4-BE49-F238E27FC236}">
                  <a16:creationId xmlns:a16="http://schemas.microsoft.com/office/drawing/2014/main" id="{99E4D713-5111-4691-B989-8D9702551133}"/>
                </a:ext>
              </a:extLst>
            </p:cNvPr>
            <p:cNvSpPr/>
            <p:nvPr/>
          </p:nvSpPr>
          <p:spPr>
            <a:xfrm>
              <a:off x="817952" y="1456231"/>
              <a:ext cx="2983035" cy="695326"/>
            </a:xfrm>
            <a:prstGeom prst="right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a:t>Instructions : l'agent de santé doit utiliser ce script pour obtenir le consentement pour les services de test index</a:t>
              </a:r>
            </a:p>
          </p:txBody>
        </p:sp>
        <p:sp>
          <p:nvSpPr>
            <p:cNvPr id="4" name="TextBox 3">
              <a:extLst>
                <a:ext uri="{FF2B5EF4-FFF2-40B4-BE49-F238E27FC236}">
                  <a16:creationId xmlns:a16="http://schemas.microsoft.com/office/drawing/2014/main" id="{BCD9D55B-AC44-4CED-AC98-6BF0A6077BA3}"/>
                </a:ext>
              </a:extLst>
            </p:cNvPr>
            <p:cNvSpPr txBox="1"/>
            <p:nvPr/>
          </p:nvSpPr>
          <p:spPr>
            <a:xfrm>
              <a:off x="738358" y="1148566"/>
              <a:ext cx="1676400" cy="369332"/>
            </a:xfrm>
            <a:prstGeom prst="rect">
              <a:avLst/>
            </a:prstGeom>
            <a:noFill/>
          </p:spPr>
          <p:txBody>
            <a:bodyPr wrap="square" rtlCol="0">
              <a:spAutoFit/>
            </a:bodyPr>
            <a:lstStyle/>
            <a:p>
              <a:r>
                <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Sections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8F2DFA8-37EA-4C13-9646-CC5CFD861DFE}"/>
                </a:ext>
              </a:extLst>
            </p:cNvPr>
            <p:cNvSpPr txBox="1"/>
            <p:nvPr/>
          </p:nvSpPr>
          <p:spPr>
            <a:xfrm>
              <a:off x="3790950" y="1147484"/>
              <a:ext cx="1676400" cy="369332"/>
            </a:xfrm>
            <a:prstGeom prst="rect">
              <a:avLst/>
            </a:prstGeom>
            <a:noFill/>
          </p:spPr>
          <p:txBody>
            <a:bodyPr wrap="square" rtlCol="0">
              <a:spAutoFit/>
            </a:bodyPr>
            <a:lstStyle/>
            <a:p>
              <a:r>
                <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Messages clés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0BB160E5-9CF4-4611-8647-747EBAE64DB7}"/>
              </a:ext>
            </a:extLst>
          </p:cNvPr>
          <p:cNvGrpSpPr/>
          <p:nvPr/>
        </p:nvGrpSpPr>
        <p:grpSpPr>
          <a:xfrm>
            <a:off x="4829670" y="2215340"/>
            <a:ext cx="6911885" cy="4318896"/>
            <a:chOff x="3254000" y="1681855"/>
            <a:chExt cx="6911885" cy="4318896"/>
          </a:xfrm>
        </p:grpSpPr>
        <p:sp>
          <p:nvSpPr>
            <p:cNvPr id="22" name="Rectangle 21">
              <a:extLst>
                <a:ext uri="{FF2B5EF4-FFF2-40B4-BE49-F238E27FC236}">
                  <a16:creationId xmlns:a16="http://schemas.microsoft.com/office/drawing/2014/main" id="{EDC30A1A-EC0A-4691-82AC-B970EC341474}"/>
                </a:ext>
              </a:extLst>
            </p:cNvPr>
            <p:cNvSpPr/>
            <p:nvPr/>
          </p:nvSpPr>
          <p:spPr>
            <a:xfrm>
              <a:off x="3254000" y="1681855"/>
              <a:ext cx="6911885" cy="4318896"/>
            </a:xfrm>
            <a:prstGeom prst="rect">
              <a:avLst/>
            </a:prstGeom>
            <a:solidFill>
              <a:schemeClr val="bg1"/>
            </a:solidFill>
            <a:ln w="635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19068C-8758-411C-A0D8-CAFBD855BA6A}"/>
                </a:ext>
              </a:extLst>
            </p:cNvPr>
            <p:cNvSpPr/>
            <p:nvPr/>
          </p:nvSpPr>
          <p:spPr>
            <a:xfrm>
              <a:off x="6036333" y="2239792"/>
              <a:ext cx="4129552" cy="3684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600"/>
                </a:spcAft>
              </a:pPr>
              <a:r>
                <a:rPr lang="fr-F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services de test index sont entièrement volontaires.</a:t>
              </a:r>
            </a:p>
            <a:p>
              <a:pPr marL="0" marR="0">
                <a:lnSpc>
                  <a:spcPct val="107000"/>
                </a:lnSpc>
                <a:spcBef>
                  <a:spcPts val="0"/>
                </a:spcBef>
                <a:spcAft>
                  <a:spcPts val="600"/>
                </a:spcAft>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Vous pouvez choisir de participer ou non aux services de test index. Cela signifie que vous n'êtes pas obligé de fournir les noms et les coordonnées de votre / vos partenaire (s) et enfant (s) si vous ne vous sentez pas à l'aise de partager ces informations avec nous. Vous êtes libre de dire « non » sans nous donner une raison pour laquelle vous ne souhaitez pas participer. Il suffit de dire « non ». Vous recevrez toujours un traitement antirétroviral et d'autres services de santé dans cet établissement (ou site), que vous choisissiez de participer ou non aux services de test index.  Vous êtes également libre de changer d'avis à tout moment. Cela signifie que vous pouvez dire oui aux services de test index maintenant, mais décider plus tard que vous ne voulez pas participer. Nous pouvons également planifier une autre heure pour discuter des tests index si vous souhaitez prendre un peu plus de temps pour réfléchir à la possibilité de participer.</a:t>
              </a:r>
            </a:p>
            <a:p>
              <a:pPr marL="0" marR="0">
                <a:lnSpc>
                  <a:spcPct val="107000"/>
                </a:lnSpc>
                <a:spcBef>
                  <a:spcPts val="0"/>
                </a:spcBef>
                <a:spcAft>
                  <a:spcPts val="600"/>
                </a:spcAft>
              </a:pPr>
              <a:r>
                <a:rPr lang="fr-F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services de test index sont confidentiels</a:t>
              </a:r>
            </a:p>
            <a:p>
              <a:pPr marL="0" marR="0">
                <a:lnSpc>
                  <a:spcPct val="107000"/>
                </a:lnSpc>
                <a:spcBef>
                  <a:spcPts val="0"/>
                </a:spcBef>
                <a:spcAft>
                  <a:spcPts val="600"/>
                </a:spcAft>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Nous nous engageons à protéger vos informations personnelles. Toutes les informations que vous partagez avec nous seront conservées dans la plus stricte confidentialité. Cela signifie que nous ne révélerons pas votre nom à votre / vos partenaire (s). Cela signifie également que nous ne serons pas en mesure de vous dire si votre partenaire a subi un test de dépistage du VIH ou son statut VIH, à moins que nous n'obtenions le consentement de vous et de votre (vos) partenaire (s).  Nous pouvons partager le nom et les coordonnées de votre partenaire avec une organisation communautaire qui nous aide à effectuer des tests de dépistage du VIH dans la communauté. Cependant, votre nom ne sera pas partagé avec cette organisation et ils ne sauront pas qui leur a donné les informations sur votre partenaire.  De cette façon, ils ne pourront pas révéler votre nom à votre partenaire. Toutes les informations que vous nous fournissez seront conservées dans des armoires verrouillées, accessibles uniquement aux travailleurs de la santé et aux conseillers fournissant des services de test index.</a:t>
              </a:r>
            </a:p>
            <a:p>
              <a:pPr marL="0" marR="0">
                <a:lnSpc>
                  <a:spcPct val="107000"/>
                </a:lnSpc>
                <a:spcBef>
                  <a:spcPts val="0"/>
                </a:spcBef>
                <a:spcAft>
                  <a:spcPts val="600"/>
                </a:spcAft>
              </a:pPr>
              <a:r>
                <a:rPr lang="fr-FR"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Quels sont les risques associés aux tests index ?</a:t>
              </a:r>
            </a:p>
            <a:p>
              <a:pPr marL="0" marR="0">
                <a:lnSpc>
                  <a:spcPct val="107000"/>
                </a:lnSpc>
                <a:spcBef>
                  <a:spcPts val="0"/>
                </a:spcBef>
                <a:spcAft>
                  <a:spcPts val="600"/>
                </a:spcAft>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Bien que nous fassions tout notre possible pour protéger vos informations personnelles, il est possible que votre partenaire soupçonne que vous êtes celui qui a partagé son nom. Cela pourrait être si vous étiez leur partenaire le plus récent, si vous étiez leur seul partenaire, ou ils peuvent simplement supposer que c'était vous. C'est un risque, quelle que soit la manière dont nous protégeons votre identité. Si vous craignez que votre partenaire puisse vous blesser ou que vous ne soyez pas en sécurité, veuillez-nous en informer. Nous pouvons examiner différentes manières d'avertir votre partenaire qui peuvent protéger votre sécurité ou nous pouvons choisir de ne pas le contacter si votre sécurité est mise en doute.</a:t>
              </a:r>
            </a:p>
            <a:p>
              <a:pPr marL="0" marR="0">
                <a:lnSpc>
                  <a:spcPct val="107000"/>
                </a:lnSpc>
                <a:spcBef>
                  <a:spcPts val="0"/>
                </a:spcBef>
                <a:spcAft>
                  <a:spcPts val="600"/>
                </a:spcAft>
              </a:pPr>
              <a:r>
                <a:rPr lang="fr-FR"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 vous choisissez d'aviser votre partenaire par vous-même, il y a un risque que votre partenaire réagisse mal lorsque vous lui parlez de votre statut sérologique VIH. Cependant, nous examinerons les stratégies pour informer votre partenaire de votre VIH, y compris comment répondre à ses questions et gérer les émotions négatives, dans le cadre de la séance de counseling. De plus, vous pouvez amener votre partenaire dans cet établissement (ou site) et un conseiller peut vous aider à parler du VIH à votre partenaire.</a:t>
              </a:r>
            </a:p>
            <a:p>
              <a:pPr algn="ctr"/>
              <a:endParaRPr lang="en-US" sz="600" dirty="0"/>
            </a:p>
          </p:txBody>
        </p:sp>
        <p:sp>
          <p:nvSpPr>
            <p:cNvPr id="17" name="Arrow: Right 16">
              <a:extLst>
                <a:ext uri="{FF2B5EF4-FFF2-40B4-BE49-F238E27FC236}">
                  <a16:creationId xmlns:a16="http://schemas.microsoft.com/office/drawing/2014/main" id="{4FCE8260-909A-44E0-91E2-5169E5A1E3B2}"/>
                </a:ext>
              </a:extLst>
            </p:cNvPr>
            <p:cNvSpPr/>
            <p:nvPr/>
          </p:nvSpPr>
          <p:spPr>
            <a:xfrm>
              <a:off x="3400547" y="4232663"/>
              <a:ext cx="2590678" cy="695326"/>
            </a:xfrm>
            <a:prstGeom prst="right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a:t>Quels sont les risques associés aux tests index ?</a:t>
              </a:r>
            </a:p>
          </p:txBody>
        </p:sp>
        <p:sp>
          <p:nvSpPr>
            <p:cNvPr id="18" name="Arrow: Right 17">
              <a:extLst>
                <a:ext uri="{FF2B5EF4-FFF2-40B4-BE49-F238E27FC236}">
                  <a16:creationId xmlns:a16="http://schemas.microsoft.com/office/drawing/2014/main" id="{55799425-FB56-4F7B-8A5B-14695456E10D}"/>
                </a:ext>
              </a:extLst>
            </p:cNvPr>
            <p:cNvSpPr/>
            <p:nvPr/>
          </p:nvSpPr>
          <p:spPr>
            <a:xfrm>
              <a:off x="3400549" y="3093618"/>
              <a:ext cx="2590676" cy="695326"/>
            </a:xfrm>
            <a:prstGeom prst="right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a:t>Les services de test index sont confidentiels</a:t>
              </a:r>
            </a:p>
          </p:txBody>
        </p:sp>
        <p:sp>
          <p:nvSpPr>
            <p:cNvPr id="19" name="Arrow: Right 18">
              <a:extLst>
                <a:ext uri="{FF2B5EF4-FFF2-40B4-BE49-F238E27FC236}">
                  <a16:creationId xmlns:a16="http://schemas.microsoft.com/office/drawing/2014/main" id="{6AFA42E1-0DB4-4FEB-BF57-E87AAF100124}"/>
                </a:ext>
              </a:extLst>
            </p:cNvPr>
            <p:cNvSpPr/>
            <p:nvPr/>
          </p:nvSpPr>
          <p:spPr>
            <a:xfrm>
              <a:off x="3427413" y="2020233"/>
              <a:ext cx="2563812" cy="695326"/>
            </a:xfrm>
            <a:prstGeom prst="right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a:t>Les services de test index sont entièrement volontaires.</a:t>
              </a:r>
            </a:p>
          </p:txBody>
        </p:sp>
        <p:sp>
          <p:nvSpPr>
            <p:cNvPr id="20" name="TextBox 19">
              <a:extLst>
                <a:ext uri="{FF2B5EF4-FFF2-40B4-BE49-F238E27FC236}">
                  <a16:creationId xmlns:a16="http://schemas.microsoft.com/office/drawing/2014/main" id="{7E4633A9-4632-40A9-8B9F-FEC188E40F22}"/>
                </a:ext>
              </a:extLst>
            </p:cNvPr>
            <p:cNvSpPr txBox="1"/>
            <p:nvPr/>
          </p:nvSpPr>
          <p:spPr>
            <a:xfrm>
              <a:off x="3363769" y="1719948"/>
              <a:ext cx="1676400" cy="369332"/>
            </a:xfrm>
            <a:prstGeom prst="rect">
              <a:avLst/>
            </a:prstGeom>
            <a:noFill/>
          </p:spPr>
          <p:txBody>
            <a:bodyPr wrap="square" rtlCol="0">
              <a:spAutoFit/>
            </a:bodyPr>
            <a:lstStyle/>
            <a:p>
              <a:r>
                <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Sections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4F88A713-9FCA-4FE1-8BC7-47EDEDDC0C80}"/>
                </a:ext>
              </a:extLst>
            </p:cNvPr>
            <p:cNvSpPr txBox="1"/>
            <p:nvPr/>
          </p:nvSpPr>
          <p:spPr>
            <a:xfrm>
              <a:off x="6035819" y="1730536"/>
              <a:ext cx="1676400" cy="369332"/>
            </a:xfrm>
            <a:prstGeom prst="rect">
              <a:avLst/>
            </a:prstGeom>
            <a:noFill/>
          </p:spPr>
          <p:txBody>
            <a:bodyPr wrap="square" rtlCol="0">
              <a:spAutoFit/>
            </a:bodyPr>
            <a:lstStyle/>
            <a:p>
              <a:r>
                <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Messages clés</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54"/>
          <p:cNvSpPr txBox="1">
            <a:spLocks noGrp="1"/>
          </p:cNvSpPr>
          <p:nvPr>
            <p:ph type="title"/>
          </p:nvPr>
        </p:nvSpPr>
        <p:spPr>
          <a:xfrm>
            <a:off x="659427" y="518341"/>
            <a:ext cx="5436573" cy="800100"/>
          </a:xfrm>
          <a:noFill/>
          <a:ln>
            <a:noFill/>
          </a:ln>
        </p:spPr>
        <p:txBody>
          <a:bodyPr spcFirstLastPara="1" wrap="square" lIns="91425" tIns="45700" rIns="91425" bIns="45700" anchor="ctr" anchorCtr="0">
            <a:normAutofit/>
          </a:bodyPr>
          <a:lstStyle/>
          <a:p>
            <a:pPr lvl="0"/>
            <a:r>
              <a:rPr lang="en-US" dirty="0"/>
              <a:t>SOP VPI</a:t>
            </a:r>
          </a:p>
        </p:txBody>
      </p:sp>
      <p:sp>
        <p:nvSpPr>
          <p:cNvPr id="845" name="Google Shape;845;p54"/>
          <p:cNvSpPr txBox="1">
            <a:spLocks noGrp="1"/>
          </p:cNvSpPr>
          <p:nvPr>
            <p:ph type="body" idx="1"/>
          </p:nvPr>
        </p:nvSpPr>
        <p:spPr>
          <a:xfrm>
            <a:off x="6390166" y="1324936"/>
            <a:ext cx="5192233" cy="4932362"/>
          </a:xfrm>
          <a:solidFill>
            <a:srgbClr val="F2F2F2"/>
          </a:solidFill>
          <a:ln w="9525" cap="flat" cmpd="sng">
            <a:solidFill>
              <a:srgbClr val="7F7F7F"/>
            </a:solidFill>
            <a:prstDash val="solid"/>
            <a:round/>
            <a:headEnd type="none" w="sm" len="sm"/>
            <a:tailEnd type="none" w="sm" len="sm"/>
          </a:ln>
        </p:spPr>
        <p:txBody>
          <a:bodyPr spcFirstLastPara="1" wrap="square" lIns="91425" tIns="45700" rIns="91425" bIns="45700" anchor="t" anchorCtr="0">
            <a:normAutofit fontScale="47500" lnSpcReduction="20000"/>
          </a:bodyPr>
          <a:lstStyle/>
          <a:p>
            <a:pPr marL="50800" lvl="0" indent="0" algn="ctr">
              <a:lnSpc>
                <a:spcPct val="115000"/>
              </a:lnSpc>
              <a:buNone/>
            </a:pPr>
            <a:r>
              <a:rPr lang="fr-FR" b="1" dirty="0"/>
              <a:t>SCRIPT SUGGÉRÉ POUR NOTIFIER LES PARTENAIRES VIA UN APPEL TÉLÉPHONIQUE POUR LES CLIENTS CHOISISSANT LA RÉFÉRENCE DU PRESTATAIRE</a:t>
            </a:r>
            <a:endParaRPr lang="en-US" b="1" dirty="0"/>
          </a:p>
          <a:p>
            <a:pPr marL="50800" lvl="0" indent="0">
              <a:lnSpc>
                <a:spcPct val="128000"/>
              </a:lnSpc>
              <a:buNone/>
            </a:pPr>
            <a:r>
              <a:rPr lang="fr-FR" dirty="0"/>
              <a:t>Bonjour. Je m'appelle ___________ et je suis un conseiller / prestataire à</a:t>
            </a:r>
            <a:r>
              <a:rPr lang="en-US" u="sng" dirty="0"/>
              <a:t>__[Nom de l'établissement]</a:t>
            </a:r>
            <a:r>
              <a:rPr lang="en-US" dirty="0"/>
              <a:t>_. Qui est à l’appareil ? </a:t>
            </a:r>
          </a:p>
          <a:p>
            <a:pPr marL="50800" lvl="0" indent="0">
              <a:lnSpc>
                <a:spcPct val="128000"/>
              </a:lnSpc>
              <a:buNone/>
            </a:pPr>
            <a:r>
              <a:rPr lang="en-US" dirty="0"/>
              <a:t>[SI AUTRE QUE LE PARTENAIRE] : Puis-je parler avec </a:t>
            </a:r>
            <a:r>
              <a:rPr lang="en-US" u="sng" dirty="0"/>
              <a:t>__nom du partenaire </a:t>
            </a:r>
            <a:r>
              <a:rPr lang="en-US" dirty="0"/>
              <a:t>?</a:t>
            </a:r>
          </a:p>
          <a:p>
            <a:pPr marL="50800" lvl="0" indent="0">
              <a:lnSpc>
                <a:spcPct val="128000"/>
              </a:lnSpc>
              <a:buNone/>
            </a:pPr>
            <a:r>
              <a:rPr lang="en-US" dirty="0"/>
              <a:t>[</a:t>
            </a:r>
            <a:r>
              <a:rPr lang="fr-FR" dirty="0"/>
              <a:t>Si le partenaire n'est pas disponible] : Merci. J'essaierai plus tard</a:t>
            </a:r>
            <a:r>
              <a:rPr lang="en-US" dirty="0"/>
              <a:t>.</a:t>
            </a:r>
          </a:p>
          <a:p>
            <a:pPr marL="50800" lvl="0" indent="0">
              <a:lnSpc>
                <a:spcPct val="128000"/>
              </a:lnSpc>
              <a:buNone/>
            </a:pPr>
            <a:r>
              <a:rPr lang="en-US" dirty="0"/>
              <a:t>[Si OUI] : </a:t>
            </a:r>
            <a:r>
              <a:rPr lang="fr-FR" dirty="0"/>
              <a:t>J'ai des informations importantes pour vous. Êtes-vous dans un espace privé où vous pouvez parler </a:t>
            </a:r>
            <a:r>
              <a:rPr lang="en-US" dirty="0"/>
              <a:t>? </a:t>
            </a:r>
          </a:p>
          <a:p>
            <a:pPr marL="50800" lvl="0" indent="0">
              <a:lnSpc>
                <a:spcPct val="128000"/>
              </a:lnSpc>
              <a:buNone/>
            </a:pPr>
            <a:r>
              <a:rPr lang="en-US" dirty="0"/>
              <a:t>[Si NON] :  Quand pr</a:t>
            </a:r>
            <a:r>
              <a:rPr lang="fr-FR" dirty="0"/>
              <a:t>é</a:t>
            </a:r>
            <a:r>
              <a:rPr lang="en-US" dirty="0"/>
              <a:t>f</a:t>
            </a:r>
            <a:r>
              <a:rPr lang="fr-FR" dirty="0"/>
              <a:t>é</a:t>
            </a:r>
            <a:r>
              <a:rPr lang="en-US" dirty="0"/>
              <a:t>rez-vous que je vous rappelle ?</a:t>
            </a:r>
          </a:p>
          <a:p>
            <a:pPr marL="50800" lvl="0" indent="0">
              <a:lnSpc>
                <a:spcPct val="128000"/>
              </a:lnSpc>
              <a:buNone/>
            </a:pPr>
            <a:r>
              <a:rPr lang="en-US" dirty="0"/>
              <a:t>Etc.</a:t>
            </a:r>
          </a:p>
        </p:txBody>
      </p:sp>
      <p:sp>
        <p:nvSpPr>
          <p:cNvPr id="846" name="Google Shape;846;p54"/>
          <p:cNvSpPr txBox="1"/>
          <p:nvPr/>
        </p:nvSpPr>
        <p:spPr>
          <a:xfrm>
            <a:off x="609600" y="1328737"/>
            <a:ext cx="5100083" cy="5096555"/>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457200" indent="-406400">
              <a:lnSpc>
                <a:spcPct val="95000"/>
              </a:lnSpc>
              <a:spcBef>
                <a:spcPts val="1800"/>
              </a:spcBef>
              <a:buClr>
                <a:srgbClr val="E73439"/>
              </a:buClr>
              <a:buSzPts val="2800"/>
              <a:buFont typeface="Arial"/>
              <a:buChar char="•"/>
            </a:pPr>
            <a:r>
              <a:rPr lang="fr-FR" sz="2400" dirty="0">
                <a:solidFill>
                  <a:srgbClr val="262626"/>
                </a:solidFill>
                <a:sym typeface="Calibri"/>
              </a:rPr>
              <a:t>Questions / outil de dépistage de la violence</a:t>
            </a:r>
            <a:endParaRPr lang="en-US" sz="2400" dirty="0">
              <a:solidFill>
                <a:srgbClr val="262626"/>
              </a:solidFill>
            </a:endParaRPr>
          </a:p>
          <a:p>
            <a:pPr marL="457200" indent="-406400">
              <a:lnSpc>
                <a:spcPct val="95000"/>
              </a:lnSpc>
              <a:spcBef>
                <a:spcPts val="1800"/>
              </a:spcBef>
              <a:buClr>
                <a:srgbClr val="E73439"/>
              </a:buClr>
              <a:buSzPts val="2800"/>
              <a:buFont typeface="Arial"/>
              <a:buChar char="•"/>
            </a:pPr>
            <a:r>
              <a:rPr lang="fr-FR" sz="2400" dirty="0">
                <a:solidFill>
                  <a:srgbClr val="262626"/>
                </a:solidFill>
                <a:sym typeface="Calibri"/>
              </a:rPr>
              <a:t>La fourniture d'un soutien de première ligne et d'une orientation en cas de violence</a:t>
            </a:r>
            <a:endParaRPr lang="en-US" sz="2400" dirty="0">
              <a:solidFill>
                <a:srgbClr val="262626"/>
              </a:solidFill>
            </a:endParaRPr>
          </a:p>
          <a:p>
            <a:pPr marL="457200" indent="-406400">
              <a:lnSpc>
                <a:spcPct val="95000"/>
              </a:lnSpc>
              <a:spcBef>
                <a:spcPts val="1800"/>
              </a:spcBef>
              <a:buClr>
                <a:srgbClr val="E73439"/>
              </a:buClr>
              <a:buSzPts val="2800"/>
              <a:buFont typeface="Arial"/>
              <a:buChar char="•"/>
            </a:pPr>
            <a:r>
              <a:rPr lang="fr-FR" sz="2400" dirty="0">
                <a:solidFill>
                  <a:srgbClr val="262626"/>
                </a:solidFill>
                <a:sym typeface="Calibri"/>
              </a:rPr>
              <a:t>Stockage et partage de données en toute sécurité concernant les révélations de violence</a:t>
            </a:r>
            <a:endParaRPr sz="2400" dirty="0">
              <a:solidFill>
                <a:srgbClr val="262626"/>
              </a:solidFill>
            </a:endParaRPr>
          </a:p>
          <a:p>
            <a:pPr marL="457200" indent="-406400">
              <a:lnSpc>
                <a:spcPct val="95000"/>
              </a:lnSpc>
              <a:spcBef>
                <a:spcPts val="1800"/>
              </a:spcBef>
              <a:buClr>
                <a:srgbClr val="E73439"/>
              </a:buClr>
              <a:buSzPts val="2800"/>
              <a:buFont typeface="Arial"/>
              <a:buChar char="•"/>
            </a:pPr>
            <a:r>
              <a:rPr lang="fr-FR" sz="2400" dirty="0">
                <a:solidFill>
                  <a:srgbClr val="262626"/>
                </a:solidFill>
                <a:sym typeface="Calibri"/>
              </a:rPr>
              <a:t>Déterminer l'approche de notification appropriée</a:t>
            </a:r>
            <a:endParaRPr sz="2400" dirty="0">
              <a:solidFill>
                <a:srgbClr val="262626"/>
              </a:solidFill>
            </a:endParaRPr>
          </a:p>
          <a:p>
            <a:pPr marL="457200" indent="-406400">
              <a:lnSpc>
                <a:spcPct val="95000"/>
              </a:lnSpc>
              <a:spcBef>
                <a:spcPts val="1800"/>
              </a:spcBef>
              <a:buClr>
                <a:srgbClr val="E73439"/>
              </a:buClr>
              <a:buSzPts val="2800"/>
              <a:buFont typeface="Arial"/>
              <a:buChar char="•"/>
            </a:pPr>
            <a:r>
              <a:rPr lang="en-US" sz="2400" dirty="0">
                <a:solidFill>
                  <a:srgbClr val="262626"/>
                </a:solidFill>
                <a:sym typeface="Calibri"/>
              </a:rPr>
              <a:t>Etc.</a:t>
            </a:r>
            <a:endParaRPr sz="2400" dirty="0">
              <a:solidFill>
                <a:srgbClr val="262626"/>
              </a:solidFill>
            </a:endParaRPr>
          </a:p>
        </p:txBody>
      </p:sp>
      <p:sp>
        <p:nvSpPr>
          <p:cNvPr id="848" name="Google Shape;848;p54"/>
          <p:cNvSpPr txBox="1"/>
          <p:nvPr/>
        </p:nvSpPr>
        <p:spPr>
          <a:xfrm>
            <a:off x="6390166" y="352496"/>
            <a:ext cx="5142407" cy="891514"/>
          </a:xfrm>
          <a:prstGeom prst="rect">
            <a:avLst/>
          </a:prstGeom>
          <a:noFill/>
          <a:ln>
            <a:noFill/>
          </a:ln>
        </p:spPr>
        <p:txBody>
          <a:bodyPr spcFirstLastPara="1" wrap="square" lIns="91425" tIns="45700" rIns="91425" bIns="45700" anchor="ctr" anchorCtr="0">
            <a:normAutofit/>
          </a:bodyPr>
          <a:lstStyle/>
          <a:p>
            <a:pPr marL="0" indent="0" algn="ctr">
              <a:lnSpc>
                <a:spcPct val="90000"/>
              </a:lnSpc>
              <a:buClr>
                <a:srgbClr val="577F9F"/>
              </a:buClr>
              <a:buSzPts val="3600"/>
            </a:pPr>
            <a:r>
              <a:rPr lang="fr-FR" sz="2400" b="1" dirty="0">
                <a:solidFill>
                  <a:srgbClr val="577F9F"/>
                </a:solidFill>
                <a:sym typeface="Calibri"/>
              </a:rPr>
              <a:t>Scripts et points de discussion pour appeler des contacts</a:t>
            </a:r>
            <a:endParaRPr sz="2400" b="1" dirty="0">
              <a:solidFill>
                <a:srgbClr val="577F9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5" name="Google Shape;855;p55"/>
          <p:cNvSpPr txBox="1">
            <a:spLocks noGrp="1"/>
          </p:cNvSpPr>
          <p:nvPr>
            <p:ph type="title"/>
          </p:nvPr>
        </p:nvSpPr>
        <p:spPr>
          <a:xfrm>
            <a:off x="838200" y="538390"/>
            <a:ext cx="10515600" cy="800039"/>
          </a:xfrm>
          <a:noFill/>
          <a:ln>
            <a:noFill/>
          </a:ln>
        </p:spPr>
        <p:txBody>
          <a:bodyPr spcFirstLastPara="1" wrap="square" lIns="91425" tIns="45700" rIns="91425" bIns="45700" anchor="ctr" anchorCtr="0">
            <a:normAutofit/>
          </a:bodyPr>
          <a:lstStyle/>
          <a:p>
            <a:pPr lvl="0"/>
            <a:r>
              <a:rPr lang="en-US" dirty="0"/>
              <a:t>Formulaires d'événements indésirables</a:t>
            </a:r>
          </a:p>
        </p:txBody>
      </p:sp>
      <p:sp>
        <p:nvSpPr>
          <p:cNvPr id="856" name="Google Shape;856;p55"/>
          <p:cNvSpPr/>
          <p:nvPr/>
        </p:nvSpPr>
        <p:spPr>
          <a:xfrm>
            <a:off x="6416709" y="1837097"/>
            <a:ext cx="5141343" cy="1744696"/>
          </a:xfrm>
          <a:prstGeom prst="roundRect">
            <a:avLst>
              <a:gd name="adj" fmla="val 16667"/>
            </a:avLst>
          </a:prstGeom>
          <a:solidFill>
            <a:schemeClr val="bg1"/>
          </a:solidFill>
          <a:ln w="25400" cap="flat" cmpd="sng">
            <a:solidFill>
              <a:srgbClr val="757070"/>
            </a:solid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7000"/>
              </a:lnSpc>
              <a:spcBef>
                <a:spcPts val="0"/>
              </a:spcBef>
              <a:spcAft>
                <a:spcPts val="600"/>
              </a:spcAft>
              <a:buNone/>
            </a:pPr>
            <a:r>
              <a:rPr lang="en-US" sz="1200" b="1" dirty="0">
                <a:solidFill>
                  <a:srgbClr val="008080"/>
                </a:solidFill>
                <a:latin typeface="Calibri"/>
                <a:ea typeface="Calibri"/>
                <a:cs typeface="Calibri"/>
                <a:sym typeface="Calibri"/>
              </a:rPr>
              <a:t>INFORMATIONS SUR VOTRE PLAINTE</a:t>
            </a:r>
            <a:endParaRPr sz="1100" dirty="0">
              <a:solidFill>
                <a:schemeClr val="lt1"/>
              </a:solidFill>
              <a:latin typeface="Calibri"/>
              <a:ea typeface="Calibri"/>
              <a:cs typeface="Calibri"/>
              <a:sym typeface="Calibri"/>
            </a:endParaRPr>
          </a:p>
          <a:p>
            <a:pPr marL="0" marR="0" lvl="0" indent="0" algn="l" rtl="0">
              <a:lnSpc>
                <a:spcPct val="107000"/>
              </a:lnSpc>
              <a:spcBef>
                <a:spcPts val="0"/>
              </a:spcBef>
              <a:spcAft>
                <a:spcPts val="0"/>
              </a:spcAft>
              <a:buNone/>
            </a:pPr>
            <a:r>
              <a:rPr lang="en-US" sz="1200" b="1" dirty="0">
                <a:solidFill>
                  <a:srgbClr val="008080"/>
                </a:solidFill>
                <a:latin typeface="Calibri"/>
                <a:ea typeface="Calibri"/>
                <a:cs typeface="Calibri"/>
                <a:sym typeface="Calibri"/>
              </a:rPr>
              <a:t>Date de </a:t>
            </a:r>
            <a:r>
              <a:rPr lang="en-US" sz="1200" b="1" dirty="0" err="1">
                <a:solidFill>
                  <a:srgbClr val="008080"/>
                </a:solidFill>
                <a:latin typeface="Calibri"/>
                <a:ea typeface="Calibri"/>
                <a:cs typeface="Calibri"/>
                <a:sym typeface="Calibri"/>
              </a:rPr>
              <a:t>l'incident</a:t>
            </a:r>
            <a:r>
              <a:rPr lang="en-US" sz="1200" b="1" dirty="0">
                <a:solidFill>
                  <a:srgbClr val="008080"/>
                </a:solidFill>
                <a:latin typeface="Calibri"/>
                <a:ea typeface="Calibri"/>
                <a:cs typeface="Calibri"/>
                <a:sym typeface="Calibri"/>
              </a:rPr>
              <a:t> __________  </a:t>
            </a:r>
            <a:r>
              <a:rPr lang="en-US" sz="1200" b="1" dirty="0" err="1">
                <a:solidFill>
                  <a:srgbClr val="008080"/>
                </a:solidFill>
                <a:latin typeface="Calibri"/>
                <a:ea typeface="Calibri"/>
                <a:cs typeface="Calibri"/>
                <a:sym typeface="Calibri"/>
              </a:rPr>
              <a:t>Heure</a:t>
            </a:r>
            <a:r>
              <a:rPr lang="en-US" sz="1200" b="1" dirty="0">
                <a:solidFill>
                  <a:srgbClr val="008080"/>
                </a:solidFill>
                <a:latin typeface="Calibri"/>
                <a:ea typeface="Calibri"/>
                <a:cs typeface="Calibri"/>
                <a:sym typeface="Calibri"/>
              </a:rPr>
              <a:t> de </a:t>
            </a:r>
            <a:r>
              <a:rPr lang="en-US" sz="1200" b="1" dirty="0" err="1">
                <a:solidFill>
                  <a:srgbClr val="008080"/>
                </a:solidFill>
                <a:latin typeface="Calibri"/>
                <a:ea typeface="Calibri"/>
                <a:cs typeface="Calibri"/>
                <a:sym typeface="Calibri"/>
              </a:rPr>
              <a:t>l’incident</a:t>
            </a:r>
            <a:r>
              <a:rPr lang="en-US" sz="1200" b="1" dirty="0">
                <a:solidFill>
                  <a:srgbClr val="008080"/>
                </a:solidFill>
                <a:latin typeface="Calibri"/>
                <a:ea typeface="Calibri"/>
                <a:cs typeface="Calibri"/>
                <a:sym typeface="Calibri"/>
              </a:rPr>
              <a:t> </a:t>
            </a:r>
            <a:r>
              <a:rPr lang="en-US" sz="1200" b="1" dirty="0" err="1">
                <a:solidFill>
                  <a:srgbClr val="008080"/>
                </a:solidFill>
                <a:latin typeface="Calibri"/>
                <a:ea typeface="Calibri"/>
                <a:cs typeface="Calibri"/>
                <a:sym typeface="Calibri"/>
              </a:rPr>
              <a:t>survenu</a:t>
            </a:r>
            <a:r>
              <a:rPr lang="en-US" sz="1200" b="1" dirty="0">
                <a:solidFill>
                  <a:srgbClr val="008080"/>
                </a:solidFill>
                <a:latin typeface="Calibri"/>
                <a:ea typeface="Calibri"/>
                <a:cs typeface="Calibri"/>
                <a:sym typeface="Calibri"/>
              </a:rPr>
              <a:t> ____________</a:t>
            </a:r>
            <a:endParaRPr sz="1100" dirty="0">
              <a:solidFill>
                <a:schemeClr val="lt1"/>
              </a:solidFill>
              <a:latin typeface="Calibri"/>
              <a:ea typeface="Calibri"/>
              <a:cs typeface="Calibri"/>
              <a:sym typeface="Calibri"/>
            </a:endParaRPr>
          </a:p>
          <a:p>
            <a:pPr marL="0" marR="0" lvl="0" indent="0" algn="l" rtl="0">
              <a:lnSpc>
                <a:spcPct val="107000"/>
              </a:lnSpc>
              <a:spcBef>
                <a:spcPts val="800"/>
              </a:spcBef>
              <a:spcAft>
                <a:spcPts val="0"/>
              </a:spcAft>
              <a:buNone/>
            </a:pPr>
            <a:r>
              <a:rPr lang="fr-FR" sz="1200" b="1" dirty="0">
                <a:solidFill>
                  <a:srgbClr val="008080"/>
                </a:solidFill>
                <a:latin typeface="Calibri"/>
                <a:ea typeface="Calibri"/>
                <a:cs typeface="Calibri"/>
                <a:sym typeface="Calibri"/>
              </a:rPr>
              <a:t>Lieu où l'incident s'est produit </a:t>
            </a:r>
            <a:r>
              <a:rPr lang="en-US" sz="1200" b="1" dirty="0">
                <a:solidFill>
                  <a:srgbClr val="008080"/>
                </a:solidFill>
                <a:latin typeface="Calibri"/>
                <a:ea typeface="Calibri"/>
                <a:cs typeface="Calibri"/>
                <a:sym typeface="Calibri"/>
              </a:rPr>
              <a:t>: ___________________________________</a:t>
            </a:r>
            <a:endParaRPr sz="1100" dirty="0">
              <a:solidFill>
                <a:schemeClr val="lt1"/>
              </a:solidFill>
              <a:latin typeface="Calibri"/>
              <a:ea typeface="Calibri"/>
              <a:cs typeface="Calibri"/>
              <a:sym typeface="Calibri"/>
            </a:endParaRPr>
          </a:p>
          <a:p>
            <a:pPr marL="0" marR="0" lvl="0" indent="0" algn="l" rtl="0">
              <a:lnSpc>
                <a:spcPct val="107000"/>
              </a:lnSpc>
              <a:spcBef>
                <a:spcPts val="800"/>
              </a:spcBef>
              <a:spcAft>
                <a:spcPts val="0"/>
              </a:spcAft>
              <a:buNone/>
            </a:pPr>
            <a:r>
              <a:rPr lang="fr-FR" sz="1200" b="1" dirty="0">
                <a:solidFill>
                  <a:srgbClr val="008080"/>
                </a:solidFill>
                <a:latin typeface="Calibri"/>
                <a:ea typeface="Calibri"/>
                <a:cs typeface="Calibri"/>
                <a:sym typeface="Calibri"/>
              </a:rPr>
              <a:t>Nom du personnel de santé impliqué (s'il est connu</a:t>
            </a:r>
            <a:r>
              <a:rPr lang="en-US" sz="1200" b="1" dirty="0">
                <a:solidFill>
                  <a:srgbClr val="008080"/>
                </a:solidFill>
                <a:latin typeface="Calibri"/>
                <a:ea typeface="Calibri"/>
                <a:cs typeface="Calibri"/>
                <a:sym typeface="Calibri"/>
              </a:rPr>
              <a:t>) : _________________</a:t>
            </a:r>
            <a:endParaRPr sz="1100" dirty="0">
              <a:solidFill>
                <a:schemeClr val="lt1"/>
              </a:solidFill>
              <a:latin typeface="Calibri"/>
              <a:ea typeface="Calibri"/>
              <a:cs typeface="Calibri"/>
              <a:sym typeface="Calibri"/>
            </a:endParaRPr>
          </a:p>
          <a:p>
            <a:pPr marL="0" marR="0" lvl="0" indent="0" algn="l" rtl="0">
              <a:lnSpc>
                <a:spcPct val="107000"/>
              </a:lnSpc>
              <a:spcBef>
                <a:spcPts val="800"/>
              </a:spcBef>
              <a:spcAft>
                <a:spcPts val="0"/>
              </a:spcAft>
              <a:buNone/>
            </a:pPr>
            <a:r>
              <a:rPr lang="fr-FR" sz="1200" b="1" dirty="0">
                <a:solidFill>
                  <a:srgbClr val="008080"/>
                </a:solidFill>
                <a:latin typeface="Calibri"/>
                <a:ea typeface="Calibri"/>
                <a:cs typeface="Calibri"/>
                <a:sym typeface="Calibri"/>
              </a:rPr>
              <a:t>Veuillez nous parler de ce qui s'est passé </a:t>
            </a:r>
            <a:r>
              <a:rPr lang="en-US" sz="1200" b="1" dirty="0">
                <a:solidFill>
                  <a:srgbClr val="008080"/>
                </a:solidFill>
                <a:latin typeface="Calibri"/>
                <a:ea typeface="Calibri"/>
                <a:cs typeface="Calibri"/>
                <a:sym typeface="Calibri"/>
              </a:rPr>
              <a:t>: ___________________________</a:t>
            </a:r>
            <a:endParaRPr sz="1100" dirty="0">
              <a:solidFill>
                <a:schemeClr val="lt1"/>
              </a:solidFill>
              <a:latin typeface="Calibri"/>
              <a:ea typeface="Calibri"/>
              <a:cs typeface="Calibri"/>
              <a:sym typeface="Calibri"/>
            </a:endParaRPr>
          </a:p>
        </p:txBody>
      </p:sp>
      <p:sp>
        <p:nvSpPr>
          <p:cNvPr id="857" name="Google Shape;857;p55"/>
          <p:cNvSpPr txBox="1"/>
          <p:nvPr/>
        </p:nvSpPr>
        <p:spPr>
          <a:xfrm>
            <a:off x="6416708" y="1337148"/>
            <a:ext cx="5141344" cy="459524"/>
          </a:xfrm>
          <a:prstGeom prst="rect">
            <a:avLst/>
          </a:prstGeom>
          <a:noFill/>
          <a:ln>
            <a:noFill/>
          </a:ln>
        </p:spPr>
        <p:txBody>
          <a:bodyPr spcFirstLastPara="1" wrap="square" lIns="91425" tIns="45700" rIns="91425" bIns="45700" anchor="ctr" anchorCtr="0">
            <a:normAutofit fontScale="92500"/>
          </a:bodyPr>
          <a:lstStyle/>
          <a:p>
            <a:pPr marL="0" marR="0" lvl="0" indent="0" algn="ctr" rtl="0">
              <a:lnSpc>
                <a:spcPct val="90000"/>
              </a:lnSpc>
              <a:spcBef>
                <a:spcPts val="0"/>
              </a:spcBef>
              <a:spcAft>
                <a:spcPts val="0"/>
              </a:spcAft>
              <a:buClr>
                <a:srgbClr val="595959"/>
              </a:buClr>
              <a:buSzPts val="2000"/>
              <a:buFont typeface="Calibri"/>
              <a:buNone/>
            </a:pPr>
            <a:r>
              <a:rPr lang="fr-FR" sz="1600" b="1" dirty="0">
                <a:solidFill>
                  <a:srgbClr val="595959"/>
                </a:solidFill>
                <a:latin typeface="+mj-lt"/>
                <a:ea typeface="Calibri"/>
                <a:cs typeface="Calibri"/>
                <a:sym typeface="Calibri"/>
              </a:rPr>
              <a:t>Formulaire de plainte du client pour les services VIH</a:t>
            </a:r>
            <a:endParaRPr sz="1600" dirty="0">
              <a:latin typeface="+mj-lt"/>
            </a:endParaRPr>
          </a:p>
        </p:txBody>
      </p:sp>
      <p:graphicFrame>
        <p:nvGraphicFramePr>
          <p:cNvPr id="858" name="Google Shape;858;p55"/>
          <p:cNvGraphicFramePr/>
          <p:nvPr>
            <p:extLst>
              <p:ext uri="{D42A27DB-BD31-4B8C-83A1-F6EECF244321}">
                <p14:modId xmlns:p14="http://schemas.microsoft.com/office/powerpoint/2010/main" val="3818344636"/>
              </p:ext>
            </p:extLst>
          </p:nvPr>
        </p:nvGraphicFramePr>
        <p:xfrm>
          <a:off x="5783203" y="4785360"/>
          <a:ext cx="6111875" cy="1772762"/>
        </p:xfrm>
        <a:graphic>
          <a:graphicData uri="http://schemas.openxmlformats.org/drawingml/2006/table">
            <a:tbl>
              <a:tblPr firstRow="1" firstCol="1" bandRow="1">
                <a:noFill/>
                <a:effectLst>
                  <a:outerShdw blurRad="50800" dist="38100" dir="2700000" algn="tl" rotWithShape="0">
                    <a:prstClr val="black">
                      <a:alpha val="40000"/>
                    </a:prstClr>
                  </a:outerShdw>
                </a:effectLst>
                <a:tableStyleId>{A565D627-2E9B-4718-95B6-432E968041E8}</a:tableStyleId>
              </a:tblPr>
              <a:tblGrid>
                <a:gridCol w="1153827">
                  <a:extLst>
                    <a:ext uri="{9D8B030D-6E8A-4147-A177-3AD203B41FA5}">
                      <a16:colId xmlns:a16="http://schemas.microsoft.com/office/drawing/2014/main" val="20000"/>
                    </a:ext>
                  </a:extLst>
                </a:gridCol>
                <a:gridCol w="3830320">
                  <a:extLst>
                    <a:ext uri="{9D8B030D-6E8A-4147-A177-3AD203B41FA5}">
                      <a16:colId xmlns:a16="http://schemas.microsoft.com/office/drawing/2014/main" val="20001"/>
                    </a:ext>
                  </a:extLst>
                </a:gridCol>
                <a:gridCol w="832578">
                  <a:extLst>
                    <a:ext uri="{9D8B030D-6E8A-4147-A177-3AD203B41FA5}">
                      <a16:colId xmlns:a16="http://schemas.microsoft.com/office/drawing/2014/main" val="20002"/>
                    </a:ext>
                  </a:extLst>
                </a:gridCol>
                <a:gridCol w="295150">
                  <a:extLst>
                    <a:ext uri="{9D8B030D-6E8A-4147-A177-3AD203B41FA5}">
                      <a16:colId xmlns:a16="http://schemas.microsoft.com/office/drawing/2014/main" val="20003"/>
                    </a:ext>
                  </a:extLst>
                </a:gridCol>
              </a:tblGrid>
              <a:tr h="218065">
                <a:tc gridSpan="4">
                  <a:txBody>
                    <a:bodyPr/>
                    <a:lstStyle/>
                    <a:p>
                      <a:pPr marL="0" marR="0" lvl="0" indent="0" algn="l" rtl="0">
                        <a:lnSpc>
                          <a:spcPct val="90000"/>
                        </a:lnSpc>
                        <a:spcBef>
                          <a:spcPts val="0"/>
                        </a:spcBef>
                        <a:spcAft>
                          <a:spcPts val="0"/>
                        </a:spcAft>
                        <a:buNone/>
                      </a:pPr>
                      <a:r>
                        <a:rPr lang="fr-FR" sz="1100" dirty="0"/>
                        <a:t>Journal des incidents de sécurité</a:t>
                      </a:r>
                      <a:endParaRPr sz="1100" b="1" dirty="0">
                        <a:solidFill>
                          <a:srgbClr val="446186"/>
                        </a:solidFill>
                        <a:latin typeface="Calibri"/>
                        <a:ea typeface="Calibri"/>
                        <a:cs typeface="Calibri"/>
                        <a:sym typeface="Calibri"/>
                      </a:endParaRPr>
                    </a:p>
                  </a:txBody>
                  <a:tcPr marL="73025" marR="73025" marT="27300" marB="2730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8065">
                <a:tc>
                  <a:txBody>
                    <a:bodyPr/>
                    <a:lstStyle/>
                    <a:p>
                      <a:pPr marL="0" marR="0" lvl="0" indent="0" algn="l" rtl="0">
                        <a:lnSpc>
                          <a:spcPct val="90000"/>
                        </a:lnSpc>
                        <a:spcBef>
                          <a:spcPts val="0"/>
                        </a:spcBef>
                        <a:spcAft>
                          <a:spcPts val="0"/>
                        </a:spcAft>
                        <a:buNone/>
                      </a:pPr>
                      <a:r>
                        <a:rPr lang="en-US" sz="1100" dirty="0"/>
                        <a:t>Question</a:t>
                      </a:r>
                      <a:endParaRPr sz="1100" dirty="0">
                        <a:latin typeface="Arial"/>
                        <a:ea typeface="Arial"/>
                        <a:cs typeface="Arial"/>
                        <a:sym typeface="Arial"/>
                      </a:endParaRPr>
                    </a:p>
                  </a:txBody>
                  <a:tcPr marL="73025" marR="73025" marT="27300" marB="27300"/>
                </a:tc>
                <a:tc>
                  <a:txBody>
                    <a:bodyPr/>
                    <a:lstStyle/>
                    <a:p>
                      <a:pPr marL="0" marR="0" lvl="0" indent="0" algn="l" rtl="0">
                        <a:lnSpc>
                          <a:spcPct val="90000"/>
                        </a:lnSpc>
                        <a:spcBef>
                          <a:spcPts val="0"/>
                        </a:spcBef>
                        <a:spcAft>
                          <a:spcPts val="0"/>
                        </a:spcAft>
                        <a:buNone/>
                      </a:pPr>
                      <a:r>
                        <a:rPr lang="en-US" sz="1100" dirty="0"/>
                        <a:t>Comment répondre</a:t>
                      </a:r>
                      <a:endParaRPr sz="1100" dirty="0">
                        <a:latin typeface="Arial"/>
                        <a:ea typeface="Arial"/>
                        <a:cs typeface="Arial"/>
                        <a:sym typeface="Arial"/>
                      </a:endParaRPr>
                    </a:p>
                  </a:txBody>
                  <a:tcPr marL="73025" marR="73025" marT="27300" marB="27300"/>
                </a:tc>
                <a:tc>
                  <a:txBody>
                    <a:bodyPr/>
                    <a:lstStyle/>
                    <a:p>
                      <a:pPr marL="0" marR="0" lvl="0" indent="0" algn="l" rtl="0">
                        <a:lnSpc>
                          <a:spcPct val="90000"/>
                        </a:lnSpc>
                        <a:spcBef>
                          <a:spcPts val="0"/>
                        </a:spcBef>
                        <a:spcAft>
                          <a:spcPts val="0"/>
                        </a:spcAft>
                        <a:buNone/>
                      </a:pPr>
                      <a:r>
                        <a:rPr lang="en-US" sz="1100" dirty="0"/>
                        <a:t>Réponse</a:t>
                      </a:r>
                      <a:endParaRPr sz="1100" dirty="0">
                        <a:latin typeface="Arial"/>
                        <a:ea typeface="Arial"/>
                        <a:cs typeface="Arial"/>
                        <a:sym typeface="Arial"/>
                      </a:endParaRPr>
                    </a:p>
                  </a:txBody>
                  <a:tcPr marL="73025" marR="73025" marT="27300" marB="27300"/>
                </a:tc>
                <a:tc>
                  <a:txBody>
                    <a:bodyPr/>
                    <a:lstStyle/>
                    <a:p>
                      <a:pPr marL="0" marR="0" lvl="0" indent="0" algn="l" rtl="0">
                        <a:lnSpc>
                          <a:spcPct val="90000"/>
                        </a:lnSpc>
                        <a:spcBef>
                          <a:spcPts val="0"/>
                        </a:spcBef>
                        <a:spcAft>
                          <a:spcPts val="0"/>
                        </a:spcAft>
                        <a:buNone/>
                      </a:pPr>
                      <a:r>
                        <a:rPr lang="en-US" sz="1100" dirty="0"/>
                        <a:t> </a:t>
                      </a:r>
                      <a:endParaRPr sz="1100" dirty="0">
                        <a:latin typeface="Arial"/>
                        <a:ea typeface="Arial"/>
                        <a:cs typeface="Arial"/>
                        <a:sym typeface="Arial"/>
                      </a:endParaRPr>
                    </a:p>
                  </a:txBody>
                  <a:tcPr marL="0" marR="0" marT="0" marB="0" anchor="ctr"/>
                </a:tc>
                <a:extLst>
                  <a:ext uri="{0D108BD9-81ED-4DB2-BD59-A6C34878D82A}">
                    <a16:rowId xmlns:a16="http://schemas.microsoft.com/office/drawing/2014/main" val="10001"/>
                  </a:ext>
                </a:extLst>
              </a:tr>
              <a:tr h="492924">
                <a:tc>
                  <a:txBody>
                    <a:bodyPr/>
                    <a:lstStyle/>
                    <a:p>
                      <a:pPr marL="0" marR="0" lvl="0" indent="0" algn="l" rtl="0">
                        <a:lnSpc>
                          <a:spcPct val="90000"/>
                        </a:lnSpc>
                        <a:spcBef>
                          <a:spcPts val="0"/>
                        </a:spcBef>
                        <a:spcAft>
                          <a:spcPts val="0"/>
                        </a:spcAft>
                        <a:buNone/>
                      </a:pPr>
                      <a:r>
                        <a:rPr lang="en-US" sz="1000" dirty="0"/>
                        <a:t>Numéro d'incident de sécurité</a:t>
                      </a:r>
                      <a:endParaRPr sz="1100" dirty="0">
                        <a:latin typeface="Arial"/>
                        <a:ea typeface="Arial"/>
                        <a:cs typeface="Arial"/>
                        <a:sym typeface="Arial"/>
                      </a:endParaRPr>
                    </a:p>
                  </a:txBody>
                  <a:tcPr marL="73025" marR="73025" marT="27300" marB="27300"/>
                </a:tc>
                <a:tc>
                  <a:txBody>
                    <a:bodyPr/>
                    <a:lstStyle/>
                    <a:p>
                      <a:pPr marL="0" marR="0" lvl="0" indent="0" algn="l" rtl="0">
                        <a:lnSpc>
                          <a:spcPct val="90000"/>
                        </a:lnSpc>
                        <a:spcBef>
                          <a:spcPts val="0"/>
                        </a:spcBef>
                        <a:spcAft>
                          <a:spcPts val="0"/>
                        </a:spcAft>
                        <a:buNone/>
                      </a:pPr>
                      <a:r>
                        <a:rPr lang="fr-FR" sz="1000" dirty="0"/>
                        <a:t>Commencez par le numéro 1 et continuez; la numérotation permet de relier les incidents de sécurité les uns aux autres (voir question # 14)</a:t>
                      </a:r>
                      <a:endParaRPr sz="1100" dirty="0">
                        <a:latin typeface="Arial"/>
                        <a:ea typeface="Arial"/>
                        <a:cs typeface="Arial"/>
                        <a:sym typeface="Arial"/>
                      </a:endParaRPr>
                    </a:p>
                  </a:txBody>
                  <a:tcPr marL="73025" marR="73025" marT="27300" marB="27300"/>
                </a:tc>
                <a:tc>
                  <a:txBody>
                    <a:bodyPr/>
                    <a:lstStyle/>
                    <a:p>
                      <a:pPr marL="0" marR="0" lvl="0" indent="0" algn="l" rtl="0">
                        <a:lnSpc>
                          <a:spcPct val="90000"/>
                        </a:lnSpc>
                        <a:spcBef>
                          <a:spcPts val="0"/>
                        </a:spcBef>
                        <a:spcAft>
                          <a:spcPts val="0"/>
                        </a:spcAft>
                        <a:buNone/>
                      </a:pPr>
                      <a:endParaRPr sz="1100" dirty="0">
                        <a:latin typeface="Calibri"/>
                        <a:ea typeface="Calibri"/>
                        <a:cs typeface="Calibri"/>
                        <a:sym typeface="Calibri"/>
                      </a:endParaRPr>
                    </a:p>
                  </a:txBody>
                  <a:tcPr marL="73025" marR="73025" marT="27300" marB="27300"/>
                </a:tc>
                <a:tc>
                  <a:txBody>
                    <a:bodyPr/>
                    <a:lstStyle/>
                    <a:p>
                      <a:pPr marL="0" marR="0" lvl="0" indent="0" algn="l" rtl="0">
                        <a:lnSpc>
                          <a:spcPct val="90000"/>
                        </a:lnSpc>
                        <a:spcBef>
                          <a:spcPts val="0"/>
                        </a:spcBef>
                        <a:spcAft>
                          <a:spcPts val="0"/>
                        </a:spcAft>
                        <a:buNone/>
                      </a:pPr>
                      <a:r>
                        <a:rPr lang="en-US" sz="1100" dirty="0"/>
                        <a:t> </a:t>
                      </a:r>
                      <a:endParaRPr sz="1100" dirty="0">
                        <a:latin typeface="Arial"/>
                        <a:ea typeface="Arial"/>
                        <a:cs typeface="Arial"/>
                        <a:sym typeface="Arial"/>
                      </a:endParaRPr>
                    </a:p>
                  </a:txBody>
                  <a:tcPr marL="0" marR="0" marT="0" marB="0" anchor="ctr"/>
                </a:tc>
                <a:extLst>
                  <a:ext uri="{0D108BD9-81ED-4DB2-BD59-A6C34878D82A}">
                    <a16:rowId xmlns:a16="http://schemas.microsoft.com/office/drawing/2014/main" val="10002"/>
                  </a:ext>
                </a:extLst>
              </a:tr>
              <a:tr h="494636">
                <a:tc>
                  <a:txBody>
                    <a:bodyPr/>
                    <a:lstStyle/>
                    <a:p>
                      <a:pPr marL="0" marR="0" lvl="0" indent="0" algn="l" rtl="0">
                        <a:lnSpc>
                          <a:spcPct val="90000"/>
                        </a:lnSpc>
                        <a:spcBef>
                          <a:spcPts val="0"/>
                        </a:spcBef>
                        <a:spcAft>
                          <a:spcPts val="0"/>
                        </a:spcAft>
                        <a:buNone/>
                      </a:pPr>
                      <a:r>
                        <a:rPr lang="en-US" sz="1000" dirty="0"/>
                        <a:t>Date de l'incident</a:t>
                      </a:r>
                      <a:endParaRPr sz="1100" dirty="0">
                        <a:latin typeface="Arial"/>
                        <a:ea typeface="Arial"/>
                        <a:cs typeface="Arial"/>
                        <a:sym typeface="Arial"/>
                      </a:endParaRPr>
                    </a:p>
                  </a:txBody>
                  <a:tcPr marL="73025" marR="73025" marT="27300" marB="27300"/>
                </a:tc>
                <a:tc>
                  <a:txBody>
                    <a:bodyPr/>
                    <a:lstStyle/>
                    <a:p>
                      <a:pPr marL="0" marR="0" lvl="0" indent="0" algn="l" rtl="0">
                        <a:lnSpc>
                          <a:spcPct val="90000"/>
                        </a:lnSpc>
                        <a:spcBef>
                          <a:spcPts val="0"/>
                        </a:spcBef>
                        <a:spcAft>
                          <a:spcPts val="0"/>
                        </a:spcAft>
                        <a:buNone/>
                      </a:pPr>
                      <a:r>
                        <a:rPr lang="fr-FR" sz="1000" dirty="0"/>
                        <a:t>Tapez comme ANNÉE-MOIS-JOUR (par exemple, 2019-02-17 pour le </a:t>
                      </a:r>
                      <a:br>
                        <a:rPr lang="fr-FR" sz="1000" dirty="0"/>
                      </a:br>
                      <a:r>
                        <a:rPr lang="fr-FR" sz="1000" dirty="0"/>
                        <a:t>17 février 2019) afin d'organiser ce journal des événements de sécurité par date</a:t>
                      </a:r>
                      <a:endParaRPr sz="1100" dirty="0">
                        <a:latin typeface="Arial"/>
                        <a:ea typeface="Arial"/>
                        <a:cs typeface="Arial"/>
                        <a:sym typeface="Arial"/>
                      </a:endParaRPr>
                    </a:p>
                  </a:txBody>
                  <a:tcPr marL="73025" marR="73025" marT="27300" marB="27300"/>
                </a:tc>
                <a:tc>
                  <a:txBody>
                    <a:bodyPr/>
                    <a:lstStyle/>
                    <a:p>
                      <a:pPr marL="0" marR="0" lvl="0" indent="0" algn="l" rtl="0">
                        <a:lnSpc>
                          <a:spcPct val="90000"/>
                        </a:lnSpc>
                        <a:spcBef>
                          <a:spcPts val="0"/>
                        </a:spcBef>
                        <a:spcAft>
                          <a:spcPts val="0"/>
                        </a:spcAft>
                        <a:buNone/>
                      </a:pPr>
                      <a:endParaRPr sz="1100" dirty="0">
                        <a:latin typeface="Calibri"/>
                        <a:ea typeface="Calibri"/>
                        <a:cs typeface="Calibri"/>
                        <a:sym typeface="Calibri"/>
                      </a:endParaRPr>
                    </a:p>
                  </a:txBody>
                  <a:tcPr marL="73025" marR="73025" marT="27300" marB="27300"/>
                </a:tc>
                <a:tc>
                  <a:txBody>
                    <a:bodyPr/>
                    <a:lstStyle/>
                    <a:p>
                      <a:pPr marL="0" marR="0" lvl="0" indent="0" algn="l" rtl="0">
                        <a:lnSpc>
                          <a:spcPct val="90000"/>
                        </a:lnSpc>
                        <a:spcBef>
                          <a:spcPts val="0"/>
                        </a:spcBef>
                        <a:spcAft>
                          <a:spcPts val="0"/>
                        </a:spcAft>
                        <a:buNone/>
                      </a:pPr>
                      <a:r>
                        <a:rPr lang="en-US" sz="1100" dirty="0"/>
                        <a:t> </a:t>
                      </a:r>
                      <a:endParaRPr sz="1100" dirty="0">
                        <a:latin typeface="Arial"/>
                        <a:ea typeface="Arial"/>
                        <a:cs typeface="Arial"/>
                        <a:sym typeface="Arial"/>
                      </a:endParaRPr>
                    </a:p>
                  </a:txBody>
                  <a:tcPr marL="0" marR="0" marT="0" marB="0" anchor="ctr"/>
                </a:tc>
                <a:extLst>
                  <a:ext uri="{0D108BD9-81ED-4DB2-BD59-A6C34878D82A}">
                    <a16:rowId xmlns:a16="http://schemas.microsoft.com/office/drawing/2014/main" val="10003"/>
                  </a:ext>
                </a:extLst>
              </a:tr>
              <a:tr h="349072">
                <a:tc>
                  <a:txBody>
                    <a:bodyPr/>
                    <a:lstStyle/>
                    <a:p>
                      <a:pPr marL="0" marR="0" lvl="0" indent="0" algn="l" rtl="0">
                        <a:lnSpc>
                          <a:spcPct val="90000"/>
                        </a:lnSpc>
                        <a:spcBef>
                          <a:spcPts val="0"/>
                        </a:spcBef>
                        <a:spcAft>
                          <a:spcPts val="0"/>
                        </a:spcAft>
                        <a:buNone/>
                      </a:pPr>
                      <a:r>
                        <a:rPr lang="en-US" sz="1000" dirty="0"/>
                        <a:t>Heure de l'incident</a:t>
                      </a:r>
                      <a:endParaRPr sz="1100" dirty="0">
                        <a:latin typeface="Arial"/>
                        <a:ea typeface="Arial"/>
                        <a:cs typeface="Arial"/>
                        <a:sym typeface="Arial"/>
                      </a:endParaRPr>
                    </a:p>
                  </a:txBody>
                  <a:tcPr marL="73025" marR="73025" marT="27300" marB="27300"/>
                </a:tc>
                <a:tc>
                  <a:txBody>
                    <a:bodyPr/>
                    <a:lstStyle/>
                    <a:p>
                      <a:pPr marL="0" marR="0" lvl="0" indent="0" algn="l" rtl="0">
                        <a:lnSpc>
                          <a:spcPct val="90000"/>
                        </a:lnSpc>
                        <a:spcBef>
                          <a:spcPts val="0"/>
                        </a:spcBef>
                        <a:spcAft>
                          <a:spcPts val="0"/>
                        </a:spcAft>
                        <a:buNone/>
                      </a:pPr>
                      <a:r>
                        <a:rPr lang="fr-FR" sz="1000" dirty="0"/>
                        <a:t>Heure spécifique de la journée (si connue) ou plus générale (matin, après-midi, soir, nuit)</a:t>
                      </a:r>
                      <a:endParaRPr sz="1100" dirty="0">
                        <a:latin typeface="Arial"/>
                        <a:ea typeface="Arial"/>
                        <a:cs typeface="Arial"/>
                        <a:sym typeface="Arial"/>
                      </a:endParaRPr>
                    </a:p>
                  </a:txBody>
                  <a:tcPr marL="73025" marR="73025" marT="27300" marB="27300"/>
                </a:tc>
                <a:tc>
                  <a:txBody>
                    <a:bodyPr/>
                    <a:lstStyle/>
                    <a:p>
                      <a:pPr marL="0" marR="0" lvl="0" indent="0" algn="l" rtl="0">
                        <a:lnSpc>
                          <a:spcPct val="90000"/>
                        </a:lnSpc>
                        <a:spcBef>
                          <a:spcPts val="0"/>
                        </a:spcBef>
                        <a:spcAft>
                          <a:spcPts val="0"/>
                        </a:spcAft>
                        <a:buNone/>
                      </a:pPr>
                      <a:endParaRPr sz="1100" dirty="0">
                        <a:latin typeface="Calibri"/>
                        <a:ea typeface="Calibri"/>
                        <a:cs typeface="Calibri"/>
                        <a:sym typeface="Calibri"/>
                      </a:endParaRPr>
                    </a:p>
                  </a:txBody>
                  <a:tcPr marL="73025" marR="73025" marT="27300" marB="27300"/>
                </a:tc>
                <a:tc>
                  <a:txBody>
                    <a:bodyPr/>
                    <a:lstStyle/>
                    <a:p>
                      <a:pPr marL="0" marR="0" lvl="0" indent="0" algn="l" rtl="0">
                        <a:lnSpc>
                          <a:spcPct val="90000"/>
                        </a:lnSpc>
                        <a:spcBef>
                          <a:spcPts val="0"/>
                        </a:spcBef>
                        <a:spcAft>
                          <a:spcPts val="0"/>
                        </a:spcAft>
                        <a:buNone/>
                      </a:pPr>
                      <a:r>
                        <a:rPr lang="en-US" sz="1100" dirty="0"/>
                        <a:t> </a:t>
                      </a:r>
                      <a:endParaRPr sz="1100" dirty="0">
                        <a:latin typeface="Arial"/>
                        <a:ea typeface="Arial"/>
                        <a:cs typeface="Arial"/>
                        <a:sym typeface="Arial"/>
                      </a:endParaRPr>
                    </a:p>
                  </a:txBody>
                  <a:tcPr marL="0" marR="0" marT="0" marB="0" anchor="ctr"/>
                </a:tc>
                <a:extLst>
                  <a:ext uri="{0D108BD9-81ED-4DB2-BD59-A6C34878D82A}">
                    <a16:rowId xmlns:a16="http://schemas.microsoft.com/office/drawing/2014/main" val="10004"/>
                  </a:ext>
                </a:extLst>
              </a:tr>
            </a:tbl>
          </a:graphicData>
        </a:graphic>
      </p:graphicFrame>
      <p:sp>
        <p:nvSpPr>
          <p:cNvPr id="859" name="Google Shape;859;p55"/>
          <p:cNvSpPr txBox="1"/>
          <p:nvPr/>
        </p:nvSpPr>
        <p:spPr>
          <a:xfrm>
            <a:off x="5783203" y="4478825"/>
            <a:ext cx="6111875" cy="30653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595959"/>
              </a:buClr>
              <a:buSzPts val="2000"/>
              <a:buFont typeface="Calibri"/>
              <a:buNone/>
            </a:pPr>
            <a:r>
              <a:rPr lang="fr-FR" sz="1500" b="1" dirty="0">
                <a:solidFill>
                  <a:srgbClr val="595959"/>
                </a:solidFill>
                <a:latin typeface="+mj-lt"/>
                <a:ea typeface="Calibri"/>
                <a:cs typeface="Calibri"/>
                <a:sym typeface="Calibri"/>
              </a:rPr>
              <a:t>Journal des incidents de sécurité de l'implémenteur</a:t>
            </a:r>
            <a:endParaRPr sz="1500" dirty="0">
              <a:latin typeface="+mj-lt"/>
            </a:endParaRPr>
          </a:p>
        </p:txBody>
      </p:sp>
      <p:sp>
        <p:nvSpPr>
          <p:cNvPr id="12" name="Google Shape;857;p55">
            <a:extLst>
              <a:ext uri="{FF2B5EF4-FFF2-40B4-BE49-F238E27FC236}">
                <a16:creationId xmlns:a16="http://schemas.microsoft.com/office/drawing/2014/main" id="{9ECC6EFF-BB5B-4B65-8AD1-1D227759A119}"/>
              </a:ext>
            </a:extLst>
          </p:cNvPr>
          <p:cNvSpPr txBox="1"/>
          <p:nvPr/>
        </p:nvSpPr>
        <p:spPr>
          <a:xfrm>
            <a:off x="838200" y="1329988"/>
            <a:ext cx="4742907" cy="459524"/>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rgbClr val="595959"/>
              </a:buClr>
              <a:buSzPts val="2000"/>
              <a:buFont typeface="Calibri"/>
              <a:buNone/>
            </a:pPr>
            <a:r>
              <a:rPr lang="fr-FR" sz="1600" b="1" dirty="0">
                <a:solidFill>
                  <a:srgbClr val="595959"/>
                </a:solidFill>
                <a:latin typeface="+mj-lt"/>
                <a:ea typeface="Calibri"/>
                <a:cs typeface="Calibri"/>
                <a:sym typeface="Calibri"/>
              </a:rPr>
              <a:t>Formulaire de divulgation et de réponse en cas d'abus de bénéficiaire</a:t>
            </a:r>
            <a:endParaRPr lang="en-US" sz="1600" dirty="0">
              <a:latin typeface="+mj-lt"/>
            </a:endParaRPr>
          </a:p>
        </p:txBody>
      </p:sp>
      <p:pic>
        <p:nvPicPr>
          <p:cNvPr id="3" name="Picture 2" descr="Table&#10;&#10;Description automatically generated">
            <a:extLst>
              <a:ext uri="{FF2B5EF4-FFF2-40B4-BE49-F238E27FC236}">
                <a16:creationId xmlns:a16="http://schemas.microsoft.com/office/drawing/2014/main" id="{37AD5EA6-5D88-4C93-BCF4-9DFA2862F71A}"/>
              </a:ext>
            </a:extLst>
          </p:cNvPr>
          <p:cNvPicPr>
            <a:picLocks noChangeAspect="1"/>
          </p:cNvPicPr>
          <p:nvPr/>
        </p:nvPicPr>
        <p:blipFill rotWithShape="1">
          <a:blip r:embed="rId3"/>
          <a:srcRect l="9514" t="17576" r="10415" b="38422"/>
          <a:stretch/>
        </p:blipFill>
        <p:spPr>
          <a:xfrm>
            <a:off x="838200" y="1796672"/>
            <a:ext cx="4742906" cy="3372886"/>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56"/>
          <p:cNvSpPr txBox="1">
            <a:spLocks noGrp="1"/>
          </p:cNvSpPr>
          <p:nvPr>
            <p:ph type="title"/>
          </p:nvPr>
        </p:nvSpPr>
        <p:spPr>
          <a:xfrm>
            <a:off x="609602" y="701749"/>
            <a:ext cx="4845324" cy="626989"/>
          </a:xfrm>
          <a:prstGeom prst="rect">
            <a:avLst/>
          </a:prstGeom>
          <a:noFill/>
          <a:ln>
            <a:noFill/>
          </a:ln>
        </p:spPr>
        <p:txBody>
          <a:bodyPr spcFirstLastPara="1" wrap="square" lIns="91425" tIns="45700" rIns="91425" bIns="45700" anchor="ctr" anchorCtr="0">
            <a:normAutofit/>
          </a:bodyPr>
          <a:lstStyle/>
          <a:p>
            <a:pPr algn="ctr">
              <a:buSzPts val="2000"/>
            </a:pPr>
            <a:r>
              <a:rPr lang="fr-FR" sz="1600" dirty="0">
                <a:solidFill>
                  <a:srgbClr val="595959"/>
                </a:solidFill>
                <a:latin typeface="+mj-lt"/>
                <a:cs typeface="Calibri"/>
              </a:rPr>
              <a:t>Exemple d'accord de partage de données</a:t>
            </a:r>
            <a:endParaRPr sz="1600" dirty="0">
              <a:solidFill>
                <a:srgbClr val="595959"/>
              </a:solidFill>
              <a:latin typeface="+mj-lt"/>
              <a:cs typeface="Calibri"/>
            </a:endParaRPr>
          </a:p>
        </p:txBody>
      </p:sp>
      <p:sp>
        <p:nvSpPr>
          <p:cNvPr id="867" name="Google Shape;867;p56"/>
          <p:cNvSpPr txBox="1">
            <a:spLocks noGrp="1"/>
          </p:cNvSpPr>
          <p:nvPr>
            <p:ph type="body" idx="1"/>
          </p:nvPr>
        </p:nvSpPr>
        <p:spPr>
          <a:xfrm>
            <a:off x="6106535" y="1328738"/>
            <a:ext cx="5412066" cy="4622400"/>
          </a:xfrm>
          <a:prstGeom prst="rect">
            <a:avLst/>
          </a:prstGeom>
          <a:solidFill>
            <a:srgbClr val="F2F2F2"/>
          </a:solidFill>
          <a:ln w="9525" cap="flat" cmpd="sng">
            <a:solidFill>
              <a:schemeClr val="tx1">
                <a:lumMod val="50000"/>
                <a:lumOff val="50000"/>
              </a:schemeClr>
            </a:solidFill>
            <a:prstDash val="solid"/>
            <a:round/>
            <a:headEnd type="none" w="sm" len="sm"/>
            <a:tailEnd type="none" w="sm" len="sm"/>
          </a:ln>
        </p:spPr>
        <p:txBody>
          <a:bodyPr spcFirstLastPara="1" wrap="square" lIns="91425" tIns="91440" rIns="91425" bIns="91440" anchor="t" anchorCtr="0">
            <a:normAutofit fontScale="85000" lnSpcReduction="10000"/>
          </a:bodyPr>
          <a:lstStyle/>
          <a:p>
            <a:pPr marL="0" lvl="0" indent="0" algn="ctr" rtl="0">
              <a:spcBef>
                <a:spcPts val="0"/>
              </a:spcBef>
              <a:spcAft>
                <a:spcPts val="0"/>
              </a:spcAft>
              <a:buSzPts val="1960"/>
              <a:buNone/>
            </a:pPr>
            <a:r>
              <a:rPr lang="fr-FR" sz="1960" b="1" dirty="0"/>
              <a:t>Formulaire de confidentialité des informations sur le client index</a:t>
            </a:r>
            <a:endParaRPr sz="1120" b="1" dirty="0"/>
          </a:p>
          <a:p>
            <a:pPr marL="0" lvl="0" indent="0" algn="l" rtl="0">
              <a:lnSpc>
                <a:spcPct val="110000"/>
              </a:lnSpc>
              <a:spcBef>
                <a:spcPts val="1000"/>
              </a:spcBef>
              <a:spcAft>
                <a:spcPts val="0"/>
              </a:spcAft>
              <a:buSzPts val="1400"/>
              <a:buNone/>
            </a:pPr>
            <a:r>
              <a:rPr lang="fr-FR" sz="1400" b="1" dirty="0"/>
              <a:t>Je ___________________accepte de maintenir à tout moment la confidentialité des informations et des dossiers du client. À aucun moment, je ne divulguerai les noms des clients, leurs contacts ou toute information contenue dans leur dossier médical. Je respecterai également ce qui suit </a:t>
            </a:r>
            <a:r>
              <a:rPr lang="en-US" sz="1400" b="1" dirty="0"/>
              <a:t>:</a:t>
            </a:r>
            <a:endParaRPr dirty="0"/>
          </a:p>
          <a:p>
            <a:pPr marL="228600" lvl="0" indent="-228600" algn="l" rtl="0">
              <a:lnSpc>
                <a:spcPct val="110000"/>
              </a:lnSpc>
              <a:spcBef>
                <a:spcPts val="1000"/>
              </a:spcBef>
              <a:spcAft>
                <a:spcPts val="0"/>
              </a:spcAft>
              <a:buClr>
                <a:schemeClr val="accent6"/>
              </a:buClr>
              <a:buSzPts val="1400"/>
              <a:buFont typeface="Arial"/>
              <a:buChar char="•"/>
            </a:pPr>
            <a:r>
              <a:rPr lang="fr-FR" sz="1400" dirty="0"/>
              <a:t>Je traiterai toutes les informations que j'obtiens / collectes auprès des clients et de leurs contacts comme confidentielles</a:t>
            </a:r>
            <a:r>
              <a:rPr lang="en-US" sz="1400" dirty="0"/>
              <a:t>.</a:t>
            </a:r>
            <a:endParaRPr dirty="0"/>
          </a:p>
          <a:p>
            <a:pPr marL="228600" lvl="0" indent="-228600" algn="l" rtl="0">
              <a:lnSpc>
                <a:spcPct val="110000"/>
              </a:lnSpc>
              <a:spcBef>
                <a:spcPts val="1000"/>
              </a:spcBef>
              <a:spcAft>
                <a:spcPts val="0"/>
              </a:spcAft>
              <a:buClr>
                <a:schemeClr val="accent6"/>
              </a:buClr>
              <a:buSzPts val="1400"/>
              <a:buFont typeface="Arial"/>
              <a:buChar char="•"/>
            </a:pPr>
            <a:r>
              <a:rPr lang="fr-FR" sz="1400" dirty="0"/>
              <a:t>Je ne discuterai de l'identité des clients et de leurs contacts avec personne sauf ceux qui sont autorisés à avoir accès à ces informations</a:t>
            </a:r>
            <a:r>
              <a:rPr lang="en-US" sz="1400" dirty="0"/>
              <a:t>.</a:t>
            </a:r>
            <a:endParaRPr dirty="0"/>
          </a:p>
          <a:p>
            <a:pPr marL="228600" lvl="0" indent="-228600" algn="l" rtl="0">
              <a:lnSpc>
                <a:spcPct val="110000"/>
              </a:lnSpc>
              <a:spcBef>
                <a:spcPts val="1000"/>
              </a:spcBef>
              <a:spcAft>
                <a:spcPts val="0"/>
              </a:spcAft>
              <a:buClr>
                <a:schemeClr val="accent6"/>
              </a:buClr>
              <a:buSzPts val="1400"/>
              <a:buFont typeface="Arial"/>
              <a:buChar char="•"/>
            </a:pPr>
            <a:r>
              <a:rPr lang="fr-FR" sz="1400" dirty="0"/>
              <a:t>Je n'utiliserai pas les informations collectées à des fins autres que mes tâches liées au travail</a:t>
            </a:r>
            <a:r>
              <a:rPr lang="en-US" sz="1400" dirty="0"/>
              <a:t>.</a:t>
            </a:r>
            <a:endParaRPr dirty="0"/>
          </a:p>
          <a:p>
            <a:pPr marL="228600" lvl="0" indent="-228600" algn="l" rtl="0">
              <a:lnSpc>
                <a:spcPct val="110000"/>
              </a:lnSpc>
              <a:spcBef>
                <a:spcPts val="1000"/>
              </a:spcBef>
              <a:spcAft>
                <a:spcPts val="0"/>
              </a:spcAft>
              <a:buClr>
                <a:schemeClr val="accent6"/>
              </a:buClr>
              <a:buSzPts val="1400"/>
              <a:buFont typeface="Arial"/>
              <a:buChar char="•"/>
            </a:pPr>
            <a:r>
              <a:rPr lang="fr-FR" sz="1400" dirty="0"/>
              <a:t>Je conserverai tous les dossiers médicaux, registres, formulaires et autres documents écrits dans un classeur verrouillé</a:t>
            </a:r>
            <a:r>
              <a:rPr lang="en-US" sz="1400" dirty="0"/>
              <a:t>.  </a:t>
            </a:r>
            <a:endParaRPr dirty="0"/>
          </a:p>
          <a:p>
            <a:pPr marL="228600" lvl="0" indent="-228600" algn="l" rtl="0">
              <a:lnSpc>
                <a:spcPct val="110000"/>
              </a:lnSpc>
              <a:spcBef>
                <a:spcPts val="1000"/>
              </a:spcBef>
              <a:spcAft>
                <a:spcPts val="0"/>
              </a:spcAft>
              <a:buClr>
                <a:schemeClr val="accent6"/>
              </a:buClr>
              <a:buSzPts val="1400"/>
              <a:buFont typeface="Arial"/>
              <a:buChar char="•"/>
            </a:pPr>
            <a:r>
              <a:rPr lang="fr-FR" sz="1400" dirty="0"/>
              <a:t>Je vais stocker tous les fichiers électroniques sur un ordinateur ou une tablette protégé par mot de passe et doté d'un logiciel antivirus à jour. Je vais sauvegarder ces fichiers tous les soirs avant de partir</a:t>
            </a:r>
            <a:r>
              <a:rPr lang="en-US" sz="1400" dirty="0"/>
              <a:t>.</a:t>
            </a:r>
            <a:endParaRPr dirty="0"/>
          </a:p>
          <a:p>
            <a:pPr marL="228600" lvl="0" indent="-228600" algn="l" rtl="0">
              <a:lnSpc>
                <a:spcPct val="110000"/>
              </a:lnSpc>
              <a:spcBef>
                <a:spcPts val="1000"/>
              </a:spcBef>
              <a:spcAft>
                <a:spcPts val="0"/>
              </a:spcAft>
              <a:buClr>
                <a:schemeClr val="accent6"/>
              </a:buClr>
              <a:buSzPts val="1400"/>
              <a:buFont typeface="Arial"/>
              <a:buChar char="•"/>
            </a:pPr>
            <a:r>
              <a:rPr lang="en-US" sz="1400" dirty="0"/>
              <a:t>Etc.</a:t>
            </a:r>
            <a:endParaRPr dirty="0"/>
          </a:p>
          <a:p>
            <a:pPr marL="0" lvl="0" indent="0" algn="ctr" rtl="0">
              <a:lnSpc>
                <a:spcPct val="70000"/>
              </a:lnSpc>
              <a:spcBef>
                <a:spcPts val="1000"/>
              </a:spcBef>
              <a:spcAft>
                <a:spcPts val="0"/>
              </a:spcAft>
              <a:buSzPts val="1120"/>
              <a:buNone/>
            </a:pPr>
            <a:endParaRPr sz="1120" b="1" dirty="0"/>
          </a:p>
        </p:txBody>
      </p:sp>
      <p:sp>
        <p:nvSpPr>
          <p:cNvPr id="868" name="Google Shape;868;p56"/>
          <p:cNvSpPr txBox="1"/>
          <p:nvPr/>
        </p:nvSpPr>
        <p:spPr>
          <a:xfrm>
            <a:off x="609601" y="1328738"/>
            <a:ext cx="4845324" cy="4622400"/>
          </a:xfrm>
          <a:prstGeom prst="rect">
            <a:avLst/>
          </a:prstGeom>
          <a:solidFill>
            <a:srgbClr val="F2F2F2"/>
          </a:solidFill>
          <a:ln w="9525" cap="flat" cmpd="sng">
            <a:solidFill>
              <a:schemeClr val="tx1">
                <a:lumMod val="50000"/>
                <a:lumOff val="50000"/>
              </a:schemeClr>
            </a:solidFill>
            <a:prstDash val="solid"/>
            <a:round/>
            <a:headEnd type="none" w="sm" len="sm"/>
            <a:tailEnd type="none" w="sm" len="sm"/>
          </a:ln>
        </p:spPr>
        <p:txBody>
          <a:bodyPr spcFirstLastPara="1" wrap="square" lIns="91425" tIns="91440" rIns="91425" bIns="91440" anchor="t" anchorCtr="0">
            <a:normAutofit/>
          </a:bodyPr>
          <a:lstStyle/>
          <a:p>
            <a:pPr marL="0" marR="0" lvl="0" indent="0" algn="ctr" rtl="0">
              <a:lnSpc>
                <a:spcPct val="100000"/>
              </a:lnSpc>
              <a:spcBef>
                <a:spcPts val="0"/>
              </a:spcBef>
              <a:spcAft>
                <a:spcPts val="0"/>
              </a:spcAft>
              <a:buClr>
                <a:schemeClr val="accent6"/>
              </a:buClr>
              <a:buSzPts val="1170"/>
              <a:buFont typeface="Arial"/>
              <a:buNone/>
            </a:pPr>
            <a:r>
              <a:rPr lang="fr-FR" sz="1170" b="1" dirty="0">
                <a:solidFill>
                  <a:srgbClr val="535352"/>
                </a:solidFill>
                <a:latin typeface="+mj-lt"/>
                <a:ea typeface="Calibri"/>
                <a:cs typeface="Calibri"/>
                <a:sym typeface="Calibri"/>
              </a:rPr>
              <a:t>Exemple d'accord de partage de données</a:t>
            </a:r>
            <a:endParaRPr lang="en-US" dirty="0">
              <a:latin typeface="+mj-lt"/>
            </a:endParaRPr>
          </a:p>
          <a:p>
            <a:pPr marL="0" marR="0" lvl="0" indent="0" algn="ctr" rtl="0">
              <a:lnSpc>
                <a:spcPct val="100000"/>
              </a:lnSpc>
              <a:spcBef>
                <a:spcPts val="0"/>
              </a:spcBef>
              <a:spcAft>
                <a:spcPts val="0"/>
              </a:spcAft>
              <a:buClr>
                <a:schemeClr val="accent6"/>
              </a:buClr>
              <a:buSzPts val="942"/>
              <a:buFont typeface="Arial"/>
              <a:buNone/>
            </a:pPr>
            <a:r>
              <a:rPr lang="en-US" sz="942" b="0" dirty="0">
                <a:solidFill>
                  <a:srgbClr val="535352"/>
                </a:solidFill>
                <a:latin typeface="+mj-lt"/>
                <a:ea typeface="Calibri"/>
                <a:cs typeface="Calibri"/>
                <a:sym typeface="Calibri"/>
              </a:rPr>
              <a:t>[Date] [Numéro de version]</a:t>
            </a:r>
            <a:endParaRPr lang="en-US" dirty="0">
              <a:latin typeface="+mj-lt"/>
            </a:endParaRPr>
          </a:p>
          <a:p>
            <a:pPr marL="0" marR="0" lvl="0" indent="0" rtl="0">
              <a:lnSpc>
                <a:spcPct val="100000"/>
              </a:lnSpc>
              <a:spcBef>
                <a:spcPts val="600"/>
              </a:spcBef>
              <a:spcAft>
                <a:spcPts val="0"/>
              </a:spcAft>
              <a:buClr>
                <a:schemeClr val="accent6"/>
              </a:buClr>
              <a:buSzPts val="1072"/>
              <a:buFont typeface="Arial"/>
              <a:buNone/>
            </a:pPr>
            <a:r>
              <a:rPr lang="en-US" sz="1072" b="0" dirty="0">
                <a:solidFill>
                  <a:srgbClr val="535352"/>
                </a:solidFill>
                <a:latin typeface="+mj-lt"/>
                <a:ea typeface="Calibri"/>
                <a:cs typeface="Calibri"/>
                <a:sym typeface="Calibri"/>
              </a:rPr>
              <a:t>[Remarque : </a:t>
            </a:r>
            <a:r>
              <a:rPr lang="fr-FR" sz="1072" b="0" dirty="0">
                <a:solidFill>
                  <a:srgbClr val="535352"/>
                </a:solidFill>
                <a:latin typeface="+mj-lt"/>
                <a:ea typeface="Calibri"/>
                <a:cs typeface="Calibri"/>
                <a:sym typeface="Calibri"/>
              </a:rPr>
              <a:t>Ce modèle fournit un exemple de mémorandum d'accord entre deux organisations (ou établissements de santé) qui souhaiteraient s'engager dans une relation de confidentialité partagée afin de faciliter le test index, le lien avec le traitement, la recherche des défaillants et d'autres services VIH. Les organisations doivent se sentir libres d'adapter et de personnaliser cet accord le cas échéant</a:t>
            </a:r>
            <a:r>
              <a:rPr lang="en-US" sz="1072" b="0" dirty="0">
                <a:solidFill>
                  <a:srgbClr val="535352"/>
                </a:solidFill>
                <a:latin typeface="+mj-lt"/>
                <a:ea typeface="Calibri"/>
                <a:cs typeface="Calibri"/>
                <a:sym typeface="Calibri"/>
              </a:rPr>
              <a:t>.]</a:t>
            </a:r>
            <a:endParaRPr dirty="0">
              <a:latin typeface="+mj-lt"/>
            </a:endParaRPr>
          </a:p>
          <a:p>
            <a:pPr marL="0" marR="0" lvl="0" indent="0" algn="l" rtl="0">
              <a:lnSpc>
                <a:spcPct val="100000"/>
              </a:lnSpc>
              <a:spcBef>
                <a:spcPts val="0"/>
              </a:spcBef>
              <a:spcAft>
                <a:spcPts val="0"/>
              </a:spcAft>
              <a:buClr>
                <a:schemeClr val="accent6"/>
              </a:buClr>
              <a:buSzPts val="1072"/>
              <a:buFont typeface="Arial"/>
              <a:buNone/>
            </a:pPr>
            <a:endParaRPr sz="1072" b="0" dirty="0">
              <a:solidFill>
                <a:srgbClr val="535352"/>
              </a:solidFill>
              <a:latin typeface="+mj-lt"/>
              <a:ea typeface="Calibri"/>
              <a:cs typeface="Calibri"/>
              <a:sym typeface="Calibri"/>
            </a:endParaRPr>
          </a:p>
          <a:p>
            <a:pPr marL="0" marR="0" lvl="0" indent="0" algn="l" rtl="0">
              <a:lnSpc>
                <a:spcPct val="100000"/>
              </a:lnSpc>
              <a:spcBef>
                <a:spcPts val="0"/>
              </a:spcBef>
              <a:spcAft>
                <a:spcPts val="0"/>
              </a:spcAft>
              <a:buClr>
                <a:schemeClr val="accent6"/>
              </a:buClr>
              <a:buSzPts val="1072"/>
              <a:buFont typeface="Arial"/>
              <a:buNone/>
            </a:pPr>
            <a:r>
              <a:rPr lang="en-US" sz="1072" b="1" dirty="0">
                <a:solidFill>
                  <a:srgbClr val="535352"/>
                </a:solidFill>
                <a:latin typeface="+mj-lt"/>
                <a:ea typeface="Calibri"/>
                <a:cs typeface="Calibri"/>
                <a:sym typeface="Calibri"/>
              </a:rPr>
              <a:t>I. </a:t>
            </a:r>
            <a:r>
              <a:rPr lang="fr-FR" sz="1072" b="1" dirty="0">
                <a:solidFill>
                  <a:srgbClr val="535352"/>
                </a:solidFill>
                <a:latin typeface="+mj-lt"/>
                <a:ea typeface="Calibri"/>
                <a:cs typeface="Calibri"/>
                <a:sym typeface="Calibri"/>
              </a:rPr>
              <a:t>NOM DES ORGANISATIONS CONCLUANT UN ACCORD</a:t>
            </a:r>
            <a:endParaRPr dirty="0">
              <a:latin typeface="+mj-lt"/>
            </a:endParaRPr>
          </a:p>
          <a:p>
            <a:pPr marL="0" marR="0" lvl="0" indent="0" algn="l" rtl="0">
              <a:lnSpc>
                <a:spcPct val="100000"/>
              </a:lnSpc>
              <a:spcBef>
                <a:spcPts val="0"/>
              </a:spcBef>
              <a:spcAft>
                <a:spcPts val="0"/>
              </a:spcAft>
              <a:buClr>
                <a:schemeClr val="accent6"/>
              </a:buClr>
              <a:buSzPts val="1072"/>
              <a:buFont typeface="Arial"/>
              <a:buNone/>
            </a:pPr>
            <a:r>
              <a:rPr lang="en-US" sz="1072" b="0" dirty="0">
                <a:solidFill>
                  <a:srgbClr val="535352"/>
                </a:solidFill>
                <a:latin typeface="+mj-lt"/>
                <a:ea typeface="Calibri"/>
                <a:cs typeface="Calibri"/>
                <a:sym typeface="Calibri"/>
              </a:rPr>
              <a:t>Organisation 1</a:t>
            </a:r>
            <a:endParaRPr dirty="0">
              <a:latin typeface="+mj-lt"/>
            </a:endParaRPr>
          </a:p>
          <a:p>
            <a:pPr marL="0" marR="0" lvl="0" indent="0" algn="l" rtl="0">
              <a:lnSpc>
                <a:spcPct val="100000"/>
              </a:lnSpc>
              <a:spcBef>
                <a:spcPts val="0"/>
              </a:spcBef>
              <a:spcAft>
                <a:spcPts val="0"/>
              </a:spcAft>
              <a:buClr>
                <a:schemeClr val="accent6"/>
              </a:buClr>
              <a:buSzPts val="1072"/>
              <a:buFont typeface="Arial"/>
              <a:buNone/>
            </a:pPr>
            <a:r>
              <a:rPr lang="en-US" sz="1072" b="0" dirty="0">
                <a:solidFill>
                  <a:srgbClr val="535352"/>
                </a:solidFill>
                <a:latin typeface="+mj-lt"/>
                <a:ea typeface="Calibri"/>
                <a:cs typeface="Calibri"/>
                <a:sym typeface="Calibri"/>
              </a:rPr>
              <a:t>Nom de l’organisation :</a:t>
            </a:r>
            <a:endParaRPr dirty="0">
              <a:latin typeface="+mj-lt"/>
            </a:endParaRPr>
          </a:p>
          <a:p>
            <a:pPr marL="0" marR="0" lvl="0" indent="0" algn="l" rtl="0">
              <a:lnSpc>
                <a:spcPct val="100000"/>
              </a:lnSpc>
              <a:spcBef>
                <a:spcPts val="0"/>
              </a:spcBef>
              <a:spcAft>
                <a:spcPts val="600"/>
              </a:spcAft>
              <a:buClr>
                <a:schemeClr val="accent6"/>
              </a:buClr>
              <a:buSzPts val="1072"/>
              <a:buFont typeface="Arial"/>
              <a:buNone/>
            </a:pPr>
            <a:r>
              <a:rPr lang="en-US" sz="1072" b="0" dirty="0">
                <a:solidFill>
                  <a:srgbClr val="535352"/>
                </a:solidFill>
                <a:latin typeface="+mj-lt"/>
                <a:ea typeface="Calibri"/>
                <a:cs typeface="Calibri"/>
                <a:sym typeface="Calibri"/>
              </a:rPr>
              <a:t>Adresse :</a:t>
            </a:r>
            <a:endParaRPr dirty="0">
              <a:latin typeface="+mj-lt"/>
            </a:endParaRPr>
          </a:p>
          <a:p>
            <a:pPr marL="0" marR="0" lvl="0" indent="0" algn="l" rtl="0">
              <a:lnSpc>
                <a:spcPct val="100000"/>
              </a:lnSpc>
              <a:spcBef>
                <a:spcPts val="0"/>
              </a:spcBef>
              <a:spcAft>
                <a:spcPts val="0"/>
              </a:spcAft>
              <a:buClr>
                <a:schemeClr val="accent6"/>
              </a:buClr>
              <a:buSzPts val="1072"/>
              <a:buFont typeface="Arial"/>
              <a:buNone/>
            </a:pPr>
            <a:r>
              <a:rPr lang="en-US" sz="1072" b="0" dirty="0">
                <a:solidFill>
                  <a:srgbClr val="535352"/>
                </a:solidFill>
                <a:latin typeface="+mj-lt"/>
                <a:ea typeface="Calibri"/>
                <a:cs typeface="Calibri"/>
                <a:sym typeface="Calibri"/>
              </a:rPr>
              <a:t>Organisation 2</a:t>
            </a:r>
            <a:endParaRPr dirty="0">
              <a:latin typeface="+mj-lt"/>
            </a:endParaRPr>
          </a:p>
          <a:p>
            <a:pPr marL="0" marR="0" lvl="0" indent="0" algn="l" rtl="0">
              <a:lnSpc>
                <a:spcPct val="100000"/>
              </a:lnSpc>
              <a:spcBef>
                <a:spcPts val="0"/>
              </a:spcBef>
              <a:spcAft>
                <a:spcPts val="0"/>
              </a:spcAft>
              <a:buClr>
                <a:schemeClr val="accent6"/>
              </a:buClr>
              <a:buSzPts val="1072"/>
              <a:buFont typeface="Arial"/>
              <a:buNone/>
            </a:pPr>
            <a:r>
              <a:rPr lang="en-US" sz="1072" b="0" dirty="0">
                <a:solidFill>
                  <a:srgbClr val="535352"/>
                </a:solidFill>
                <a:latin typeface="+mj-lt"/>
                <a:ea typeface="Calibri"/>
                <a:cs typeface="Calibri"/>
                <a:sym typeface="Calibri"/>
              </a:rPr>
              <a:t>Nom de </a:t>
            </a:r>
            <a:r>
              <a:rPr lang="en-US" sz="1072" b="0" dirty="0" err="1">
                <a:solidFill>
                  <a:srgbClr val="535352"/>
                </a:solidFill>
                <a:latin typeface="+mj-lt"/>
                <a:ea typeface="Calibri"/>
                <a:cs typeface="Calibri"/>
                <a:sym typeface="Calibri"/>
              </a:rPr>
              <a:t>l’organization</a:t>
            </a:r>
            <a:r>
              <a:rPr lang="en-US" sz="1072" b="0" dirty="0">
                <a:solidFill>
                  <a:srgbClr val="535352"/>
                </a:solidFill>
                <a:latin typeface="+mj-lt"/>
                <a:ea typeface="Calibri"/>
                <a:cs typeface="Calibri"/>
                <a:sym typeface="Calibri"/>
              </a:rPr>
              <a:t> :</a:t>
            </a:r>
            <a:endParaRPr dirty="0">
              <a:latin typeface="+mj-lt"/>
            </a:endParaRPr>
          </a:p>
          <a:p>
            <a:pPr marL="0" marR="0" lvl="0" indent="0" algn="l" rtl="0">
              <a:lnSpc>
                <a:spcPct val="100000"/>
              </a:lnSpc>
              <a:spcBef>
                <a:spcPts val="0"/>
              </a:spcBef>
              <a:spcAft>
                <a:spcPts val="0"/>
              </a:spcAft>
              <a:buClr>
                <a:schemeClr val="accent6"/>
              </a:buClr>
              <a:buSzPts val="1072"/>
              <a:buFont typeface="Arial"/>
              <a:buNone/>
            </a:pPr>
            <a:r>
              <a:rPr lang="en-US" sz="1072" b="0" dirty="0">
                <a:solidFill>
                  <a:srgbClr val="535352"/>
                </a:solidFill>
                <a:latin typeface="+mj-lt"/>
                <a:ea typeface="Calibri"/>
                <a:cs typeface="Calibri"/>
                <a:sym typeface="Calibri"/>
              </a:rPr>
              <a:t>Adresse :</a:t>
            </a:r>
            <a:endParaRPr dirty="0">
              <a:latin typeface="+mj-lt"/>
            </a:endParaRPr>
          </a:p>
          <a:p>
            <a:pPr marL="0" marR="0" lvl="0" indent="0" algn="l" rtl="0">
              <a:lnSpc>
                <a:spcPct val="100000"/>
              </a:lnSpc>
              <a:spcBef>
                <a:spcPts val="0"/>
              </a:spcBef>
              <a:spcAft>
                <a:spcPts val="0"/>
              </a:spcAft>
              <a:buClr>
                <a:schemeClr val="accent6"/>
              </a:buClr>
              <a:buSzPts val="1072"/>
              <a:buFont typeface="Arial"/>
              <a:buNone/>
            </a:pPr>
            <a:endParaRPr sz="1072" b="1" dirty="0">
              <a:solidFill>
                <a:srgbClr val="535352"/>
              </a:solidFill>
              <a:latin typeface="+mj-lt"/>
              <a:ea typeface="Calibri"/>
              <a:cs typeface="Calibri"/>
              <a:sym typeface="Calibri"/>
            </a:endParaRPr>
          </a:p>
          <a:p>
            <a:pPr marL="0" marR="0" lvl="0" indent="0" algn="l" rtl="0">
              <a:lnSpc>
                <a:spcPct val="100000"/>
              </a:lnSpc>
              <a:spcBef>
                <a:spcPts val="0"/>
              </a:spcBef>
              <a:spcAft>
                <a:spcPts val="0"/>
              </a:spcAft>
              <a:buClr>
                <a:schemeClr val="accent6"/>
              </a:buClr>
              <a:buSzPts val="1072"/>
              <a:buFont typeface="Arial"/>
              <a:buNone/>
            </a:pPr>
            <a:r>
              <a:rPr lang="en-US" sz="1072" b="1" dirty="0">
                <a:solidFill>
                  <a:srgbClr val="535352"/>
                </a:solidFill>
                <a:latin typeface="+mj-lt"/>
                <a:ea typeface="Calibri"/>
                <a:cs typeface="Calibri"/>
                <a:sym typeface="Calibri"/>
              </a:rPr>
              <a:t>II. OBJET DE L'ACCORD</a:t>
            </a:r>
            <a:endParaRPr dirty="0">
              <a:latin typeface="+mj-lt"/>
            </a:endParaRPr>
          </a:p>
          <a:p>
            <a:pPr marL="0" marR="0" lvl="0" indent="0" algn="l" rtl="0">
              <a:lnSpc>
                <a:spcPct val="100000"/>
              </a:lnSpc>
              <a:spcBef>
                <a:spcPts val="0"/>
              </a:spcBef>
              <a:spcAft>
                <a:spcPts val="0"/>
              </a:spcAft>
              <a:buClr>
                <a:schemeClr val="accent6"/>
              </a:buClr>
              <a:buSzPts val="1072"/>
              <a:buFont typeface="Arial"/>
              <a:buNone/>
            </a:pPr>
            <a:r>
              <a:rPr lang="fr-FR" sz="1072" b="0" dirty="0">
                <a:solidFill>
                  <a:srgbClr val="535352"/>
                </a:solidFill>
                <a:latin typeface="+mj-lt"/>
                <a:ea typeface="Calibri"/>
                <a:cs typeface="Calibri"/>
                <a:sym typeface="Calibri"/>
              </a:rPr>
              <a:t>Dans cette section, les deux organisations doivent indiquer dans un langage non technique le (s) but (s) pour lequel (s) elles concluent l'accord. Par exemple, les données seront partagées entre l'établissement partenaire et le partenaire communautaire pour faciliter la recherche et le test des partenaires et des enfants biologiques obtenus dans l'établissement de santé par l'organisation communautaire.</a:t>
            </a:r>
            <a:r>
              <a:rPr lang="en-US" sz="1072" b="0" dirty="0">
                <a:solidFill>
                  <a:srgbClr val="535352"/>
                </a:solidFill>
                <a:latin typeface="+mj-lt"/>
                <a:ea typeface="Calibri"/>
                <a:cs typeface="Calibri"/>
                <a:sym typeface="Calibri"/>
              </a:rPr>
              <a:t>.</a:t>
            </a:r>
            <a:endParaRPr dirty="0">
              <a:latin typeface="+mj-lt"/>
            </a:endParaRPr>
          </a:p>
          <a:p>
            <a:pPr marL="0" marR="0" lvl="0" indent="0" algn="l" rtl="0">
              <a:lnSpc>
                <a:spcPct val="100000"/>
              </a:lnSpc>
              <a:spcBef>
                <a:spcPts val="0"/>
              </a:spcBef>
              <a:spcAft>
                <a:spcPts val="0"/>
              </a:spcAft>
              <a:buClr>
                <a:schemeClr val="accent6"/>
              </a:buClr>
              <a:buSzPts val="942"/>
              <a:buFont typeface="Arial"/>
              <a:buNone/>
            </a:pPr>
            <a:endParaRPr sz="942" b="0" dirty="0">
              <a:solidFill>
                <a:srgbClr val="535352"/>
              </a:solidFill>
              <a:latin typeface="+mj-lt"/>
              <a:ea typeface="Calibri"/>
              <a:cs typeface="Calibri"/>
              <a:sym typeface="Calibri"/>
            </a:endParaRPr>
          </a:p>
          <a:p>
            <a:pPr marL="0" marR="0" lvl="0" indent="0" algn="l" rtl="0">
              <a:lnSpc>
                <a:spcPct val="100000"/>
              </a:lnSpc>
              <a:spcBef>
                <a:spcPts val="0"/>
              </a:spcBef>
              <a:spcAft>
                <a:spcPts val="0"/>
              </a:spcAft>
              <a:buClr>
                <a:schemeClr val="accent6"/>
              </a:buClr>
              <a:buSzPts val="942"/>
              <a:buFont typeface="Arial"/>
              <a:buNone/>
            </a:pPr>
            <a:r>
              <a:rPr lang="en-US" sz="942" b="0" dirty="0">
                <a:solidFill>
                  <a:srgbClr val="535352"/>
                </a:solidFill>
                <a:latin typeface="+mj-lt"/>
                <a:ea typeface="Calibri"/>
                <a:cs typeface="Calibri"/>
                <a:sym typeface="Calibri"/>
              </a:rPr>
              <a:t>Etc.</a:t>
            </a:r>
            <a:endParaRPr sz="910" b="1" dirty="0">
              <a:solidFill>
                <a:srgbClr val="535352"/>
              </a:solidFill>
              <a:latin typeface="+mj-lt"/>
              <a:ea typeface="Calibri"/>
              <a:cs typeface="Calibri"/>
              <a:sym typeface="Calibri"/>
            </a:endParaRPr>
          </a:p>
        </p:txBody>
      </p:sp>
      <p:sp>
        <p:nvSpPr>
          <p:cNvPr id="870" name="Google Shape;870;p56"/>
          <p:cNvSpPr txBox="1"/>
          <p:nvPr/>
        </p:nvSpPr>
        <p:spPr>
          <a:xfrm>
            <a:off x="6106534" y="785576"/>
            <a:ext cx="5412065" cy="469203"/>
          </a:xfrm>
          <a:prstGeom prst="rect">
            <a:avLst/>
          </a:prstGeom>
          <a:noFill/>
          <a:ln>
            <a:noFill/>
          </a:ln>
        </p:spPr>
        <p:txBody>
          <a:bodyPr spcFirstLastPara="1" wrap="square" lIns="91425" tIns="45700" rIns="91425" bIns="45700" anchor="ctr" anchorCtr="0">
            <a:normAutofit/>
          </a:bodyPr>
          <a:lstStyle/>
          <a:p>
            <a:pPr algn="ctr">
              <a:lnSpc>
                <a:spcPct val="90000"/>
              </a:lnSpc>
              <a:buClr>
                <a:srgbClr val="595959"/>
              </a:buClr>
              <a:buSzPts val="2000"/>
            </a:pPr>
            <a:r>
              <a:rPr lang="fr-FR" sz="1600" b="1" dirty="0">
                <a:solidFill>
                  <a:srgbClr val="595959"/>
                </a:solidFill>
                <a:latin typeface="+mj-lt"/>
                <a:cs typeface="Calibri"/>
                <a:sym typeface="Calibri"/>
              </a:rPr>
              <a:t>Exemple de déclaration de confidentialité</a:t>
            </a:r>
            <a:endParaRPr sz="1600" b="1" dirty="0">
              <a:solidFill>
                <a:srgbClr val="595959"/>
              </a:solidFill>
              <a:latin typeface="+mj-lt"/>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2" name="Title 1">
            <a:extLst>
              <a:ext uri="{FF2B5EF4-FFF2-40B4-BE49-F238E27FC236}">
                <a16:creationId xmlns:a16="http://schemas.microsoft.com/office/drawing/2014/main" id="{1FDBDB2B-F3CB-420D-A78C-A91EDB7E02AF}"/>
              </a:ext>
            </a:extLst>
          </p:cNvPr>
          <p:cNvSpPr>
            <a:spLocks noGrp="1"/>
          </p:cNvSpPr>
          <p:nvPr>
            <p:ph type="title"/>
          </p:nvPr>
        </p:nvSpPr>
        <p:spPr>
          <a:xfrm>
            <a:off x="838200" y="588494"/>
            <a:ext cx="10515600" cy="800039"/>
          </a:xfrm>
        </p:spPr>
        <p:txBody>
          <a:bodyPr/>
          <a:lstStyle/>
          <a:p>
            <a:r>
              <a:rPr lang="en-US" dirty="0"/>
              <a:t>Formulaires de documentation</a:t>
            </a:r>
          </a:p>
        </p:txBody>
      </p:sp>
      <p:sp>
        <p:nvSpPr>
          <p:cNvPr id="876" name="Google Shape;876;p57"/>
          <p:cNvSpPr txBox="1">
            <a:spLocks noGrp="1"/>
          </p:cNvSpPr>
          <p:nvPr>
            <p:ph type="body" idx="1"/>
          </p:nvPr>
        </p:nvSpPr>
        <p:spPr>
          <a:xfrm>
            <a:off x="838201" y="1636713"/>
            <a:ext cx="3341913" cy="4932362"/>
          </a:xfrm>
          <a:noFill/>
          <a:ln w="9525" cap="flat" cmpd="sng">
            <a:noFill/>
            <a:prstDash val="solid"/>
            <a:round/>
            <a:headEnd type="none" w="sm" len="sm"/>
            <a:tailEnd type="none" w="sm" len="sm"/>
          </a:ln>
        </p:spPr>
        <p:txBody>
          <a:bodyPr spcFirstLastPara="1" wrap="square" lIns="91425" tIns="45700" rIns="91425" bIns="45700" anchor="t" anchorCtr="0">
            <a:normAutofit/>
          </a:bodyPr>
          <a:lstStyle/>
          <a:p>
            <a:pPr lvl="0">
              <a:spcBef>
                <a:spcPts val="0"/>
              </a:spcBef>
            </a:pPr>
            <a:r>
              <a:rPr lang="fr-FR" dirty="0"/>
              <a:t>Formulaire de contact client, y compris le support de suivi</a:t>
            </a:r>
            <a:endParaRPr lang="en-US" dirty="0"/>
          </a:p>
          <a:p>
            <a:pPr lvl="0"/>
            <a:r>
              <a:rPr lang="fr-FR" dirty="0"/>
              <a:t>Formulaire de suivi des partenaires</a:t>
            </a:r>
            <a:endParaRPr lang="en-US" dirty="0"/>
          </a:p>
          <a:p>
            <a:pPr lvl="0"/>
            <a:r>
              <a:rPr lang="en-US" dirty="0"/>
              <a:t>Etc. </a:t>
            </a:r>
          </a:p>
          <a:p>
            <a:pPr lvl="0"/>
            <a:endParaRPr lang="en-US" dirty="0"/>
          </a:p>
          <a:p>
            <a:pPr lvl="0"/>
            <a:endParaRPr lang="en-US" dirty="0"/>
          </a:p>
          <a:p>
            <a:pPr lvl="0"/>
            <a:endParaRPr lang="en-US" dirty="0"/>
          </a:p>
        </p:txBody>
      </p:sp>
      <p:sp>
        <p:nvSpPr>
          <p:cNvPr id="879" name="Google Shape;879;p57"/>
          <p:cNvSpPr txBox="1"/>
          <p:nvPr/>
        </p:nvSpPr>
        <p:spPr>
          <a:xfrm>
            <a:off x="4399266" y="1435764"/>
            <a:ext cx="7270212" cy="401897"/>
          </a:xfrm>
          <a:prstGeom prst="rect">
            <a:avLst/>
          </a:prstGeom>
          <a:noFill/>
          <a:ln>
            <a:noFill/>
          </a:ln>
        </p:spPr>
        <p:txBody>
          <a:bodyPr spcFirstLastPara="1" wrap="square" lIns="91425" tIns="45700" rIns="91425" bIns="45700" anchor="ctr" anchorCtr="0">
            <a:normAutofit/>
          </a:bodyPr>
          <a:lstStyle/>
          <a:p>
            <a:pPr marL="0" lvl="0" indent="0" algn="ctr">
              <a:lnSpc>
                <a:spcPct val="90000"/>
              </a:lnSpc>
              <a:buClr>
                <a:srgbClr val="595959"/>
              </a:buClr>
              <a:buSzPts val="2000"/>
              <a:buFont typeface="Arial"/>
              <a:buNone/>
            </a:pPr>
            <a:r>
              <a:rPr lang="fr-FR" sz="1600" b="1" dirty="0">
                <a:solidFill>
                  <a:srgbClr val="595959"/>
                </a:solidFill>
                <a:latin typeface="+mj-lt"/>
                <a:cs typeface="Calibri"/>
                <a:sym typeface="Calibri"/>
              </a:rPr>
              <a:t>S&amp;E et visualisation des données</a:t>
            </a:r>
            <a:endParaRPr sz="1600" b="1" dirty="0">
              <a:solidFill>
                <a:srgbClr val="595959"/>
              </a:solidFill>
              <a:latin typeface="+mj-lt"/>
              <a:cs typeface="Calibri"/>
            </a:endParaRPr>
          </a:p>
        </p:txBody>
      </p:sp>
      <p:graphicFrame>
        <p:nvGraphicFramePr>
          <p:cNvPr id="7" name="Chart 6">
            <a:extLst>
              <a:ext uri="{FF2B5EF4-FFF2-40B4-BE49-F238E27FC236}">
                <a16:creationId xmlns:a16="http://schemas.microsoft.com/office/drawing/2014/main" id="{78D35C70-DC80-4D44-B993-8B61518C3346}"/>
              </a:ext>
            </a:extLst>
          </p:cNvPr>
          <p:cNvGraphicFramePr>
            <a:graphicFrameLocks/>
          </p:cNvGraphicFramePr>
          <p:nvPr>
            <p:extLst>
              <p:ext uri="{D42A27DB-BD31-4B8C-83A1-F6EECF244321}">
                <p14:modId xmlns:p14="http://schemas.microsoft.com/office/powerpoint/2010/main" val="995506372"/>
              </p:ext>
            </p:extLst>
          </p:nvPr>
        </p:nvGraphicFramePr>
        <p:xfrm>
          <a:off x="4399266" y="1620433"/>
          <a:ext cx="7270213" cy="49486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885"/>
        <p:cNvGrpSpPr/>
        <p:nvPr/>
      </p:nvGrpSpPr>
      <p:grpSpPr>
        <a:xfrm>
          <a:off x="0" y="0"/>
          <a:ext cx="0" cy="0"/>
          <a:chOff x="0" y="0"/>
          <a:chExt cx="0" cy="0"/>
        </a:xfrm>
      </p:grpSpPr>
      <p:sp>
        <p:nvSpPr>
          <p:cNvPr id="886" name="Google Shape;886;p58"/>
          <p:cNvSpPr txBox="1">
            <a:spLocks noGrp="1"/>
          </p:cNvSpPr>
          <p:nvPr>
            <p:ph type="title"/>
          </p:nvPr>
        </p:nvSpPr>
        <p:spPr>
          <a:noFill/>
          <a:ln>
            <a:noFill/>
          </a:ln>
        </p:spPr>
        <p:txBody>
          <a:bodyPr spcFirstLastPara="1" wrap="square" lIns="91425" tIns="45700" rIns="91425" bIns="45700" anchor="b" anchorCtr="0">
            <a:normAutofit/>
          </a:bodyPr>
          <a:lstStyle/>
          <a:p>
            <a:pPr lvl="0"/>
            <a:r>
              <a:rPr lang="en-US" dirty="0">
                <a:sym typeface="Calibri"/>
              </a:rPr>
              <a:t>Activité : Procédez facilement</a:t>
            </a:r>
            <a:endParaRPr lang="en-US" dirty="0"/>
          </a:p>
        </p:txBody>
      </p:sp>
      <p:sp>
        <p:nvSpPr>
          <p:cNvPr id="887" name="Google Shape;887;p58"/>
          <p:cNvSpPr txBox="1">
            <a:spLocks noGrp="1"/>
          </p:cNvSpPr>
          <p:nvPr>
            <p:ph type="body" idx="1"/>
          </p:nvPr>
        </p:nvSpPr>
        <p:spPr>
          <a:xfrm>
            <a:off x="4731026" y="1498501"/>
            <a:ext cx="6952974" cy="4932746"/>
          </a:xfrm>
          <a:noFill/>
          <a:ln>
            <a:noFill/>
          </a:ln>
        </p:spPr>
        <p:txBody>
          <a:bodyPr spcFirstLastPara="1" wrap="square" lIns="91425" tIns="45700" rIns="91425" bIns="45700" anchor="t" anchorCtr="0">
            <a:normAutofit fontScale="62500" lnSpcReduction="20000"/>
          </a:bodyPr>
          <a:lstStyle/>
          <a:p>
            <a:pPr lvl="0">
              <a:lnSpc>
                <a:spcPct val="115000"/>
              </a:lnSpc>
            </a:pPr>
            <a:r>
              <a:rPr lang="fr-FR" dirty="0">
                <a:sym typeface="Calibri"/>
              </a:rPr>
              <a:t>Répartissez-vous en groupes de 6 à 10 personnes chacun</a:t>
            </a:r>
            <a:endParaRPr lang="en-US" dirty="0"/>
          </a:p>
          <a:p>
            <a:pPr lvl="0">
              <a:lnSpc>
                <a:spcPct val="115000"/>
              </a:lnSpc>
            </a:pPr>
            <a:r>
              <a:rPr lang="fr-FR" dirty="0">
                <a:sym typeface="Calibri"/>
              </a:rPr>
              <a:t>À l'aide du flipchart, créez un organigramme du client à l'aide du modèle fourni sur la diapositive suivante et des cartes individuelles fournies à chaque groupe</a:t>
            </a:r>
            <a:endParaRPr lang="en-US" dirty="0"/>
          </a:p>
          <a:p>
            <a:pPr lvl="0">
              <a:lnSpc>
                <a:spcPct val="115000"/>
              </a:lnSpc>
            </a:pPr>
            <a:r>
              <a:rPr lang="fr-FR" dirty="0">
                <a:sym typeface="Calibri"/>
              </a:rPr>
              <a:t>Ajoutez des flèches le cas échéant pour indiquer le flux client</a:t>
            </a:r>
            <a:endParaRPr lang="en-US" dirty="0"/>
          </a:p>
          <a:p>
            <a:pPr lvl="0">
              <a:lnSpc>
                <a:spcPct val="115000"/>
              </a:lnSpc>
            </a:pPr>
            <a:r>
              <a:rPr lang="fr-FR" dirty="0">
                <a:sym typeface="Calibri"/>
              </a:rPr>
              <a:t>N'hésitez pas à ajuster la langue de chaque carte ou à ajouter des cartes pour clarifier le flux ou des activités supplémentaires. Y a-t-il des outils ou des étapes à ajouter? </a:t>
            </a:r>
            <a:br>
              <a:rPr lang="fr-FR" dirty="0">
                <a:sym typeface="Calibri"/>
              </a:rPr>
            </a:br>
            <a:r>
              <a:rPr lang="fr-FR" dirty="0">
                <a:sym typeface="Calibri"/>
              </a:rPr>
              <a:t>À emporter ? Modifier </a:t>
            </a:r>
            <a:r>
              <a:rPr lang="en-US" dirty="0">
                <a:sym typeface="Calibri"/>
              </a:rPr>
              <a:t>?</a:t>
            </a:r>
            <a:endParaRPr lang="en-US" dirty="0"/>
          </a:p>
          <a:p>
            <a:pPr lvl="0">
              <a:lnSpc>
                <a:spcPct val="115000"/>
              </a:lnSpc>
            </a:pPr>
            <a:r>
              <a:rPr lang="en-US" b="1" dirty="0">
                <a:sym typeface="Calibri"/>
              </a:rPr>
              <a:t>BONUS </a:t>
            </a:r>
            <a:r>
              <a:rPr lang="en-US" dirty="0">
                <a:sym typeface="Calibri"/>
              </a:rPr>
              <a:t>: </a:t>
            </a:r>
            <a:r>
              <a:rPr lang="fr-FR" dirty="0">
                <a:sym typeface="Calibri"/>
              </a:rPr>
              <a:t>placez les «cartes Compétences» orange, là où elles peuvent être les plus pertinentes pour soutenir une étape</a:t>
            </a:r>
            <a:endParaRPr lang="en-US" dirty="0">
              <a:sym typeface="Calibri"/>
            </a:endParaRPr>
          </a:p>
        </p:txBody>
      </p:sp>
      <p:pic>
        <p:nvPicPr>
          <p:cNvPr id="888" name="Google Shape;888;p58"/>
          <p:cNvPicPr preferRelativeResize="0"/>
          <p:nvPr/>
        </p:nvPicPr>
        <p:blipFill rotWithShape="1">
          <a:blip r:embed="rId3">
            <a:alphaModFix/>
          </a:blip>
          <a:srcRect/>
          <a:stretch/>
        </p:blipFill>
        <p:spPr>
          <a:xfrm>
            <a:off x="0" y="2115116"/>
            <a:ext cx="4731026" cy="3477289"/>
          </a:xfrm>
          <a:prstGeom prst="rect">
            <a:avLst/>
          </a:prstGeom>
          <a:noFill/>
          <a:ln>
            <a:noFill/>
          </a:ln>
        </p:spPr>
      </p:pic>
      <p:sp>
        <p:nvSpPr>
          <p:cNvPr id="7" name="Google Shape;52;p105">
            <a:extLst>
              <a:ext uri="{FF2B5EF4-FFF2-40B4-BE49-F238E27FC236}">
                <a16:creationId xmlns:a16="http://schemas.microsoft.com/office/drawing/2014/main" id="{D12526E0-FCD6-41F6-84A0-62A430ABACDF}"/>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59"/>
          <p:cNvSpPr/>
          <p:nvPr/>
        </p:nvSpPr>
        <p:spPr>
          <a:xfrm>
            <a:off x="213006" y="90999"/>
            <a:ext cx="2011680" cy="548640"/>
          </a:xfrm>
          <a:prstGeom prst="rect">
            <a:avLst/>
          </a:prstGeom>
          <a:solidFill>
            <a:srgbClr val="E1EFD8"/>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dirty="0">
                <a:solidFill>
                  <a:schemeClr val="dk1"/>
                </a:solidFill>
                <a:latin typeface="+mj-lt"/>
                <a:ea typeface="Calibri"/>
                <a:cs typeface="Calibri"/>
                <a:sym typeface="Calibri"/>
              </a:rPr>
              <a:t>Étape 1. </a:t>
            </a:r>
            <a:endParaRPr sz="1000" dirty="0">
              <a:solidFill>
                <a:schemeClr val="dk1"/>
              </a:solidFill>
              <a:latin typeface="+mj-lt"/>
              <a:ea typeface="Calibri"/>
              <a:cs typeface="Calibri"/>
              <a:sym typeface="Calibri"/>
            </a:endParaRPr>
          </a:p>
        </p:txBody>
      </p:sp>
      <p:sp>
        <p:nvSpPr>
          <p:cNvPr id="895" name="Google Shape;895;p59"/>
          <p:cNvSpPr/>
          <p:nvPr/>
        </p:nvSpPr>
        <p:spPr>
          <a:xfrm>
            <a:off x="213006" y="1419239"/>
            <a:ext cx="2011680" cy="548640"/>
          </a:xfrm>
          <a:prstGeom prst="rect">
            <a:avLst/>
          </a:prstGeom>
          <a:solidFill>
            <a:srgbClr val="F7CAAC"/>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dirty="0">
                <a:solidFill>
                  <a:schemeClr val="dk1"/>
                </a:solidFill>
                <a:latin typeface="+mj-lt"/>
                <a:ea typeface="Calibri"/>
                <a:cs typeface="Calibri"/>
                <a:sym typeface="Calibri"/>
              </a:rPr>
              <a:t>Étape 3. </a:t>
            </a:r>
            <a:endParaRPr sz="1000" dirty="0">
              <a:solidFill>
                <a:schemeClr val="dk1"/>
              </a:solidFill>
              <a:latin typeface="+mj-lt"/>
              <a:ea typeface="Calibri"/>
              <a:cs typeface="Calibri"/>
              <a:sym typeface="Calibri"/>
            </a:endParaRPr>
          </a:p>
        </p:txBody>
      </p:sp>
      <p:sp>
        <p:nvSpPr>
          <p:cNvPr id="896" name="Google Shape;896;p59"/>
          <p:cNvSpPr/>
          <p:nvPr/>
        </p:nvSpPr>
        <p:spPr>
          <a:xfrm>
            <a:off x="213006" y="2083359"/>
            <a:ext cx="2011680" cy="548640"/>
          </a:xfrm>
          <a:prstGeom prst="rect">
            <a:avLst/>
          </a:prstGeom>
          <a:solidFill>
            <a:srgbClr val="FFF2CC"/>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dirty="0">
                <a:solidFill>
                  <a:schemeClr val="dk1"/>
                </a:solidFill>
                <a:latin typeface="+mj-lt"/>
                <a:ea typeface="Calibri"/>
                <a:cs typeface="Calibri"/>
                <a:sym typeface="Calibri"/>
              </a:rPr>
              <a:t>Étape 4. </a:t>
            </a:r>
            <a:endParaRPr sz="1000" dirty="0">
              <a:solidFill>
                <a:schemeClr val="dk1"/>
              </a:solidFill>
              <a:latin typeface="+mj-lt"/>
              <a:ea typeface="Calibri"/>
              <a:cs typeface="Calibri"/>
              <a:sym typeface="Calibri"/>
            </a:endParaRPr>
          </a:p>
        </p:txBody>
      </p:sp>
      <p:sp>
        <p:nvSpPr>
          <p:cNvPr id="897" name="Google Shape;897;p59"/>
          <p:cNvSpPr/>
          <p:nvPr/>
        </p:nvSpPr>
        <p:spPr>
          <a:xfrm>
            <a:off x="213006" y="2747479"/>
            <a:ext cx="2011680" cy="548640"/>
          </a:xfrm>
          <a:prstGeom prst="rect">
            <a:avLst/>
          </a:prstGeom>
          <a:solidFill>
            <a:srgbClr val="FBE4D4"/>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dirty="0">
                <a:solidFill>
                  <a:schemeClr val="dk1"/>
                </a:solidFill>
                <a:latin typeface="+mj-lt"/>
                <a:ea typeface="Calibri"/>
                <a:cs typeface="Calibri"/>
                <a:sym typeface="Calibri"/>
              </a:rPr>
              <a:t>Étape 5. </a:t>
            </a:r>
            <a:endParaRPr sz="1000" dirty="0">
              <a:solidFill>
                <a:schemeClr val="dk1"/>
              </a:solidFill>
              <a:latin typeface="+mj-lt"/>
              <a:ea typeface="Calibri"/>
              <a:cs typeface="Calibri"/>
              <a:sym typeface="Calibri"/>
            </a:endParaRPr>
          </a:p>
        </p:txBody>
      </p:sp>
      <p:sp>
        <p:nvSpPr>
          <p:cNvPr id="898" name="Google Shape;898;p59"/>
          <p:cNvSpPr/>
          <p:nvPr/>
        </p:nvSpPr>
        <p:spPr>
          <a:xfrm>
            <a:off x="213006" y="3411599"/>
            <a:ext cx="2011680" cy="548640"/>
          </a:xfrm>
          <a:prstGeom prst="rect">
            <a:avLst/>
          </a:prstGeom>
          <a:solidFill>
            <a:srgbClr val="A8D08C"/>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dirty="0">
                <a:solidFill>
                  <a:schemeClr val="dk1"/>
                </a:solidFill>
                <a:latin typeface="+mj-lt"/>
                <a:ea typeface="Calibri"/>
                <a:cs typeface="Calibri"/>
                <a:sym typeface="Calibri"/>
              </a:rPr>
              <a:t>Étape 6.</a:t>
            </a:r>
            <a:r>
              <a:rPr lang="en-US" sz="1000" dirty="0">
                <a:solidFill>
                  <a:schemeClr val="dk1"/>
                </a:solidFill>
                <a:latin typeface="+mj-lt"/>
                <a:ea typeface="Calibri"/>
                <a:cs typeface="Calibri"/>
                <a:sym typeface="Calibri"/>
              </a:rPr>
              <a:t> </a:t>
            </a:r>
            <a:endParaRPr sz="1000" dirty="0">
              <a:solidFill>
                <a:schemeClr val="dk1"/>
              </a:solidFill>
              <a:latin typeface="+mj-lt"/>
              <a:ea typeface="Calibri"/>
              <a:cs typeface="Calibri"/>
              <a:sym typeface="Calibri"/>
            </a:endParaRPr>
          </a:p>
        </p:txBody>
      </p:sp>
      <p:sp>
        <p:nvSpPr>
          <p:cNvPr id="899" name="Google Shape;899;p59"/>
          <p:cNvSpPr/>
          <p:nvPr/>
        </p:nvSpPr>
        <p:spPr>
          <a:xfrm>
            <a:off x="213006" y="4075719"/>
            <a:ext cx="2011680" cy="548640"/>
          </a:xfrm>
          <a:prstGeom prst="rect">
            <a:avLst/>
          </a:prstGeom>
          <a:solidFill>
            <a:srgbClr val="9CC2E5"/>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dirty="0">
                <a:solidFill>
                  <a:schemeClr val="dk1"/>
                </a:solidFill>
                <a:latin typeface="+mj-lt"/>
                <a:ea typeface="Calibri"/>
                <a:cs typeface="Calibri"/>
                <a:sym typeface="Calibri"/>
              </a:rPr>
              <a:t>Étape 7.</a:t>
            </a:r>
            <a:r>
              <a:rPr lang="en-US" sz="1000" dirty="0">
                <a:solidFill>
                  <a:schemeClr val="dk1"/>
                </a:solidFill>
                <a:latin typeface="+mj-lt"/>
                <a:ea typeface="Calibri"/>
                <a:cs typeface="Calibri"/>
                <a:sym typeface="Calibri"/>
              </a:rPr>
              <a:t> </a:t>
            </a:r>
            <a:endParaRPr sz="1000" dirty="0">
              <a:solidFill>
                <a:schemeClr val="dk1"/>
              </a:solidFill>
              <a:latin typeface="+mj-lt"/>
              <a:ea typeface="Calibri"/>
              <a:cs typeface="Calibri"/>
              <a:sym typeface="Calibri"/>
            </a:endParaRPr>
          </a:p>
        </p:txBody>
      </p:sp>
      <p:sp>
        <p:nvSpPr>
          <p:cNvPr id="900" name="Google Shape;900;p59"/>
          <p:cNvSpPr/>
          <p:nvPr/>
        </p:nvSpPr>
        <p:spPr>
          <a:xfrm>
            <a:off x="213006" y="4739839"/>
            <a:ext cx="2011680" cy="548640"/>
          </a:xfrm>
          <a:prstGeom prst="rect">
            <a:avLst/>
          </a:prstGeom>
          <a:solidFill>
            <a:srgbClr val="FFD966"/>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dirty="0">
                <a:solidFill>
                  <a:schemeClr val="dk1"/>
                </a:solidFill>
                <a:latin typeface="+mj-lt"/>
                <a:ea typeface="Calibri"/>
                <a:cs typeface="Calibri"/>
                <a:sym typeface="Calibri"/>
              </a:rPr>
              <a:t>Étape 8.</a:t>
            </a:r>
            <a:r>
              <a:rPr lang="en-US" sz="1000" dirty="0">
                <a:solidFill>
                  <a:schemeClr val="dk1"/>
                </a:solidFill>
                <a:latin typeface="+mj-lt"/>
                <a:ea typeface="Calibri"/>
                <a:cs typeface="Calibri"/>
                <a:sym typeface="Calibri"/>
              </a:rPr>
              <a:t> </a:t>
            </a:r>
            <a:endParaRPr sz="1000" dirty="0">
              <a:solidFill>
                <a:schemeClr val="dk1"/>
              </a:solidFill>
              <a:latin typeface="+mj-lt"/>
              <a:ea typeface="Calibri"/>
              <a:cs typeface="Calibri"/>
              <a:sym typeface="Calibri"/>
            </a:endParaRPr>
          </a:p>
        </p:txBody>
      </p:sp>
      <p:sp>
        <p:nvSpPr>
          <p:cNvPr id="901" name="Google Shape;901;p59"/>
          <p:cNvSpPr/>
          <p:nvPr/>
        </p:nvSpPr>
        <p:spPr>
          <a:xfrm>
            <a:off x="4947643" y="229625"/>
            <a:ext cx="4100122" cy="44749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dirty="0">
              <a:solidFill>
                <a:schemeClr val="dk1"/>
              </a:solidFill>
              <a:latin typeface="Calibri"/>
              <a:ea typeface="Calibri"/>
              <a:cs typeface="Calibri"/>
              <a:sym typeface="Calibri"/>
            </a:endParaRPr>
          </a:p>
        </p:txBody>
      </p:sp>
      <p:sp>
        <p:nvSpPr>
          <p:cNvPr id="902" name="Google Shape;902;p59"/>
          <p:cNvSpPr/>
          <p:nvPr/>
        </p:nvSpPr>
        <p:spPr>
          <a:xfrm>
            <a:off x="4947643" y="1600945"/>
            <a:ext cx="4100123" cy="635074"/>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dirty="0">
              <a:solidFill>
                <a:schemeClr val="dk1"/>
              </a:solidFill>
              <a:latin typeface="Calibri"/>
              <a:ea typeface="Calibri"/>
              <a:cs typeface="Calibri"/>
              <a:sym typeface="Calibri"/>
            </a:endParaRPr>
          </a:p>
        </p:txBody>
      </p:sp>
      <p:sp>
        <p:nvSpPr>
          <p:cNvPr id="903" name="Google Shape;903;p59"/>
          <p:cNvSpPr/>
          <p:nvPr/>
        </p:nvSpPr>
        <p:spPr>
          <a:xfrm>
            <a:off x="4947643" y="2438506"/>
            <a:ext cx="4100123" cy="746793"/>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p:txBody>
      </p:sp>
      <p:sp>
        <p:nvSpPr>
          <p:cNvPr id="904" name="Google Shape;904;p59"/>
          <p:cNvSpPr/>
          <p:nvPr/>
        </p:nvSpPr>
        <p:spPr>
          <a:xfrm>
            <a:off x="9341229" y="1991920"/>
            <a:ext cx="2564915" cy="1193379"/>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p:txBody>
      </p:sp>
      <p:sp>
        <p:nvSpPr>
          <p:cNvPr id="905" name="Google Shape;905;p59"/>
          <p:cNvSpPr/>
          <p:nvPr/>
        </p:nvSpPr>
        <p:spPr>
          <a:xfrm>
            <a:off x="2678048" y="3596105"/>
            <a:ext cx="2136222" cy="119338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p:txBody>
      </p:sp>
      <p:sp>
        <p:nvSpPr>
          <p:cNvPr id="906" name="Google Shape;906;p59"/>
          <p:cNvSpPr/>
          <p:nvPr/>
        </p:nvSpPr>
        <p:spPr>
          <a:xfrm>
            <a:off x="7040237" y="3596105"/>
            <a:ext cx="2439193" cy="119338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p:txBody>
      </p:sp>
      <p:sp>
        <p:nvSpPr>
          <p:cNvPr id="907" name="Google Shape;907;p59"/>
          <p:cNvSpPr/>
          <p:nvPr/>
        </p:nvSpPr>
        <p:spPr>
          <a:xfrm>
            <a:off x="4902163" y="3596105"/>
            <a:ext cx="2050181" cy="119338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dirty="0">
              <a:solidFill>
                <a:schemeClr val="dk1"/>
              </a:solidFill>
              <a:latin typeface="Calibri"/>
              <a:ea typeface="Calibri"/>
              <a:cs typeface="Calibri"/>
              <a:sym typeface="Calibri"/>
            </a:endParaRPr>
          </a:p>
        </p:txBody>
      </p:sp>
      <p:sp>
        <p:nvSpPr>
          <p:cNvPr id="908" name="Google Shape;908;p59"/>
          <p:cNvSpPr/>
          <p:nvPr/>
        </p:nvSpPr>
        <p:spPr>
          <a:xfrm>
            <a:off x="9567324" y="3596105"/>
            <a:ext cx="2338820" cy="119338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p:txBody>
      </p:sp>
      <p:sp>
        <p:nvSpPr>
          <p:cNvPr id="909" name="Google Shape;909;p59"/>
          <p:cNvSpPr/>
          <p:nvPr/>
        </p:nvSpPr>
        <p:spPr>
          <a:xfrm>
            <a:off x="5639232" y="5115691"/>
            <a:ext cx="2728686" cy="352143"/>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dirty="0">
              <a:solidFill>
                <a:schemeClr val="dk1"/>
              </a:solidFill>
              <a:latin typeface="Calibri"/>
              <a:ea typeface="Calibri"/>
              <a:cs typeface="Calibri"/>
              <a:sym typeface="Calibri"/>
            </a:endParaRPr>
          </a:p>
        </p:txBody>
      </p:sp>
      <p:sp>
        <p:nvSpPr>
          <p:cNvPr id="910" name="Google Shape;910;p59"/>
          <p:cNvSpPr/>
          <p:nvPr/>
        </p:nvSpPr>
        <p:spPr>
          <a:xfrm>
            <a:off x="2854275" y="5820062"/>
            <a:ext cx="3822299" cy="659477"/>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p:txBody>
      </p:sp>
      <p:sp>
        <p:nvSpPr>
          <p:cNvPr id="911" name="Google Shape;911;p59"/>
          <p:cNvSpPr/>
          <p:nvPr/>
        </p:nvSpPr>
        <p:spPr>
          <a:xfrm>
            <a:off x="7484328" y="5819520"/>
            <a:ext cx="4302859" cy="659469"/>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p:txBody>
      </p:sp>
      <p:sp>
        <p:nvSpPr>
          <p:cNvPr id="912" name="Google Shape;912;p59"/>
          <p:cNvSpPr/>
          <p:nvPr/>
        </p:nvSpPr>
        <p:spPr>
          <a:xfrm>
            <a:off x="2317449" y="404035"/>
            <a:ext cx="118080" cy="6015033"/>
          </a:xfrm>
          <a:prstGeom prst="rightBracket">
            <a:avLst>
              <a:gd name="adj" fmla="val 8333"/>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cxnSp>
        <p:nvCxnSpPr>
          <p:cNvPr id="913" name="Google Shape;913;p59"/>
          <p:cNvCxnSpPr>
            <a:cxnSpLocks/>
          </p:cNvCxnSpPr>
          <p:nvPr/>
        </p:nvCxnSpPr>
        <p:spPr>
          <a:xfrm flipV="1">
            <a:off x="3753416" y="3393505"/>
            <a:ext cx="7074241" cy="5563"/>
          </a:xfrm>
          <a:prstGeom prst="straightConnector1">
            <a:avLst/>
          </a:prstGeom>
          <a:noFill/>
          <a:ln w="9525" cap="flat" cmpd="sng">
            <a:solidFill>
              <a:schemeClr val="accent1"/>
            </a:solidFill>
            <a:prstDash val="solid"/>
            <a:miter lim="800000"/>
            <a:headEnd type="none" w="sm" len="sm"/>
            <a:tailEnd type="none" w="sm" len="sm"/>
          </a:ln>
        </p:spPr>
      </p:cxnSp>
      <p:cxnSp>
        <p:nvCxnSpPr>
          <p:cNvPr id="914" name="Google Shape;914;p59"/>
          <p:cNvCxnSpPr/>
          <p:nvPr/>
        </p:nvCxnSpPr>
        <p:spPr>
          <a:xfrm>
            <a:off x="3753416" y="3392249"/>
            <a:ext cx="0" cy="187950"/>
          </a:xfrm>
          <a:prstGeom prst="straightConnector1">
            <a:avLst/>
          </a:prstGeom>
          <a:noFill/>
          <a:ln w="9525" cap="flat" cmpd="sng">
            <a:solidFill>
              <a:schemeClr val="accent1"/>
            </a:solidFill>
            <a:prstDash val="solid"/>
            <a:miter lim="800000"/>
            <a:headEnd type="none" w="sm" len="sm"/>
            <a:tailEnd type="triangle" w="med" len="med"/>
          </a:ln>
        </p:spPr>
      </p:cxnSp>
      <p:cxnSp>
        <p:nvCxnSpPr>
          <p:cNvPr id="915" name="Google Shape;915;p59"/>
          <p:cNvCxnSpPr/>
          <p:nvPr/>
        </p:nvCxnSpPr>
        <p:spPr>
          <a:xfrm>
            <a:off x="10827657" y="3393505"/>
            <a:ext cx="0" cy="187950"/>
          </a:xfrm>
          <a:prstGeom prst="straightConnector1">
            <a:avLst/>
          </a:prstGeom>
          <a:noFill/>
          <a:ln w="9525" cap="flat" cmpd="sng">
            <a:solidFill>
              <a:schemeClr val="accent1"/>
            </a:solidFill>
            <a:prstDash val="solid"/>
            <a:miter lim="800000"/>
            <a:headEnd type="none" w="sm" len="sm"/>
            <a:tailEnd type="triangle" w="med" len="med"/>
          </a:ln>
        </p:spPr>
      </p:cxnSp>
      <p:cxnSp>
        <p:nvCxnSpPr>
          <p:cNvPr id="916" name="Google Shape;916;p59"/>
          <p:cNvCxnSpPr>
            <a:cxnSpLocks/>
          </p:cNvCxnSpPr>
          <p:nvPr/>
        </p:nvCxnSpPr>
        <p:spPr>
          <a:xfrm>
            <a:off x="8259833" y="3399068"/>
            <a:ext cx="0" cy="187800"/>
          </a:xfrm>
          <a:prstGeom prst="straightConnector1">
            <a:avLst/>
          </a:prstGeom>
          <a:noFill/>
          <a:ln w="9525" cap="flat" cmpd="sng">
            <a:solidFill>
              <a:schemeClr val="accent1"/>
            </a:solidFill>
            <a:prstDash val="solid"/>
            <a:miter lim="800000"/>
            <a:headEnd type="none" w="sm" len="sm"/>
            <a:tailEnd type="triangle" w="med" len="med"/>
          </a:ln>
        </p:spPr>
      </p:cxnSp>
      <p:cxnSp>
        <p:nvCxnSpPr>
          <p:cNvPr id="917" name="Google Shape;917;p59"/>
          <p:cNvCxnSpPr/>
          <p:nvPr/>
        </p:nvCxnSpPr>
        <p:spPr>
          <a:xfrm>
            <a:off x="5927253" y="3396135"/>
            <a:ext cx="1" cy="187950"/>
          </a:xfrm>
          <a:prstGeom prst="straightConnector1">
            <a:avLst/>
          </a:prstGeom>
          <a:noFill/>
          <a:ln w="9525" cap="flat" cmpd="sng">
            <a:solidFill>
              <a:schemeClr val="accent1"/>
            </a:solidFill>
            <a:prstDash val="solid"/>
            <a:miter lim="800000"/>
            <a:headEnd type="none" w="sm" len="sm"/>
            <a:tailEnd type="triangle" w="med" len="med"/>
          </a:ln>
        </p:spPr>
      </p:cxnSp>
      <p:cxnSp>
        <p:nvCxnSpPr>
          <p:cNvPr id="918" name="Google Shape;918;p59"/>
          <p:cNvCxnSpPr/>
          <p:nvPr/>
        </p:nvCxnSpPr>
        <p:spPr>
          <a:xfrm flipH="1">
            <a:off x="6997704" y="3188142"/>
            <a:ext cx="1" cy="174168"/>
          </a:xfrm>
          <a:prstGeom prst="straightConnector1">
            <a:avLst/>
          </a:prstGeom>
          <a:noFill/>
          <a:ln w="9525" cap="flat" cmpd="sng">
            <a:solidFill>
              <a:schemeClr val="accent1"/>
            </a:solidFill>
            <a:prstDash val="solid"/>
            <a:miter lim="800000"/>
            <a:headEnd type="none" w="sm" len="sm"/>
            <a:tailEnd type="triangle" w="med" len="med"/>
          </a:ln>
        </p:spPr>
      </p:cxnSp>
      <p:cxnSp>
        <p:nvCxnSpPr>
          <p:cNvPr id="919" name="Google Shape;919;p59"/>
          <p:cNvCxnSpPr/>
          <p:nvPr/>
        </p:nvCxnSpPr>
        <p:spPr>
          <a:xfrm>
            <a:off x="4513943" y="4898895"/>
            <a:ext cx="5508171" cy="0"/>
          </a:xfrm>
          <a:prstGeom prst="straightConnector1">
            <a:avLst/>
          </a:prstGeom>
          <a:noFill/>
          <a:ln w="9525" cap="flat" cmpd="sng">
            <a:solidFill>
              <a:schemeClr val="accent1"/>
            </a:solidFill>
            <a:prstDash val="solid"/>
            <a:miter lim="800000"/>
            <a:headEnd type="none" w="sm" len="sm"/>
            <a:tailEnd type="none" w="sm" len="sm"/>
          </a:ln>
        </p:spPr>
      </p:cxnSp>
      <p:cxnSp>
        <p:nvCxnSpPr>
          <p:cNvPr id="920" name="Google Shape;920;p59"/>
          <p:cNvCxnSpPr>
            <a:cxnSpLocks/>
          </p:cNvCxnSpPr>
          <p:nvPr/>
        </p:nvCxnSpPr>
        <p:spPr>
          <a:xfrm flipV="1">
            <a:off x="10021120" y="4789486"/>
            <a:ext cx="0" cy="109409"/>
          </a:xfrm>
          <a:prstGeom prst="straightConnector1">
            <a:avLst/>
          </a:prstGeom>
          <a:noFill/>
          <a:ln w="9525" cap="flat" cmpd="sng">
            <a:solidFill>
              <a:schemeClr val="accent1"/>
            </a:solidFill>
            <a:prstDash val="solid"/>
            <a:miter lim="800000"/>
            <a:headEnd type="none" w="sm" len="sm"/>
            <a:tailEnd type="none" w="sm" len="sm"/>
          </a:ln>
        </p:spPr>
      </p:cxnSp>
      <p:cxnSp>
        <p:nvCxnSpPr>
          <p:cNvPr id="921" name="Google Shape;921;p59"/>
          <p:cNvCxnSpPr/>
          <p:nvPr/>
        </p:nvCxnSpPr>
        <p:spPr>
          <a:xfrm rot="10800000">
            <a:off x="4513943" y="4789487"/>
            <a:ext cx="0" cy="109408"/>
          </a:xfrm>
          <a:prstGeom prst="straightConnector1">
            <a:avLst/>
          </a:prstGeom>
          <a:noFill/>
          <a:ln w="9525" cap="flat" cmpd="sng">
            <a:solidFill>
              <a:schemeClr val="accent1"/>
            </a:solidFill>
            <a:prstDash val="solid"/>
            <a:miter lim="800000"/>
            <a:headEnd type="none" w="sm" len="sm"/>
            <a:tailEnd type="none" w="sm" len="sm"/>
          </a:ln>
        </p:spPr>
      </p:cxnSp>
      <p:cxnSp>
        <p:nvCxnSpPr>
          <p:cNvPr id="922" name="Google Shape;922;p59"/>
          <p:cNvCxnSpPr>
            <a:cxnSpLocks/>
          </p:cNvCxnSpPr>
          <p:nvPr/>
        </p:nvCxnSpPr>
        <p:spPr>
          <a:xfrm>
            <a:off x="7000496" y="4898895"/>
            <a:ext cx="0" cy="216796"/>
          </a:xfrm>
          <a:prstGeom prst="straightConnector1">
            <a:avLst/>
          </a:prstGeom>
          <a:noFill/>
          <a:ln w="9525" cap="flat" cmpd="sng">
            <a:solidFill>
              <a:schemeClr val="accent1"/>
            </a:solidFill>
            <a:prstDash val="solid"/>
            <a:miter lim="800000"/>
            <a:headEnd type="none" w="sm" len="sm"/>
            <a:tailEnd type="triangle" w="med" len="med"/>
          </a:ln>
        </p:spPr>
      </p:cxnSp>
      <p:cxnSp>
        <p:nvCxnSpPr>
          <p:cNvPr id="923" name="Google Shape;923;p59"/>
          <p:cNvCxnSpPr>
            <a:stCxn id="909" idx="2"/>
            <a:endCxn id="910" idx="0"/>
          </p:cNvCxnSpPr>
          <p:nvPr/>
        </p:nvCxnSpPr>
        <p:spPr>
          <a:xfrm flipH="1">
            <a:off x="4765425" y="5467834"/>
            <a:ext cx="2238150" cy="352228"/>
          </a:xfrm>
          <a:prstGeom prst="straightConnector1">
            <a:avLst/>
          </a:prstGeom>
          <a:noFill/>
          <a:ln w="9525" cap="flat" cmpd="sng">
            <a:solidFill>
              <a:schemeClr val="accent1"/>
            </a:solidFill>
            <a:prstDash val="solid"/>
            <a:miter lim="800000"/>
            <a:headEnd type="none" w="sm" len="sm"/>
            <a:tailEnd type="triangle" w="med" len="med"/>
          </a:ln>
        </p:spPr>
      </p:cxnSp>
      <p:cxnSp>
        <p:nvCxnSpPr>
          <p:cNvPr id="924" name="Google Shape;924;p59"/>
          <p:cNvCxnSpPr>
            <a:stCxn id="909" idx="2"/>
            <a:endCxn id="911" idx="0"/>
          </p:cNvCxnSpPr>
          <p:nvPr/>
        </p:nvCxnSpPr>
        <p:spPr>
          <a:xfrm>
            <a:off x="7003575" y="5467834"/>
            <a:ext cx="2632183" cy="351686"/>
          </a:xfrm>
          <a:prstGeom prst="straightConnector1">
            <a:avLst/>
          </a:prstGeom>
          <a:noFill/>
          <a:ln w="9525" cap="flat" cmpd="sng">
            <a:solidFill>
              <a:schemeClr val="accent1"/>
            </a:solidFill>
            <a:prstDash val="solid"/>
            <a:miter lim="800000"/>
            <a:headEnd type="none" w="sm" len="sm"/>
            <a:tailEnd type="triangle" w="med" len="med"/>
          </a:ln>
        </p:spPr>
      </p:cxnSp>
      <p:sp>
        <p:nvSpPr>
          <p:cNvPr id="925" name="Google Shape;925;p59"/>
          <p:cNvSpPr txBox="1"/>
          <p:nvPr/>
        </p:nvSpPr>
        <p:spPr>
          <a:xfrm rot="21047143">
            <a:off x="4950688" y="5384770"/>
            <a:ext cx="6676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a:t>
            </a:r>
            <a:endParaRPr dirty="0"/>
          </a:p>
        </p:txBody>
      </p:sp>
      <p:sp>
        <p:nvSpPr>
          <p:cNvPr id="926" name="Google Shape;926;p59"/>
          <p:cNvSpPr txBox="1"/>
          <p:nvPr/>
        </p:nvSpPr>
        <p:spPr>
          <a:xfrm rot="493195">
            <a:off x="8517173" y="5340492"/>
            <a:ext cx="6676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a:t>
            </a:r>
            <a:endParaRPr dirty="0"/>
          </a:p>
        </p:txBody>
      </p:sp>
      <p:sp>
        <p:nvSpPr>
          <p:cNvPr id="927" name="Google Shape;927;p59"/>
          <p:cNvSpPr/>
          <p:nvPr/>
        </p:nvSpPr>
        <p:spPr>
          <a:xfrm>
            <a:off x="9215698" y="326055"/>
            <a:ext cx="2784494" cy="14424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dirty="0">
                <a:solidFill>
                  <a:schemeClr val="accent1"/>
                </a:solidFill>
                <a:latin typeface="Calibri"/>
                <a:ea typeface="Calibri"/>
                <a:cs typeface="Calibri"/>
                <a:sym typeface="Calibri"/>
              </a:rPr>
              <a:t>Étapes des services de test index des partenaires</a:t>
            </a:r>
            <a:endParaRPr sz="2400" dirty="0">
              <a:solidFill>
                <a:schemeClr val="accent1"/>
              </a:solidFill>
              <a:latin typeface="Calibri"/>
              <a:ea typeface="Calibri"/>
              <a:cs typeface="Calibri"/>
              <a:sym typeface="Calibri"/>
            </a:endParaRPr>
          </a:p>
        </p:txBody>
      </p:sp>
      <p:cxnSp>
        <p:nvCxnSpPr>
          <p:cNvPr id="928" name="Google Shape;928;p59"/>
          <p:cNvCxnSpPr>
            <a:stCxn id="903" idx="3"/>
            <a:endCxn id="904" idx="1"/>
          </p:cNvCxnSpPr>
          <p:nvPr/>
        </p:nvCxnSpPr>
        <p:spPr>
          <a:xfrm flipV="1">
            <a:off x="9047766" y="2588610"/>
            <a:ext cx="293463" cy="223293"/>
          </a:xfrm>
          <a:prstGeom prst="straightConnector1">
            <a:avLst/>
          </a:prstGeom>
          <a:noFill/>
          <a:ln w="9525" cap="flat" cmpd="sng">
            <a:solidFill>
              <a:schemeClr val="accent1"/>
            </a:solidFill>
            <a:prstDash val="solid"/>
            <a:miter lim="800000"/>
            <a:headEnd type="none" w="sm" len="sm"/>
            <a:tailEnd type="triangle" w="med" len="med"/>
          </a:ln>
        </p:spPr>
      </p:cxnSp>
      <p:cxnSp>
        <p:nvCxnSpPr>
          <p:cNvPr id="929" name="Google Shape;929;p59"/>
          <p:cNvCxnSpPr/>
          <p:nvPr/>
        </p:nvCxnSpPr>
        <p:spPr>
          <a:xfrm>
            <a:off x="6997705" y="2244293"/>
            <a:ext cx="0" cy="150615"/>
          </a:xfrm>
          <a:prstGeom prst="straightConnector1">
            <a:avLst/>
          </a:prstGeom>
          <a:noFill/>
          <a:ln w="9525" cap="flat" cmpd="sng">
            <a:solidFill>
              <a:schemeClr val="accent1"/>
            </a:solidFill>
            <a:prstDash val="solid"/>
            <a:miter lim="800000"/>
            <a:headEnd type="none" w="sm" len="sm"/>
            <a:tailEnd type="triangle" w="med" len="med"/>
          </a:ln>
        </p:spPr>
      </p:cxnSp>
      <p:cxnSp>
        <p:nvCxnSpPr>
          <p:cNvPr id="930" name="Google Shape;930;p59"/>
          <p:cNvCxnSpPr/>
          <p:nvPr/>
        </p:nvCxnSpPr>
        <p:spPr>
          <a:xfrm>
            <a:off x="6997704" y="679543"/>
            <a:ext cx="0" cy="165336"/>
          </a:xfrm>
          <a:prstGeom prst="straightConnector1">
            <a:avLst/>
          </a:prstGeom>
          <a:noFill/>
          <a:ln w="9525" cap="flat" cmpd="sng">
            <a:solidFill>
              <a:schemeClr val="accent1"/>
            </a:solidFill>
            <a:prstDash val="solid"/>
            <a:miter lim="800000"/>
            <a:headEnd type="none" w="sm" len="sm"/>
            <a:tailEnd type="triangle" w="med" len="med"/>
          </a:ln>
        </p:spPr>
      </p:cxnSp>
      <p:sp>
        <p:nvSpPr>
          <p:cNvPr id="931" name="Google Shape;931;p59"/>
          <p:cNvSpPr/>
          <p:nvPr/>
        </p:nvSpPr>
        <p:spPr>
          <a:xfrm>
            <a:off x="4947643" y="857497"/>
            <a:ext cx="4100118" cy="560778"/>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p:txBody>
      </p:sp>
      <p:sp>
        <p:nvSpPr>
          <p:cNvPr id="932" name="Google Shape;932;p59"/>
          <p:cNvSpPr/>
          <p:nvPr/>
        </p:nvSpPr>
        <p:spPr>
          <a:xfrm>
            <a:off x="213006" y="755119"/>
            <a:ext cx="2011680" cy="548640"/>
          </a:xfrm>
          <a:prstGeom prst="rect">
            <a:avLst/>
          </a:prstGeom>
          <a:solidFill>
            <a:srgbClr val="DDEAF6"/>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dirty="0">
                <a:solidFill>
                  <a:schemeClr val="dk1"/>
                </a:solidFill>
                <a:latin typeface="+mj-lt"/>
                <a:ea typeface="Calibri"/>
                <a:cs typeface="Calibri"/>
                <a:sym typeface="Calibri"/>
              </a:rPr>
              <a:t>Étape 2. </a:t>
            </a:r>
            <a:endParaRPr sz="1000" dirty="0">
              <a:solidFill>
                <a:schemeClr val="dk1"/>
              </a:solidFill>
              <a:latin typeface="+mj-lt"/>
              <a:ea typeface="Calibri"/>
              <a:cs typeface="Calibri"/>
              <a:sym typeface="Calibri"/>
            </a:endParaRPr>
          </a:p>
        </p:txBody>
      </p:sp>
      <p:cxnSp>
        <p:nvCxnSpPr>
          <p:cNvPr id="933" name="Google Shape;933;p59"/>
          <p:cNvCxnSpPr/>
          <p:nvPr/>
        </p:nvCxnSpPr>
        <p:spPr>
          <a:xfrm>
            <a:off x="7008635" y="1425538"/>
            <a:ext cx="0" cy="165336"/>
          </a:xfrm>
          <a:prstGeom prst="straightConnector1">
            <a:avLst/>
          </a:prstGeom>
          <a:noFill/>
          <a:ln w="9525" cap="flat" cmpd="sng">
            <a:solidFill>
              <a:schemeClr val="accent1"/>
            </a:solidFill>
            <a:prstDash val="solid"/>
            <a:miter lim="800000"/>
            <a:headEnd type="none" w="sm" len="sm"/>
            <a:tailEnd type="triangle" w="med" len="med"/>
          </a:ln>
        </p:spPr>
      </p:cxnSp>
      <p:sp>
        <p:nvSpPr>
          <p:cNvPr id="934" name="Google Shape;934;p59"/>
          <p:cNvSpPr/>
          <p:nvPr/>
        </p:nvSpPr>
        <p:spPr>
          <a:xfrm>
            <a:off x="213006" y="5403959"/>
            <a:ext cx="2011680" cy="548640"/>
          </a:xfrm>
          <a:prstGeom prst="rect">
            <a:avLst/>
          </a:prstGeom>
          <a:solidFill>
            <a:srgbClr val="BF9000"/>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dirty="0">
                <a:solidFill>
                  <a:schemeClr val="dk1"/>
                </a:solidFill>
                <a:latin typeface="+mj-lt"/>
                <a:ea typeface="Calibri"/>
                <a:cs typeface="Calibri"/>
                <a:sym typeface="Calibri"/>
              </a:rPr>
              <a:t>Étape 9.</a:t>
            </a:r>
            <a:r>
              <a:rPr lang="en-US" sz="1000" dirty="0">
                <a:solidFill>
                  <a:schemeClr val="dk1"/>
                </a:solidFill>
                <a:latin typeface="+mj-lt"/>
                <a:ea typeface="Calibri"/>
                <a:cs typeface="Calibri"/>
                <a:sym typeface="Calibri"/>
              </a:rPr>
              <a:t> </a:t>
            </a:r>
            <a:endParaRPr sz="1000" dirty="0">
              <a:solidFill>
                <a:schemeClr val="dk1"/>
              </a:solidFill>
              <a:latin typeface="+mj-lt"/>
              <a:ea typeface="Calibri"/>
              <a:cs typeface="Calibri"/>
              <a:sym typeface="Calibri"/>
            </a:endParaRPr>
          </a:p>
        </p:txBody>
      </p:sp>
      <p:sp>
        <p:nvSpPr>
          <p:cNvPr id="935" name="Google Shape;935;p59"/>
          <p:cNvSpPr/>
          <p:nvPr/>
        </p:nvSpPr>
        <p:spPr>
          <a:xfrm>
            <a:off x="213006" y="6068083"/>
            <a:ext cx="2011680" cy="548640"/>
          </a:xfrm>
          <a:prstGeom prst="rect">
            <a:avLst/>
          </a:prstGeom>
          <a:solidFill>
            <a:srgbClr val="AEABAB"/>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en-US" sz="1000" b="1" dirty="0">
                <a:solidFill>
                  <a:schemeClr val="dk1"/>
                </a:solidFill>
                <a:latin typeface="+mn-lt"/>
                <a:cs typeface="Calibri"/>
                <a:sym typeface="Calibri"/>
              </a:rPr>
              <a:t>Étape 10. </a:t>
            </a:r>
            <a:endParaRPr sz="1000" b="1" dirty="0">
              <a:solidFill>
                <a:schemeClr val="dk1"/>
              </a:solidFill>
              <a:latin typeface="+mn-lt"/>
              <a:cs typeface="Calibri"/>
              <a:sym typeface="Calibri"/>
            </a:endParaRPr>
          </a:p>
        </p:txBody>
      </p:sp>
      <p:sp>
        <p:nvSpPr>
          <p:cNvPr id="44" name="Google Shape;52;p105">
            <a:extLst>
              <a:ext uri="{FF2B5EF4-FFF2-40B4-BE49-F238E27FC236}">
                <a16:creationId xmlns:a16="http://schemas.microsoft.com/office/drawing/2014/main" id="{98588F93-4C6B-40B9-A01A-5EA70F52F2D6}"/>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
          <p:cNvSpPr txBox="1">
            <a:spLocks noGrp="1"/>
          </p:cNvSpPr>
          <p:nvPr>
            <p:ph type="title"/>
          </p:nvPr>
        </p:nvSpPr>
        <p:spPr>
          <a:xfrm>
            <a:off x="871047" y="1799057"/>
            <a:ext cx="6430703" cy="974783"/>
          </a:xfrm>
        </p:spPr>
        <p:txBody>
          <a:bodyPr spcFirstLastPara="1" wrap="square" lIns="91425" tIns="45700" rIns="91425" bIns="45700" anchor="b" anchorCtr="0">
            <a:normAutofit/>
          </a:bodyPr>
          <a:lstStyle/>
          <a:p>
            <a:pPr marL="0" lvl="0" indent="0" rtl="0">
              <a:spcBef>
                <a:spcPts val="0"/>
              </a:spcBef>
              <a:spcAft>
                <a:spcPts val="0"/>
              </a:spcAft>
              <a:buClr>
                <a:schemeClr val="dk1"/>
              </a:buClr>
              <a:buSzPts val="6000"/>
              <a:buFont typeface="Calibri"/>
              <a:buNone/>
            </a:pPr>
            <a:r>
              <a:rPr lang="en-US" dirty="0"/>
              <a:t>Agenda et accords</a:t>
            </a:r>
          </a:p>
        </p:txBody>
      </p:sp>
      <p:pic>
        <p:nvPicPr>
          <p:cNvPr id="302" name="Google Shape;302;p6"/>
          <p:cNvPicPr preferRelativeResize="0"/>
          <p:nvPr/>
        </p:nvPicPr>
        <p:blipFill rotWithShape="1">
          <a:blip r:embed="rId3"/>
          <a:srcRect l="20264" t="9851" r="21288" b="8331"/>
          <a:stretch/>
        </p:blipFill>
        <p:spPr>
          <a:xfrm>
            <a:off x="8321041" y="718458"/>
            <a:ext cx="3695372" cy="517278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60"/>
          <p:cNvSpPr/>
          <p:nvPr/>
        </p:nvSpPr>
        <p:spPr>
          <a:xfrm>
            <a:off x="181107" y="163842"/>
            <a:ext cx="2197524" cy="594360"/>
          </a:xfrm>
          <a:prstGeom prst="rect">
            <a:avLst/>
          </a:prstGeom>
          <a:solidFill>
            <a:srgbClr val="E1EFD8"/>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dk1"/>
                </a:solidFill>
                <a:latin typeface="+mn-lt"/>
                <a:ea typeface="Calibri"/>
                <a:cs typeface="Calibri"/>
                <a:sym typeface="Calibri"/>
              </a:rPr>
              <a:t>Étape 1. </a:t>
            </a:r>
            <a:r>
              <a:rPr lang="fr-FR" sz="900" dirty="0">
                <a:solidFill>
                  <a:schemeClr val="dk1"/>
                </a:solidFill>
                <a:latin typeface="+mn-lt"/>
                <a:ea typeface="Calibri"/>
                <a:cs typeface="Calibri"/>
                <a:sym typeface="Calibri"/>
              </a:rPr>
              <a:t>Introduire le concept de test d'index et de référence au réseau de risque</a:t>
            </a:r>
            <a:endParaRPr sz="900" dirty="0">
              <a:solidFill>
                <a:schemeClr val="dk1"/>
              </a:solidFill>
              <a:latin typeface="+mn-lt"/>
              <a:ea typeface="Calibri"/>
              <a:cs typeface="Calibri"/>
              <a:sym typeface="Calibri"/>
            </a:endParaRPr>
          </a:p>
        </p:txBody>
      </p:sp>
      <p:sp>
        <p:nvSpPr>
          <p:cNvPr id="942" name="Google Shape;942;p60"/>
          <p:cNvSpPr/>
          <p:nvPr/>
        </p:nvSpPr>
        <p:spPr>
          <a:xfrm>
            <a:off x="181107" y="1475416"/>
            <a:ext cx="2197524" cy="594360"/>
          </a:xfrm>
          <a:prstGeom prst="rect">
            <a:avLst/>
          </a:prstGeom>
          <a:solidFill>
            <a:srgbClr val="F4B08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dk1"/>
                </a:solidFill>
                <a:latin typeface="+mn-lt"/>
                <a:ea typeface="Calibri"/>
                <a:cs typeface="Calibri"/>
                <a:sym typeface="Calibri"/>
              </a:rPr>
              <a:t>Étape 3. </a:t>
            </a:r>
            <a:r>
              <a:rPr lang="fr-FR" sz="900" dirty="0">
                <a:solidFill>
                  <a:schemeClr val="dk1"/>
                </a:solidFill>
                <a:latin typeface="+mn-lt"/>
                <a:ea typeface="Calibri"/>
                <a:cs typeface="Calibri"/>
                <a:sym typeface="Calibri"/>
              </a:rPr>
              <a:t>Obtenir le consentement pour s'enquérir de leurs partenaire (s) et des enfant (s) biologique (s)</a:t>
            </a:r>
            <a:endParaRPr sz="900" dirty="0">
              <a:solidFill>
                <a:schemeClr val="dk1"/>
              </a:solidFill>
              <a:latin typeface="+mn-lt"/>
              <a:ea typeface="Calibri"/>
              <a:cs typeface="Calibri"/>
              <a:sym typeface="Calibri"/>
            </a:endParaRPr>
          </a:p>
        </p:txBody>
      </p:sp>
      <p:sp>
        <p:nvSpPr>
          <p:cNvPr id="943" name="Google Shape;943;p60"/>
          <p:cNvSpPr/>
          <p:nvPr/>
        </p:nvSpPr>
        <p:spPr>
          <a:xfrm>
            <a:off x="181107" y="2131203"/>
            <a:ext cx="2197524" cy="594360"/>
          </a:xfrm>
          <a:prstGeom prst="rect">
            <a:avLst/>
          </a:prstGeom>
          <a:solidFill>
            <a:srgbClr val="FFF2C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dk1"/>
                </a:solidFill>
                <a:latin typeface="+mn-lt"/>
                <a:ea typeface="Calibri"/>
                <a:cs typeface="Calibri"/>
                <a:sym typeface="Calibri"/>
              </a:rPr>
              <a:t>Étape 4. </a:t>
            </a:r>
            <a:r>
              <a:rPr lang="fr-FR" sz="900" dirty="0">
                <a:solidFill>
                  <a:schemeClr val="dk1"/>
                </a:solidFill>
                <a:latin typeface="+mn-lt"/>
                <a:ea typeface="Calibri"/>
                <a:cs typeface="Calibri"/>
                <a:sym typeface="Calibri"/>
              </a:rPr>
              <a:t>Obtenir une liste de partenaires sexuels et de partage de seringues et d'enfants biologiques</a:t>
            </a:r>
            <a:endParaRPr sz="900" dirty="0">
              <a:solidFill>
                <a:schemeClr val="dk1"/>
              </a:solidFill>
              <a:latin typeface="+mn-lt"/>
              <a:ea typeface="Calibri"/>
              <a:cs typeface="Calibri"/>
              <a:sym typeface="Calibri"/>
            </a:endParaRPr>
          </a:p>
        </p:txBody>
      </p:sp>
      <p:sp>
        <p:nvSpPr>
          <p:cNvPr id="944" name="Google Shape;944;p60"/>
          <p:cNvSpPr/>
          <p:nvPr/>
        </p:nvSpPr>
        <p:spPr>
          <a:xfrm>
            <a:off x="181107" y="2786990"/>
            <a:ext cx="2197524" cy="594360"/>
          </a:xfrm>
          <a:prstGeom prst="rect">
            <a:avLst/>
          </a:prstGeom>
          <a:solidFill>
            <a:srgbClr val="FBE4D4"/>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dk1"/>
                </a:solidFill>
                <a:latin typeface="+mn-lt"/>
                <a:ea typeface="Calibri"/>
                <a:cs typeface="Calibri"/>
                <a:sym typeface="Calibri"/>
              </a:rPr>
              <a:t>Étape 5.</a:t>
            </a:r>
            <a:r>
              <a:rPr lang="en-US" sz="900" dirty="0">
                <a:solidFill>
                  <a:schemeClr val="dk1"/>
                </a:solidFill>
                <a:latin typeface="+mn-lt"/>
                <a:ea typeface="Calibri"/>
                <a:cs typeface="Calibri"/>
                <a:sym typeface="Calibri"/>
              </a:rPr>
              <a:t> </a:t>
            </a:r>
            <a:r>
              <a:rPr lang="fr-FR" sz="900" dirty="0">
                <a:solidFill>
                  <a:schemeClr val="dk1"/>
                </a:solidFill>
                <a:latin typeface="+mn-lt"/>
                <a:ea typeface="Calibri"/>
                <a:cs typeface="Calibri"/>
                <a:sym typeface="Calibri"/>
              </a:rPr>
              <a:t>Effectuer une évaluation des risques de violence entre partenaires intimes (VPI) pour chaque partenaire désigné</a:t>
            </a:r>
            <a:endParaRPr sz="900" dirty="0">
              <a:solidFill>
                <a:schemeClr val="dk1"/>
              </a:solidFill>
              <a:latin typeface="+mn-lt"/>
              <a:ea typeface="Calibri"/>
              <a:cs typeface="Calibri"/>
              <a:sym typeface="Calibri"/>
            </a:endParaRPr>
          </a:p>
        </p:txBody>
      </p:sp>
      <p:sp>
        <p:nvSpPr>
          <p:cNvPr id="945" name="Google Shape;945;p60"/>
          <p:cNvSpPr/>
          <p:nvPr/>
        </p:nvSpPr>
        <p:spPr>
          <a:xfrm>
            <a:off x="181107" y="3442777"/>
            <a:ext cx="2197524" cy="594360"/>
          </a:xfrm>
          <a:prstGeom prst="rect">
            <a:avLst/>
          </a:prstGeom>
          <a:solidFill>
            <a:srgbClr val="A8D08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dk1"/>
                </a:solidFill>
                <a:latin typeface="+mn-lt"/>
                <a:ea typeface="Calibri"/>
                <a:cs typeface="Calibri"/>
                <a:sym typeface="Calibri"/>
              </a:rPr>
              <a:t>Étape 6.</a:t>
            </a:r>
            <a:r>
              <a:rPr lang="en-US" sz="900" dirty="0">
                <a:solidFill>
                  <a:schemeClr val="dk1"/>
                </a:solidFill>
                <a:latin typeface="+mn-lt"/>
                <a:ea typeface="Calibri"/>
                <a:cs typeface="Calibri"/>
                <a:sym typeface="Calibri"/>
              </a:rPr>
              <a:t> </a:t>
            </a:r>
            <a:r>
              <a:rPr lang="fr-FR" sz="900" dirty="0">
                <a:solidFill>
                  <a:schemeClr val="dk1"/>
                </a:solidFill>
                <a:latin typeface="+mn-lt"/>
                <a:ea typeface="Calibri"/>
                <a:cs typeface="Calibri"/>
                <a:sym typeface="Calibri"/>
              </a:rPr>
              <a:t>Déterminer la méthode préférée de notification du partenaire ou de test des enfants pour chaque partenaire / enfant nommé</a:t>
            </a:r>
            <a:endParaRPr sz="900" dirty="0">
              <a:solidFill>
                <a:schemeClr val="dk1"/>
              </a:solidFill>
              <a:latin typeface="+mn-lt"/>
              <a:ea typeface="Calibri"/>
              <a:cs typeface="Calibri"/>
              <a:sym typeface="Calibri"/>
            </a:endParaRPr>
          </a:p>
        </p:txBody>
      </p:sp>
      <p:sp>
        <p:nvSpPr>
          <p:cNvPr id="946" name="Google Shape;946;p60"/>
          <p:cNvSpPr/>
          <p:nvPr/>
        </p:nvSpPr>
        <p:spPr>
          <a:xfrm>
            <a:off x="181107" y="4098564"/>
            <a:ext cx="2197524" cy="594360"/>
          </a:xfrm>
          <a:prstGeom prst="rect">
            <a:avLst/>
          </a:prstGeom>
          <a:solidFill>
            <a:srgbClr val="9CC2E5"/>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dk1"/>
                </a:solidFill>
                <a:latin typeface="+mn-lt"/>
                <a:ea typeface="Calibri"/>
                <a:cs typeface="Calibri"/>
                <a:sym typeface="Calibri"/>
              </a:rPr>
              <a:t>Étape 7.</a:t>
            </a:r>
            <a:r>
              <a:rPr lang="en-US" sz="900" dirty="0">
                <a:solidFill>
                  <a:schemeClr val="dk1"/>
                </a:solidFill>
                <a:latin typeface="+mn-lt"/>
                <a:ea typeface="Calibri"/>
                <a:cs typeface="Calibri"/>
                <a:sym typeface="Calibri"/>
              </a:rPr>
              <a:t> </a:t>
            </a:r>
            <a:r>
              <a:rPr lang="fr-FR" sz="900" dirty="0">
                <a:solidFill>
                  <a:schemeClr val="dk1"/>
                </a:solidFill>
                <a:latin typeface="+mn-lt"/>
                <a:ea typeface="Calibri"/>
                <a:cs typeface="Calibri"/>
                <a:sym typeface="Calibri"/>
              </a:rPr>
              <a:t>Contactez tous les partenaires nommés et les enfants biologiques</a:t>
            </a:r>
            <a:endParaRPr sz="900" dirty="0">
              <a:solidFill>
                <a:schemeClr val="dk1"/>
              </a:solidFill>
              <a:latin typeface="+mn-lt"/>
              <a:ea typeface="Calibri"/>
              <a:cs typeface="Calibri"/>
              <a:sym typeface="Calibri"/>
            </a:endParaRPr>
          </a:p>
        </p:txBody>
      </p:sp>
      <p:sp>
        <p:nvSpPr>
          <p:cNvPr id="947" name="Google Shape;947;p60"/>
          <p:cNvSpPr/>
          <p:nvPr/>
        </p:nvSpPr>
        <p:spPr>
          <a:xfrm>
            <a:off x="181107" y="4754351"/>
            <a:ext cx="2197524" cy="594360"/>
          </a:xfrm>
          <a:prstGeom prst="rect">
            <a:avLst/>
          </a:prstGeom>
          <a:solidFill>
            <a:srgbClr val="FFD96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dk1"/>
                </a:solidFill>
                <a:latin typeface="+mn-lt"/>
                <a:ea typeface="Calibri"/>
                <a:cs typeface="Calibri"/>
                <a:sym typeface="Calibri"/>
              </a:rPr>
              <a:t>Étape 8.</a:t>
            </a:r>
            <a:r>
              <a:rPr lang="en-US" sz="900" dirty="0">
                <a:solidFill>
                  <a:schemeClr val="dk1"/>
                </a:solidFill>
                <a:latin typeface="+mn-lt"/>
                <a:ea typeface="Calibri"/>
                <a:cs typeface="Calibri"/>
                <a:sym typeface="Calibri"/>
              </a:rPr>
              <a:t> </a:t>
            </a:r>
            <a:r>
              <a:rPr lang="fr-FR" sz="900" dirty="0">
                <a:solidFill>
                  <a:schemeClr val="dk1"/>
                </a:solidFill>
                <a:latin typeface="+mn-lt"/>
                <a:ea typeface="Calibri"/>
                <a:cs typeface="Calibri"/>
                <a:sym typeface="Calibri"/>
              </a:rPr>
              <a:t>Enregistrer les résultats de la notification du partenaire et des tests familiaux</a:t>
            </a:r>
            <a:endParaRPr sz="900" dirty="0">
              <a:solidFill>
                <a:schemeClr val="dk1"/>
              </a:solidFill>
              <a:latin typeface="+mn-lt"/>
              <a:ea typeface="Calibri"/>
              <a:cs typeface="Calibri"/>
              <a:sym typeface="Calibri"/>
            </a:endParaRPr>
          </a:p>
        </p:txBody>
      </p:sp>
      <p:sp>
        <p:nvSpPr>
          <p:cNvPr id="948" name="Google Shape;948;p60"/>
          <p:cNvSpPr/>
          <p:nvPr/>
        </p:nvSpPr>
        <p:spPr>
          <a:xfrm>
            <a:off x="4937010" y="244359"/>
            <a:ext cx="4100122" cy="539086"/>
          </a:xfrm>
          <a:prstGeom prst="rect">
            <a:avLst/>
          </a:prstGeom>
          <a:solidFill>
            <a:srgbClr val="E1EFD8"/>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dk1"/>
                </a:solidFill>
                <a:latin typeface="+mn-lt"/>
                <a:ea typeface="Calibri"/>
                <a:cs typeface="Calibri"/>
                <a:sym typeface="Calibri"/>
              </a:rPr>
              <a:t>Utilisez </a:t>
            </a:r>
            <a:r>
              <a:rPr lang="en-US" sz="1000" b="1" dirty="0">
                <a:solidFill>
                  <a:schemeClr val="dk1"/>
                </a:solidFill>
                <a:latin typeface="+mn-lt"/>
                <a:ea typeface="Calibri"/>
                <a:cs typeface="Calibri"/>
                <a:sym typeface="Calibri"/>
              </a:rPr>
              <a:t>P</a:t>
            </a:r>
            <a:r>
              <a:rPr lang="fr-FR" sz="1000" b="1" dirty="0">
                <a:solidFill>
                  <a:schemeClr val="dk1"/>
                </a:solidFill>
                <a:latin typeface="+mn-lt"/>
                <a:ea typeface="Calibri"/>
                <a:cs typeface="Calibri"/>
                <a:sym typeface="Calibri"/>
              </a:rPr>
              <a:t>oints de discussion des tests </a:t>
            </a:r>
            <a:r>
              <a:rPr lang="en-US" sz="1000" b="1" dirty="0">
                <a:solidFill>
                  <a:schemeClr val="dk1"/>
                </a:solidFill>
                <a:latin typeface="+mn-lt"/>
                <a:ea typeface="Calibri"/>
                <a:cs typeface="Calibri"/>
                <a:sym typeface="Calibri"/>
              </a:rPr>
              <a:t>Index </a:t>
            </a:r>
            <a:r>
              <a:rPr lang="en-US" sz="1000" dirty="0">
                <a:solidFill>
                  <a:schemeClr val="dk1"/>
                </a:solidFill>
                <a:latin typeface="+mn-lt"/>
                <a:ea typeface="Calibri"/>
                <a:cs typeface="Calibri"/>
                <a:sym typeface="Calibri"/>
              </a:rPr>
              <a:t>to </a:t>
            </a:r>
            <a:r>
              <a:rPr lang="fr-FR" sz="1000" dirty="0">
                <a:solidFill>
                  <a:schemeClr val="dk1"/>
                </a:solidFill>
                <a:latin typeface="+mn-lt"/>
                <a:ea typeface="Calibri"/>
                <a:cs typeface="Calibri"/>
                <a:sym typeface="Calibri"/>
              </a:rPr>
              <a:t>pour présenter les tests des partenaires au client et </a:t>
            </a:r>
            <a:r>
              <a:rPr lang="en-US" sz="1000" dirty="0">
                <a:solidFill>
                  <a:schemeClr val="dk1"/>
                </a:solidFill>
                <a:latin typeface="+mn-lt"/>
                <a:ea typeface="Calibri"/>
                <a:cs typeface="Calibri"/>
                <a:sym typeface="Calibri"/>
              </a:rPr>
              <a:t>remplir le </a:t>
            </a:r>
            <a:r>
              <a:rPr lang="en-US" sz="1000" b="1" dirty="0">
                <a:solidFill>
                  <a:schemeClr val="dk1"/>
                </a:solidFill>
                <a:latin typeface="+mn-lt"/>
                <a:ea typeface="Calibri"/>
                <a:cs typeface="Calibri"/>
                <a:sym typeface="Calibri"/>
              </a:rPr>
              <a:t>Formulaire d'informations sur le client</a:t>
            </a:r>
            <a:endParaRPr sz="1000" b="1" dirty="0">
              <a:solidFill>
                <a:schemeClr val="dk1"/>
              </a:solidFill>
              <a:latin typeface="+mn-lt"/>
              <a:ea typeface="Calibri"/>
              <a:cs typeface="Calibri"/>
              <a:sym typeface="Calibri"/>
            </a:endParaRPr>
          </a:p>
        </p:txBody>
      </p:sp>
      <p:sp>
        <p:nvSpPr>
          <p:cNvPr id="949" name="Google Shape;949;p60"/>
          <p:cNvSpPr/>
          <p:nvPr/>
        </p:nvSpPr>
        <p:spPr>
          <a:xfrm>
            <a:off x="4937010" y="1707275"/>
            <a:ext cx="4100123" cy="635074"/>
          </a:xfrm>
          <a:prstGeom prst="rect">
            <a:avLst/>
          </a:prstGeom>
          <a:solidFill>
            <a:srgbClr val="F4B08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dk1"/>
                </a:solidFill>
                <a:latin typeface="+mn-lt"/>
                <a:ea typeface="Calibri"/>
                <a:cs typeface="Calibri"/>
                <a:sym typeface="Calibri"/>
              </a:rPr>
              <a:t>Utilisez le </a:t>
            </a:r>
            <a:r>
              <a:rPr lang="fr-FR" sz="1000" b="1" dirty="0">
                <a:solidFill>
                  <a:schemeClr val="dk1"/>
                </a:solidFill>
                <a:latin typeface="+mn-lt"/>
                <a:ea typeface="Calibri"/>
                <a:cs typeface="Calibri"/>
                <a:sym typeface="Calibri"/>
              </a:rPr>
              <a:t>Formulaire de demande de partenaire</a:t>
            </a:r>
            <a:r>
              <a:rPr lang="en-US" sz="1000" b="1" dirty="0">
                <a:solidFill>
                  <a:schemeClr val="dk1"/>
                </a:solidFill>
                <a:latin typeface="+mn-lt"/>
                <a:ea typeface="Calibri"/>
                <a:cs typeface="Calibri"/>
                <a:sym typeface="Calibri"/>
              </a:rPr>
              <a:t> </a:t>
            </a:r>
            <a:r>
              <a:rPr lang="fr-FR" sz="1000" dirty="0">
                <a:solidFill>
                  <a:schemeClr val="dk1"/>
                </a:solidFill>
                <a:latin typeface="+mn-lt"/>
                <a:ea typeface="Calibri"/>
                <a:cs typeface="Calibri"/>
                <a:sym typeface="Calibri"/>
              </a:rPr>
              <a:t>pour enregistrer les noms et coordonnées des partenaires</a:t>
            </a:r>
            <a:endParaRPr sz="1000" b="1" dirty="0">
              <a:solidFill>
                <a:schemeClr val="dk1"/>
              </a:solidFill>
              <a:latin typeface="+mn-lt"/>
              <a:ea typeface="Calibri"/>
              <a:cs typeface="Calibri"/>
              <a:sym typeface="Calibri"/>
            </a:endParaRPr>
          </a:p>
        </p:txBody>
      </p:sp>
      <p:sp>
        <p:nvSpPr>
          <p:cNvPr id="950" name="Google Shape;950;p60"/>
          <p:cNvSpPr/>
          <p:nvPr/>
        </p:nvSpPr>
        <p:spPr>
          <a:xfrm>
            <a:off x="4937010" y="2544836"/>
            <a:ext cx="4100123" cy="746793"/>
          </a:xfrm>
          <a:prstGeom prst="rect">
            <a:avLst/>
          </a:prstGeom>
          <a:solidFill>
            <a:srgbClr val="FFF2C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000" dirty="0">
                <a:solidFill>
                  <a:schemeClr val="dk1"/>
                </a:solidFill>
                <a:latin typeface="+mn-lt"/>
                <a:ea typeface="Calibri"/>
                <a:cs typeface="Calibri"/>
                <a:sym typeface="Calibri"/>
              </a:rPr>
              <a:t>Évaluer la violence entre partenaires intimes (VPI) et utiliser le </a:t>
            </a:r>
            <a:r>
              <a:rPr lang="fr-FR" sz="1000" b="1" dirty="0">
                <a:solidFill>
                  <a:schemeClr val="dk1"/>
                </a:solidFill>
                <a:latin typeface="+mn-lt"/>
                <a:ea typeface="Calibri"/>
                <a:cs typeface="Calibri"/>
                <a:sym typeface="Calibri"/>
              </a:rPr>
              <a:t>Formulaire d'information sur les partenaires</a:t>
            </a:r>
            <a:r>
              <a:rPr lang="en-US" sz="1000" b="1" dirty="0">
                <a:solidFill>
                  <a:schemeClr val="dk1"/>
                </a:solidFill>
                <a:latin typeface="+mn-lt"/>
                <a:ea typeface="Calibri"/>
                <a:cs typeface="Calibri"/>
                <a:sym typeface="Calibri"/>
              </a:rPr>
              <a:t> </a:t>
            </a:r>
            <a:r>
              <a:rPr lang="fr-FR" sz="1000" dirty="0">
                <a:solidFill>
                  <a:schemeClr val="dk1"/>
                </a:solidFill>
                <a:latin typeface="+mn-lt"/>
                <a:ea typeface="Calibri"/>
                <a:cs typeface="Calibri"/>
                <a:sym typeface="Calibri"/>
              </a:rPr>
              <a:t>pour documenter les résultats du dépistage de la violence conjugale</a:t>
            </a:r>
            <a:r>
              <a:rPr lang="en-US" sz="1000" dirty="0">
                <a:solidFill>
                  <a:schemeClr val="dk1"/>
                </a:solidFill>
                <a:latin typeface="+mn-lt"/>
                <a:ea typeface="Calibri"/>
                <a:cs typeface="Calibri"/>
                <a:sym typeface="Calibri"/>
              </a:rPr>
              <a:t>. </a:t>
            </a:r>
            <a:r>
              <a:rPr lang="fr-FR" sz="1000" dirty="0">
                <a:solidFill>
                  <a:schemeClr val="dk1"/>
                </a:solidFill>
                <a:latin typeface="+mn-lt"/>
                <a:ea typeface="Calibri"/>
                <a:cs typeface="Calibri"/>
                <a:sym typeface="Calibri"/>
              </a:rPr>
              <a:t>Répondre de manière appropriée aux révélations de violence.</a:t>
            </a:r>
            <a:endParaRPr sz="1000" dirty="0">
              <a:solidFill>
                <a:schemeClr val="dk1"/>
              </a:solidFill>
              <a:latin typeface="+mn-lt"/>
              <a:ea typeface="Calibri"/>
              <a:cs typeface="Calibri"/>
              <a:sym typeface="Calibri"/>
            </a:endParaRPr>
          </a:p>
        </p:txBody>
      </p:sp>
      <p:sp>
        <p:nvSpPr>
          <p:cNvPr id="951" name="Google Shape;951;p60"/>
          <p:cNvSpPr/>
          <p:nvPr/>
        </p:nvSpPr>
        <p:spPr>
          <a:xfrm>
            <a:off x="9341229" y="2098250"/>
            <a:ext cx="2564915" cy="1193379"/>
          </a:xfrm>
          <a:prstGeom prst="rect">
            <a:avLst/>
          </a:prstGeom>
          <a:solidFill>
            <a:srgbClr val="FFF2C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000" dirty="0">
                <a:solidFill>
                  <a:schemeClr val="dk1"/>
                </a:solidFill>
                <a:latin typeface="+mn-lt"/>
                <a:ea typeface="Calibri"/>
                <a:cs typeface="Calibri"/>
                <a:sym typeface="Calibri"/>
              </a:rPr>
              <a:t>Fournir immédiatement un soutien de première ligne, y compris une référence aux services IPV selon les besoins / disponibles</a:t>
            </a:r>
            <a:r>
              <a:rPr lang="en-US" sz="1000" dirty="0">
                <a:solidFill>
                  <a:schemeClr val="dk1"/>
                </a:solidFill>
                <a:latin typeface="+mn-lt"/>
                <a:ea typeface="Calibri"/>
                <a:cs typeface="Calibri"/>
                <a:sym typeface="Calibri"/>
              </a:rPr>
              <a:t>. </a:t>
            </a:r>
            <a:r>
              <a:rPr lang="fr-FR" sz="1000" dirty="0">
                <a:solidFill>
                  <a:schemeClr val="dk1"/>
                </a:solidFill>
                <a:latin typeface="+mn-lt"/>
                <a:ea typeface="Calibri"/>
                <a:cs typeface="Calibri"/>
                <a:sym typeface="Calibri"/>
              </a:rPr>
              <a:t>Aider le client à décider s'il peut s'engager dans des tests index en toute sécurité, et si oui, quelle modalité</a:t>
            </a:r>
            <a:r>
              <a:rPr lang="en-US" sz="1000" dirty="0">
                <a:solidFill>
                  <a:schemeClr val="dk1"/>
                </a:solidFill>
                <a:latin typeface="+mn-lt"/>
                <a:ea typeface="Calibri"/>
                <a:cs typeface="Calibri"/>
                <a:sym typeface="Calibri"/>
              </a:rPr>
              <a:t>.</a:t>
            </a:r>
            <a:endParaRPr sz="1000" dirty="0">
              <a:solidFill>
                <a:schemeClr val="dk1"/>
              </a:solidFill>
              <a:latin typeface="+mn-lt"/>
              <a:ea typeface="Calibri"/>
              <a:cs typeface="Calibri"/>
              <a:sym typeface="Calibri"/>
            </a:endParaRPr>
          </a:p>
        </p:txBody>
      </p:sp>
      <p:sp>
        <p:nvSpPr>
          <p:cNvPr id="952" name="Google Shape;952;p60"/>
          <p:cNvSpPr/>
          <p:nvPr/>
        </p:nvSpPr>
        <p:spPr>
          <a:xfrm>
            <a:off x="2678048" y="3702435"/>
            <a:ext cx="2136222" cy="1193380"/>
          </a:xfrm>
          <a:prstGeom prst="rect">
            <a:avLst/>
          </a:prstGeom>
          <a:solidFill>
            <a:srgbClr val="FBE4D4"/>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1"/>
            <a:r>
              <a:rPr lang="en-US" sz="1000" b="1" i="1" dirty="0">
                <a:solidFill>
                  <a:schemeClr val="dk1"/>
                </a:solidFill>
                <a:latin typeface="+mn-lt"/>
                <a:ea typeface="Calibri"/>
                <a:cs typeface="Calibri"/>
                <a:sym typeface="Calibri"/>
              </a:rPr>
              <a:t>Référence du client : </a:t>
            </a:r>
            <a:r>
              <a:rPr lang="fr-FR" sz="1000" dirty="0">
                <a:solidFill>
                  <a:schemeClr val="dk1"/>
                </a:solidFill>
                <a:latin typeface="+mn-lt"/>
                <a:ea typeface="Calibri"/>
                <a:cs typeface="Calibri"/>
                <a:sym typeface="Calibri"/>
              </a:rPr>
              <a:t>conseiller le client sur la divulgation </a:t>
            </a:r>
            <a:r>
              <a:rPr lang="en-US" sz="1000" dirty="0">
                <a:solidFill>
                  <a:schemeClr val="dk1"/>
                </a:solidFill>
                <a:latin typeface="+mn-lt"/>
                <a:ea typeface="Calibri"/>
                <a:cs typeface="Calibri"/>
                <a:sym typeface="Calibri"/>
              </a:rPr>
              <a:t>; fournir des « </a:t>
            </a:r>
            <a:r>
              <a:rPr lang="fr-FR" sz="1000" dirty="0">
                <a:solidFill>
                  <a:schemeClr val="dk1"/>
                </a:solidFill>
                <a:latin typeface="+mn-lt"/>
                <a:ea typeface="Calibri"/>
                <a:cs typeface="Calibri"/>
                <a:sym typeface="Calibri"/>
              </a:rPr>
              <a:t>Conseils pour informer votre partenaire du VIH » </a:t>
            </a:r>
            <a:r>
              <a:rPr lang="en-US" sz="1000" dirty="0">
                <a:solidFill>
                  <a:schemeClr val="dk1"/>
                </a:solidFill>
                <a:latin typeface="+mn-lt"/>
                <a:ea typeface="Calibri"/>
                <a:cs typeface="Calibri"/>
                <a:sym typeface="Calibri"/>
              </a:rPr>
              <a:t>et une </a:t>
            </a:r>
            <a:r>
              <a:rPr lang="en-US" sz="1000" b="1" dirty="0">
                <a:solidFill>
                  <a:schemeClr val="dk1"/>
                </a:solidFill>
                <a:latin typeface="+mn-lt"/>
                <a:ea typeface="Calibri"/>
                <a:cs typeface="Calibri"/>
                <a:sym typeface="Calibri"/>
              </a:rPr>
              <a:t>fiche de reference </a:t>
            </a:r>
            <a:r>
              <a:rPr lang="en-US" sz="1000" dirty="0">
                <a:solidFill>
                  <a:schemeClr val="dk1"/>
                </a:solidFill>
                <a:latin typeface="+mn-lt"/>
                <a:ea typeface="Calibri"/>
                <a:cs typeface="Calibri"/>
                <a:sym typeface="Calibri"/>
              </a:rPr>
              <a:t>; </a:t>
            </a:r>
            <a:r>
              <a:rPr lang="fr-FR" sz="1000" dirty="0">
                <a:solidFill>
                  <a:schemeClr val="dk1"/>
                </a:solidFill>
                <a:latin typeface="+mn-lt"/>
                <a:ea typeface="Calibri"/>
                <a:cs typeface="Calibri"/>
                <a:sym typeface="Calibri"/>
              </a:rPr>
              <a:t>confirmer le rendez-vous pour tester les enfants de moins de 19 ans.</a:t>
            </a:r>
            <a:endParaRPr sz="1000" dirty="0">
              <a:latin typeface="+mn-lt"/>
            </a:endParaRPr>
          </a:p>
        </p:txBody>
      </p:sp>
      <p:sp>
        <p:nvSpPr>
          <p:cNvPr id="953" name="Google Shape;953;p60"/>
          <p:cNvSpPr/>
          <p:nvPr/>
        </p:nvSpPr>
        <p:spPr>
          <a:xfrm>
            <a:off x="7040237" y="3702435"/>
            <a:ext cx="2439193" cy="1193380"/>
          </a:xfrm>
          <a:prstGeom prst="rect">
            <a:avLst/>
          </a:prstGeom>
          <a:solidFill>
            <a:srgbClr val="FBE4D4"/>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1000" b="1" i="1" dirty="0">
                <a:solidFill>
                  <a:schemeClr val="dk1"/>
                </a:solidFill>
                <a:latin typeface="+mn-lt"/>
                <a:ea typeface="Calibri"/>
                <a:cs typeface="Calibri"/>
                <a:sym typeface="Calibri"/>
              </a:rPr>
              <a:t>Référence du  prestataire :</a:t>
            </a:r>
            <a:r>
              <a:rPr lang="en-US" sz="1000" b="1" dirty="0">
                <a:solidFill>
                  <a:schemeClr val="dk1"/>
                </a:solidFill>
                <a:latin typeface="+mn-lt"/>
                <a:ea typeface="Calibri"/>
                <a:cs typeface="Calibri"/>
                <a:sym typeface="Calibri"/>
              </a:rPr>
              <a:t> </a:t>
            </a:r>
            <a:r>
              <a:rPr lang="fr-FR" sz="1000" dirty="0">
                <a:solidFill>
                  <a:schemeClr val="dk1"/>
                </a:solidFill>
                <a:latin typeface="+mn-lt"/>
                <a:ea typeface="Calibri"/>
                <a:cs typeface="Calibri"/>
                <a:sym typeface="Calibri"/>
              </a:rPr>
              <a:t>Initier les tentatives de contact avec les partenaires à l'aide des </a:t>
            </a:r>
            <a:r>
              <a:rPr lang="fr-FR" sz="1000" b="1" dirty="0">
                <a:solidFill>
                  <a:schemeClr val="dk1"/>
                </a:solidFill>
                <a:latin typeface="+mn-lt"/>
                <a:ea typeface="Calibri"/>
                <a:cs typeface="Calibri"/>
                <a:sym typeface="Calibri"/>
              </a:rPr>
              <a:t>scripts de visite </a:t>
            </a:r>
            <a:r>
              <a:rPr lang="en-US" sz="1000" b="1" dirty="0">
                <a:solidFill>
                  <a:schemeClr val="dk1"/>
                </a:solidFill>
                <a:latin typeface="+mn-lt"/>
                <a:ea typeface="Calibri"/>
                <a:cs typeface="Calibri"/>
                <a:sym typeface="Calibri"/>
              </a:rPr>
              <a:t>T</a:t>
            </a:r>
            <a:r>
              <a:rPr lang="fr-FR" sz="1000" b="1" dirty="0">
                <a:solidFill>
                  <a:schemeClr val="dk1"/>
                </a:solidFill>
                <a:latin typeface="+mn-lt"/>
                <a:ea typeface="Calibri"/>
                <a:cs typeface="Calibri"/>
                <a:sym typeface="Calibri"/>
              </a:rPr>
              <a:t>éléphonique</a:t>
            </a:r>
            <a:r>
              <a:rPr lang="en-US" sz="1000" b="1" dirty="0">
                <a:solidFill>
                  <a:schemeClr val="dk1"/>
                </a:solidFill>
                <a:latin typeface="+mn-lt"/>
                <a:ea typeface="Calibri"/>
                <a:cs typeface="Calibri"/>
                <a:sym typeface="Calibri"/>
              </a:rPr>
              <a:t> </a:t>
            </a:r>
            <a:r>
              <a:rPr lang="en-US" sz="1000" dirty="0">
                <a:solidFill>
                  <a:schemeClr val="dk1"/>
                </a:solidFill>
                <a:latin typeface="+mn-lt"/>
                <a:ea typeface="Calibri"/>
                <a:cs typeface="Calibri"/>
                <a:sym typeface="Calibri"/>
              </a:rPr>
              <a:t>et</a:t>
            </a:r>
            <a:r>
              <a:rPr lang="en-US" sz="1000" b="1" dirty="0">
                <a:solidFill>
                  <a:schemeClr val="dk1"/>
                </a:solidFill>
                <a:latin typeface="+mn-lt"/>
                <a:ea typeface="Calibri"/>
                <a:cs typeface="Calibri"/>
                <a:sym typeface="Calibri"/>
              </a:rPr>
              <a:t> </a:t>
            </a:r>
            <a:r>
              <a:rPr lang="fr-FR" sz="1000" b="1" dirty="0">
                <a:solidFill>
                  <a:schemeClr val="dk1"/>
                </a:solidFill>
                <a:latin typeface="+mn-lt"/>
                <a:ea typeface="Calibri"/>
                <a:cs typeface="Calibri"/>
                <a:sym typeface="Calibri"/>
              </a:rPr>
              <a:t>à</a:t>
            </a:r>
            <a:r>
              <a:rPr lang="fr-FR" sz="1000" dirty="0">
                <a:solidFill>
                  <a:schemeClr val="dk1"/>
                </a:solidFill>
                <a:latin typeface="+mn-lt"/>
                <a:ea typeface="Calibri"/>
                <a:cs typeface="Calibri"/>
                <a:sym typeface="Calibri"/>
              </a:rPr>
              <a:t> </a:t>
            </a:r>
            <a:r>
              <a:rPr lang="fr-FR" sz="1000" b="1" dirty="0">
                <a:solidFill>
                  <a:schemeClr val="dk1"/>
                </a:solidFill>
                <a:latin typeface="+mn-lt"/>
                <a:ea typeface="Calibri"/>
                <a:cs typeface="Calibri"/>
                <a:sym typeface="Calibri"/>
              </a:rPr>
              <a:t>domicile </a:t>
            </a:r>
            <a:r>
              <a:rPr lang="en-US" sz="1000" b="1" dirty="0">
                <a:solidFill>
                  <a:schemeClr val="dk1"/>
                </a:solidFill>
                <a:latin typeface="+mn-lt"/>
                <a:ea typeface="Calibri"/>
                <a:cs typeface="Calibri"/>
                <a:sym typeface="Calibri"/>
              </a:rPr>
              <a:t>; </a:t>
            </a:r>
            <a:r>
              <a:rPr lang="fr-FR" sz="1000" dirty="0">
                <a:solidFill>
                  <a:schemeClr val="dk1"/>
                </a:solidFill>
                <a:latin typeface="+mn-lt"/>
                <a:ea typeface="Calibri"/>
                <a:cs typeface="Calibri"/>
                <a:sym typeface="Calibri"/>
              </a:rPr>
              <a:t>confirmer un jour / une heure où le prestataire testera le ou les enfants à la maison</a:t>
            </a:r>
            <a:r>
              <a:rPr lang="en-US" sz="1000" dirty="0">
                <a:solidFill>
                  <a:schemeClr val="dk1"/>
                </a:solidFill>
                <a:latin typeface="+mn-lt"/>
                <a:ea typeface="Calibri"/>
                <a:cs typeface="Calibri"/>
                <a:sym typeface="Calibri"/>
              </a:rPr>
              <a:t>.</a:t>
            </a:r>
            <a:endParaRPr sz="1000" dirty="0">
              <a:latin typeface="+mn-lt"/>
            </a:endParaRPr>
          </a:p>
        </p:txBody>
      </p:sp>
      <p:sp>
        <p:nvSpPr>
          <p:cNvPr id="954" name="Google Shape;954;p60"/>
          <p:cNvSpPr/>
          <p:nvPr/>
        </p:nvSpPr>
        <p:spPr>
          <a:xfrm>
            <a:off x="4902163" y="3702435"/>
            <a:ext cx="2050181" cy="1193380"/>
          </a:xfrm>
          <a:prstGeom prst="rect">
            <a:avLst/>
          </a:prstGeom>
          <a:solidFill>
            <a:srgbClr val="FBE4D4"/>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1000" b="1" i="1" dirty="0">
                <a:solidFill>
                  <a:schemeClr val="dk1"/>
                </a:solidFill>
                <a:latin typeface="+mn-lt"/>
                <a:ea typeface="Calibri"/>
                <a:cs typeface="Calibri"/>
                <a:sym typeface="Calibri"/>
              </a:rPr>
              <a:t>Référence de </a:t>
            </a:r>
            <a:r>
              <a:rPr lang="en-US" sz="1000" b="1" i="1" dirty="0" err="1">
                <a:solidFill>
                  <a:schemeClr val="dk1"/>
                </a:solidFill>
                <a:latin typeface="+mn-lt"/>
                <a:ea typeface="Calibri"/>
                <a:cs typeface="Calibri"/>
                <a:sym typeface="Calibri"/>
              </a:rPr>
              <a:t>contrat</a:t>
            </a:r>
            <a:r>
              <a:rPr lang="en-US" sz="1000" b="1" i="1" dirty="0">
                <a:solidFill>
                  <a:schemeClr val="dk1"/>
                </a:solidFill>
                <a:latin typeface="+mn-lt"/>
                <a:ea typeface="Calibri"/>
                <a:cs typeface="Calibri"/>
                <a:sym typeface="Calibri"/>
              </a:rPr>
              <a:t> :</a:t>
            </a:r>
            <a:r>
              <a:rPr lang="en-US" sz="1000" b="1" dirty="0">
                <a:solidFill>
                  <a:schemeClr val="dk1"/>
                </a:solidFill>
                <a:latin typeface="+mn-lt"/>
                <a:ea typeface="Calibri"/>
                <a:cs typeface="Calibri"/>
                <a:sym typeface="Calibri"/>
              </a:rPr>
              <a:t> </a:t>
            </a:r>
            <a:r>
              <a:rPr lang="fr-FR" sz="1000" dirty="0">
                <a:solidFill>
                  <a:schemeClr val="dk1"/>
                </a:solidFill>
                <a:latin typeface="+mn-lt"/>
                <a:ea typeface="Calibri"/>
                <a:cs typeface="Calibri"/>
                <a:sym typeface="Calibri"/>
              </a:rPr>
              <a:t>fournir une carte de référence et un script de divulgation; acceptez que le client réfère le partenaire ou amène l'enfant pour HTS dans les 14 jours</a:t>
            </a:r>
            <a:r>
              <a:rPr lang="en-US" sz="1000" dirty="0">
                <a:solidFill>
                  <a:schemeClr val="dk1"/>
                </a:solidFill>
                <a:latin typeface="+mn-lt"/>
                <a:ea typeface="Calibri"/>
                <a:cs typeface="Calibri"/>
                <a:sym typeface="Calibri"/>
              </a:rPr>
              <a:t>.</a:t>
            </a:r>
            <a:endParaRPr sz="1000" dirty="0">
              <a:latin typeface="+mn-lt"/>
            </a:endParaRPr>
          </a:p>
        </p:txBody>
      </p:sp>
      <p:sp>
        <p:nvSpPr>
          <p:cNvPr id="955" name="Google Shape;955;p60"/>
          <p:cNvSpPr/>
          <p:nvPr/>
        </p:nvSpPr>
        <p:spPr>
          <a:xfrm>
            <a:off x="9567324" y="3701836"/>
            <a:ext cx="2338820" cy="1193380"/>
          </a:xfrm>
          <a:prstGeom prst="rect">
            <a:avLst/>
          </a:prstGeom>
          <a:solidFill>
            <a:srgbClr val="FBE4D4"/>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1000" b="1" i="1" dirty="0">
                <a:solidFill>
                  <a:srgbClr val="000000"/>
                </a:solidFill>
                <a:latin typeface="+mn-lt"/>
                <a:ea typeface="Calibri"/>
                <a:cs typeface="Calibri"/>
                <a:sym typeface="Calibri"/>
              </a:rPr>
              <a:t>Double </a:t>
            </a:r>
            <a:r>
              <a:rPr lang="en-US" sz="1000" b="1" i="1" dirty="0" err="1">
                <a:solidFill>
                  <a:srgbClr val="000000"/>
                </a:solidFill>
                <a:latin typeface="+mn-lt"/>
                <a:ea typeface="Calibri"/>
                <a:cs typeface="Calibri"/>
                <a:sym typeface="Calibri"/>
              </a:rPr>
              <a:t>référence</a:t>
            </a:r>
            <a:r>
              <a:rPr lang="en-US" sz="1000" b="1" i="1" dirty="0">
                <a:solidFill>
                  <a:srgbClr val="000000"/>
                </a:solidFill>
                <a:latin typeface="+mn-lt"/>
                <a:ea typeface="Calibri"/>
                <a:cs typeface="Calibri"/>
                <a:sym typeface="Calibri"/>
              </a:rPr>
              <a:t> :</a:t>
            </a:r>
            <a:r>
              <a:rPr lang="en-US" sz="1000" b="1" dirty="0">
                <a:solidFill>
                  <a:srgbClr val="000000"/>
                </a:solidFill>
                <a:latin typeface="+mn-lt"/>
                <a:ea typeface="Calibri"/>
                <a:cs typeface="Calibri"/>
                <a:sym typeface="Calibri"/>
              </a:rPr>
              <a:t> </a:t>
            </a:r>
            <a:r>
              <a:rPr lang="fr-FR" sz="1000" dirty="0">
                <a:solidFill>
                  <a:srgbClr val="000000"/>
                </a:solidFill>
                <a:latin typeface="+mn-lt"/>
                <a:ea typeface="Calibri"/>
                <a:cs typeface="Calibri"/>
                <a:sym typeface="Calibri"/>
              </a:rPr>
              <a:t>Coach client sur la divulgation conjointe</a:t>
            </a:r>
            <a:r>
              <a:rPr lang="en-US" sz="1000" dirty="0">
                <a:solidFill>
                  <a:srgbClr val="000000"/>
                </a:solidFill>
                <a:latin typeface="+mn-lt"/>
                <a:ea typeface="Calibri"/>
                <a:cs typeface="Calibri"/>
                <a:sym typeface="Calibri"/>
              </a:rPr>
              <a:t>. Établissez un </a:t>
            </a:r>
            <a:r>
              <a:rPr lang="en-US" sz="1000" b="1" dirty="0">
                <a:solidFill>
                  <a:srgbClr val="000000"/>
                </a:solidFill>
                <a:latin typeface="+mn-lt"/>
                <a:ea typeface="Calibri"/>
                <a:cs typeface="Calibri"/>
                <a:sym typeface="Calibri"/>
              </a:rPr>
              <a:t>plan</a:t>
            </a:r>
            <a:r>
              <a:rPr lang="en-US" sz="1000" dirty="0">
                <a:solidFill>
                  <a:srgbClr val="000000"/>
                </a:solidFill>
                <a:latin typeface="+mn-lt"/>
                <a:ea typeface="Calibri"/>
                <a:cs typeface="Calibri"/>
                <a:sym typeface="Calibri"/>
              </a:rPr>
              <a:t> </a:t>
            </a:r>
            <a:r>
              <a:rPr lang="fr-FR" sz="1000" dirty="0">
                <a:solidFill>
                  <a:srgbClr val="000000"/>
                </a:solidFill>
                <a:latin typeface="+mn-lt"/>
                <a:ea typeface="Calibri"/>
                <a:cs typeface="Calibri"/>
                <a:sym typeface="Calibri"/>
              </a:rPr>
              <a:t>pour savoir quand et où la divulgation conjointe aura lieu. </a:t>
            </a:r>
            <a:br>
              <a:rPr lang="fr-FR" sz="1000" dirty="0">
                <a:solidFill>
                  <a:srgbClr val="000000"/>
                </a:solidFill>
                <a:latin typeface="+mn-lt"/>
                <a:ea typeface="Calibri"/>
                <a:cs typeface="Calibri"/>
                <a:sym typeface="Calibri"/>
              </a:rPr>
            </a:br>
            <a:r>
              <a:rPr lang="fr-FR" sz="1000" dirty="0">
                <a:solidFill>
                  <a:srgbClr val="000000"/>
                </a:solidFill>
                <a:latin typeface="+mn-lt"/>
                <a:ea typeface="Calibri"/>
                <a:cs typeface="Calibri"/>
                <a:sym typeface="Calibri"/>
              </a:rPr>
              <a:t>Offrir HTS au </a:t>
            </a:r>
            <a:r>
              <a:rPr lang="fr-FR" sz="1000" dirty="0" err="1">
                <a:solidFill>
                  <a:srgbClr val="000000"/>
                </a:solidFill>
                <a:latin typeface="+mn-lt"/>
                <a:ea typeface="Calibri"/>
                <a:cs typeface="Calibri"/>
                <a:sym typeface="Calibri"/>
              </a:rPr>
              <a:t>partenarie</a:t>
            </a:r>
            <a:r>
              <a:rPr lang="fr-FR" sz="1000" dirty="0">
                <a:solidFill>
                  <a:srgbClr val="000000"/>
                </a:solidFill>
                <a:latin typeface="+mn-lt"/>
                <a:ea typeface="Calibri"/>
                <a:cs typeface="Calibri"/>
                <a:sym typeface="Calibri"/>
              </a:rPr>
              <a:t>.</a:t>
            </a:r>
            <a:endParaRPr sz="1000" dirty="0">
              <a:solidFill>
                <a:schemeClr val="dk1"/>
              </a:solidFill>
              <a:latin typeface="+mn-lt"/>
              <a:ea typeface="Calibri"/>
              <a:cs typeface="Calibri"/>
              <a:sym typeface="Calibri"/>
            </a:endParaRPr>
          </a:p>
        </p:txBody>
      </p:sp>
      <p:sp>
        <p:nvSpPr>
          <p:cNvPr id="956" name="Google Shape;956;p60"/>
          <p:cNvSpPr/>
          <p:nvPr/>
        </p:nvSpPr>
        <p:spPr>
          <a:xfrm>
            <a:off x="5643993" y="5200755"/>
            <a:ext cx="2861793" cy="352143"/>
          </a:xfrm>
          <a:prstGeom prst="rect">
            <a:avLst/>
          </a:prstGeom>
          <a:solidFill>
            <a:srgbClr val="A8D08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000" dirty="0">
                <a:solidFill>
                  <a:schemeClr val="dk1"/>
                </a:solidFill>
                <a:latin typeface="+mn-lt"/>
                <a:ea typeface="Calibri"/>
                <a:cs typeface="Calibri"/>
                <a:sym typeface="Calibri"/>
              </a:rPr>
              <a:t>Le partenaire a-t-il été contacté avec succès </a:t>
            </a:r>
            <a:r>
              <a:rPr lang="en-US" sz="1000" dirty="0">
                <a:solidFill>
                  <a:schemeClr val="dk1"/>
                </a:solidFill>
                <a:latin typeface="+mn-lt"/>
                <a:ea typeface="Calibri"/>
                <a:cs typeface="Calibri"/>
                <a:sym typeface="Calibri"/>
              </a:rPr>
              <a:t>?</a:t>
            </a:r>
            <a:endParaRPr sz="1000" dirty="0">
              <a:solidFill>
                <a:schemeClr val="dk1"/>
              </a:solidFill>
              <a:latin typeface="+mn-lt"/>
              <a:ea typeface="Calibri"/>
              <a:cs typeface="Calibri"/>
              <a:sym typeface="Calibri"/>
            </a:endParaRPr>
          </a:p>
        </p:txBody>
      </p:sp>
      <p:sp>
        <p:nvSpPr>
          <p:cNvPr id="957" name="Google Shape;957;p60"/>
          <p:cNvSpPr/>
          <p:nvPr/>
        </p:nvSpPr>
        <p:spPr>
          <a:xfrm>
            <a:off x="2854275" y="5841328"/>
            <a:ext cx="3822299" cy="659477"/>
          </a:xfrm>
          <a:prstGeom prst="rect">
            <a:avLst/>
          </a:prstGeom>
          <a:solidFill>
            <a:srgbClr val="9CC2E5"/>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000" dirty="0">
                <a:solidFill>
                  <a:schemeClr val="dk1"/>
                </a:solidFill>
                <a:latin typeface="+mn-lt"/>
                <a:ea typeface="Calibri"/>
                <a:cs typeface="Calibri"/>
                <a:sym typeface="Calibri"/>
              </a:rPr>
              <a:t>Enregistrer le contact réussi avec le partenaire ou le test de l'enfant </a:t>
            </a:r>
            <a:r>
              <a:rPr lang="en-US" sz="1000" dirty="0">
                <a:solidFill>
                  <a:schemeClr val="dk1"/>
                </a:solidFill>
                <a:latin typeface="+mn-lt"/>
                <a:ea typeface="Calibri"/>
                <a:cs typeface="Calibri"/>
                <a:sym typeface="Calibri"/>
              </a:rPr>
              <a:t>(</a:t>
            </a:r>
            <a:r>
              <a:rPr lang="fr-FR" sz="1000" dirty="0">
                <a:solidFill>
                  <a:schemeClr val="dk1"/>
                </a:solidFill>
                <a:latin typeface="+mn-lt"/>
                <a:ea typeface="Calibri"/>
                <a:cs typeface="Calibri"/>
                <a:sym typeface="Calibri"/>
              </a:rPr>
              <a:t>y compris le statut VIH</a:t>
            </a:r>
            <a:r>
              <a:rPr lang="en-US" sz="1000" dirty="0">
                <a:solidFill>
                  <a:schemeClr val="dk1"/>
                </a:solidFill>
                <a:latin typeface="+mn-lt"/>
                <a:ea typeface="Calibri"/>
                <a:cs typeface="Calibri"/>
                <a:sym typeface="Calibri"/>
              </a:rPr>
              <a:t>) sur le </a:t>
            </a:r>
            <a:r>
              <a:rPr lang="fr-FR" sz="1000" b="1" dirty="0">
                <a:solidFill>
                  <a:schemeClr val="dk1"/>
                </a:solidFill>
                <a:latin typeface="+mn-lt"/>
                <a:ea typeface="Calibri"/>
                <a:cs typeface="Calibri"/>
                <a:sym typeface="Calibri"/>
              </a:rPr>
              <a:t>formulaire des résultats de test du partenaire / des enfants</a:t>
            </a:r>
            <a:endParaRPr sz="1000" dirty="0">
              <a:solidFill>
                <a:schemeClr val="dk1"/>
              </a:solidFill>
              <a:latin typeface="+mn-lt"/>
              <a:ea typeface="Calibri"/>
              <a:cs typeface="Calibri"/>
              <a:sym typeface="Calibri"/>
            </a:endParaRPr>
          </a:p>
        </p:txBody>
      </p:sp>
      <p:sp>
        <p:nvSpPr>
          <p:cNvPr id="958" name="Google Shape;958;p60"/>
          <p:cNvSpPr/>
          <p:nvPr/>
        </p:nvSpPr>
        <p:spPr>
          <a:xfrm>
            <a:off x="7484328" y="5840786"/>
            <a:ext cx="4302859" cy="659469"/>
          </a:xfrm>
          <a:prstGeom prst="rect">
            <a:avLst/>
          </a:prstGeom>
          <a:solidFill>
            <a:srgbClr val="9CC2E5"/>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dk1"/>
                </a:solidFill>
                <a:latin typeface="+mn-lt"/>
                <a:ea typeface="Calibri"/>
                <a:cs typeface="Calibri"/>
                <a:sym typeface="Calibri"/>
              </a:rPr>
              <a:t>En cas de </a:t>
            </a:r>
            <a:r>
              <a:rPr lang="en-US" sz="1000" b="1" dirty="0">
                <a:solidFill>
                  <a:schemeClr val="dk1"/>
                </a:solidFill>
                <a:latin typeface="+mn-lt"/>
                <a:ea typeface="Calibri"/>
                <a:cs typeface="Calibri"/>
                <a:sym typeface="Calibri"/>
              </a:rPr>
              <a:t>Référence de contrat</a:t>
            </a:r>
            <a:r>
              <a:rPr lang="en-US" sz="1000" dirty="0">
                <a:solidFill>
                  <a:schemeClr val="dk1"/>
                </a:solidFill>
                <a:latin typeface="+mn-lt"/>
                <a:ea typeface="Calibri"/>
                <a:cs typeface="Calibri"/>
                <a:sym typeface="Calibri"/>
              </a:rPr>
              <a:t>, i</a:t>
            </a:r>
            <a:r>
              <a:rPr lang="fr-FR" sz="1000" dirty="0">
                <a:solidFill>
                  <a:schemeClr val="dk1"/>
                </a:solidFill>
                <a:latin typeface="+mn-lt"/>
                <a:ea typeface="Calibri"/>
                <a:cs typeface="Calibri"/>
                <a:sym typeface="Calibri"/>
              </a:rPr>
              <a:t>nitier une recommandation de prestataire pour les partenaires ou des tests à domicile pour les enfants après 14 jours </a:t>
            </a:r>
            <a:r>
              <a:rPr lang="en-US" sz="1000" dirty="0">
                <a:solidFill>
                  <a:schemeClr val="dk1"/>
                </a:solidFill>
                <a:latin typeface="+mn-lt"/>
                <a:ea typeface="Calibri"/>
                <a:cs typeface="Calibri"/>
                <a:sym typeface="Calibri"/>
              </a:rPr>
              <a:t>; </a:t>
            </a:r>
            <a:r>
              <a:rPr lang="fr-FR" sz="1000" dirty="0">
                <a:solidFill>
                  <a:schemeClr val="dk1"/>
                </a:solidFill>
                <a:latin typeface="+mn-lt"/>
                <a:ea typeface="Calibri"/>
                <a:cs typeface="Calibri"/>
                <a:sym typeface="Calibri"/>
              </a:rPr>
              <a:t>sinon, enregistrez le contact infructueux sur le </a:t>
            </a:r>
            <a:r>
              <a:rPr lang="en-US" sz="1000" dirty="0">
                <a:solidFill>
                  <a:schemeClr val="dk1"/>
                </a:solidFill>
                <a:latin typeface="+mn-lt"/>
                <a:ea typeface="Calibri"/>
                <a:cs typeface="Calibri"/>
                <a:sym typeface="Calibri"/>
              </a:rPr>
              <a:t> </a:t>
            </a:r>
            <a:r>
              <a:rPr lang="fr-FR" sz="1000" b="1" dirty="0">
                <a:solidFill>
                  <a:schemeClr val="dk1"/>
                </a:solidFill>
                <a:latin typeface="+mn-lt"/>
                <a:ea typeface="Calibri"/>
                <a:cs typeface="Calibri"/>
                <a:sym typeface="Calibri"/>
              </a:rPr>
              <a:t>Formulaire de test des résultats du partenaire / des enfants</a:t>
            </a:r>
            <a:endParaRPr sz="1000" dirty="0">
              <a:solidFill>
                <a:schemeClr val="dk1"/>
              </a:solidFill>
              <a:latin typeface="+mn-lt"/>
              <a:ea typeface="Calibri"/>
              <a:cs typeface="Calibri"/>
              <a:sym typeface="Calibri"/>
            </a:endParaRPr>
          </a:p>
        </p:txBody>
      </p:sp>
      <p:sp>
        <p:nvSpPr>
          <p:cNvPr id="959" name="Google Shape;959;p60"/>
          <p:cNvSpPr/>
          <p:nvPr/>
        </p:nvSpPr>
        <p:spPr>
          <a:xfrm>
            <a:off x="2448213" y="463552"/>
            <a:ext cx="118894" cy="5947210"/>
          </a:xfrm>
          <a:prstGeom prst="rightBracket">
            <a:avLst>
              <a:gd name="adj" fmla="val 8333"/>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cxnSp>
        <p:nvCxnSpPr>
          <p:cNvPr id="960" name="Google Shape;960;p60"/>
          <p:cNvCxnSpPr/>
          <p:nvPr/>
        </p:nvCxnSpPr>
        <p:spPr>
          <a:xfrm>
            <a:off x="3759200" y="3499835"/>
            <a:ext cx="7068457" cy="0"/>
          </a:xfrm>
          <a:prstGeom prst="straightConnector1">
            <a:avLst/>
          </a:prstGeom>
          <a:noFill/>
          <a:ln w="9525" cap="flat" cmpd="sng">
            <a:solidFill>
              <a:schemeClr val="accent1"/>
            </a:solidFill>
            <a:prstDash val="solid"/>
            <a:miter lim="800000"/>
            <a:headEnd type="none" w="sm" len="sm"/>
            <a:tailEnd type="none" w="sm" len="sm"/>
          </a:ln>
        </p:spPr>
      </p:cxnSp>
      <p:cxnSp>
        <p:nvCxnSpPr>
          <p:cNvPr id="961" name="Google Shape;961;p60"/>
          <p:cNvCxnSpPr/>
          <p:nvPr/>
        </p:nvCxnSpPr>
        <p:spPr>
          <a:xfrm>
            <a:off x="3758440" y="3498579"/>
            <a:ext cx="0" cy="187950"/>
          </a:xfrm>
          <a:prstGeom prst="straightConnector1">
            <a:avLst/>
          </a:prstGeom>
          <a:noFill/>
          <a:ln w="9525" cap="flat" cmpd="sng">
            <a:solidFill>
              <a:schemeClr val="accent1"/>
            </a:solidFill>
            <a:prstDash val="solid"/>
            <a:miter lim="800000"/>
            <a:headEnd type="none" w="sm" len="sm"/>
            <a:tailEnd type="triangle" w="med" len="med"/>
          </a:ln>
        </p:spPr>
      </p:cxnSp>
      <p:cxnSp>
        <p:nvCxnSpPr>
          <p:cNvPr id="962" name="Google Shape;962;p60"/>
          <p:cNvCxnSpPr/>
          <p:nvPr/>
        </p:nvCxnSpPr>
        <p:spPr>
          <a:xfrm>
            <a:off x="10827657" y="3499835"/>
            <a:ext cx="0" cy="187950"/>
          </a:xfrm>
          <a:prstGeom prst="straightConnector1">
            <a:avLst/>
          </a:prstGeom>
          <a:noFill/>
          <a:ln w="9525" cap="flat" cmpd="sng">
            <a:solidFill>
              <a:schemeClr val="accent1"/>
            </a:solidFill>
            <a:prstDash val="solid"/>
            <a:miter lim="800000"/>
            <a:headEnd type="none" w="sm" len="sm"/>
            <a:tailEnd type="triangle" w="med" len="med"/>
          </a:ln>
        </p:spPr>
      </p:cxnSp>
      <p:cxnSp>
        <p:nvCxnSpPr>
          <p:cNvPr id="963" name="Google Shape;963;p60"/>
          <p:cNvCxnSpPr>
            <a:cxnSpLocks/>
          </p:cNvCxnSpPr>
          <p:nvPr/>
        </p:nvCxnSpPr>
        <p:spPr>
          <a:xfrm>
            <a:off x="8196035" y="3498393"/>
            <a:ext cx="0" cy="187800"/>
          </a:xfrm>
          <a:prstGeom prst="straightConnector1">
            <a:avLst/>
          </a:prstGeom>
          <a:noFill/>
          <a:ln w="9525" cap="flat" cmpd="sng">
            <a:solidFill>
              <a:schemeClr val="accent1"/>
            </a:solidFill>
            <a:prstDash val="solid"/>
            <a:miter lim="800000"/>
            <a:headEnd type="none" w="sm" len="sm"/>
            <a:tailEnd type="triangle" w="med" len="med"/>
          </a:ln>
        </p:spPr>
      </p:cxnSp>
      <p:cxnSp>
        <p:nvCxnSpPr>
          <p:cNvPr id="964" name="Google Shape;964;p60"/>
          <p:cNvCxnSpPr/>
          <p:nvPr/>
        </p:nvCxnSpPr>
        <p:spPr>
          <a:xfrm>
            <a:off x="5927253" y="3503599"/>
            <a:ext cx="1" cy="187950"/>
          </a:xfrm>
          <a:prstGeom prst="straightConnector1">
            <a:avLst/>
          </a:prstGeom>
          <a:noFill/>
          <a:ln w="9525" cap="flat" cmpd="sng">
            <a:solidFill>
              <a:schemeClr val="accent1"/>
            </a:solidFill>
            <a:prstDash val="solid"/>
            <a:miter lim="800000"/>
            <a:headEnd type="none" w="sm" len="sm"/>
            <a:tailEnd type="triangle" w="med" len="med"/>
          </a:ln>
        </p:spPr>
      </p:cxnSp>
      <p:cxnSp>
        <p:nvCxnSpPr>
          <p:cNvPr id="965" name="Google Shape;965;p60"/>
          <p:cNvCxnSpPr/>
          <p:nvPr/>
        </p:nvCxnSpPr>
        <p:spPr>
          <a:xfrm flipH="1">
            <a:off x="6987071" y="3302600"/>
            <a:ext cx="1" cy="174168"/>
          </a:xfrm>
          <a:prstGeom prst="straightConnector1">
            <a:avLst/>
          </a:prstGeom>
          <a:noFill/>
          <a:ln w="9525" cap="flat" cmpd="sng">
            <a:solidFill>
              <a:schemeClr val="accent1"/>
            </a:solidFill>
            <a:prstDash val="solid"/>
            <a:miter lim="800000"/>
            <a:headEnd type="none" w="sm" len="sm"/>
            <a:tailEnd type="triangle" w="med" len="med"/>
          </a:ln>
        </p:spPr>
      </p:cxnSp>
      <p:cxnSp>
        <p:nvCxnSpPr>
          <p:cNvPr id="966" name="Google Shape;966;p60"/>
          <p:cNvCxnSpPr>
            <a:cxnSpLocks/>
          </p:cNvCxnSpPr>
          <p:nvPr/>
        </p:nvCxnSpPr>
        <p:spPr>
          <a:xfrm>
            <a:off x="4513943" y="5005225"/>
            <a:ext cx="5507177" cy="0"/>
          </a:xfrm>
          <a:prstGeom prst="straightConnector1">
            <a:avLst/>
          </a:prstGeom>
          <a:noFill/>
          <a:ln w="9525" cap="flat" cmpd="sng">
            <a:solidFill>
              <a:schemeClr val="accent1"/>
            </a:solidFill>
            <a:prstDash val="solid"/>
            <a:miter lim="800000"/>
            <a:headEnd type="none" w="sm" len="sm"/>
            <a:tailEnd type="none" w="sm" len="sm"/>
          </a:ln>
        </p:spPr>
      </p:cxnSp>
      <p:cxnSp>
        <p:nvCxnSpPr>
          <p:cNvPr id="967" name="Google Shape;967;p60"/>
          <p:cNvCxnSpPr>
            <a:cxnSpLocks/>
          </p:cNvCxnSpPr>
          <p:nvPr/>
        </p:nvCxnSpPr>
        <p:spPr>
          <a:xfrm flipV="1">
            <a:off x="10021120" y="4895816"/>
            <a:ext cx="0" cy="109409"/>
          </a:xfrm>
          <a:prstGeom prst="straightConnector1">
            <a:avLst/>
          </a:prstGeom>
          <a:noFill/>
          <a:ln w="9525" cap="flat" cmpd="sng">
            <a:solidFill>
              <a:schemeClr val="accent1"/>
            </a:solidFill>
            <a:prstDash val="solid"/>
            <a:miter lim="800000"/>
            <a:headEnd type="none" w="sm" len="sm"/>
            <a:tailEnd type="none" w="sm" len="sm"/>
          </a:ln>
        </p:spPr>
      </p:cxnSp>
      <p:cxnSp>
        <p:nvCxnSpPr>
          <p:cNvPr id="968" name="Google Shape;968;p60"/>
          <p:cNvCxnSpPr/>
          <p:nvPr/>
        </p:nvCxnSpPr>
        <p:spPr>
          <a:xfrm rot="10800000">
            <a:off x="4513943" y="4895817"/>
            <a:ext cx="0" cy="109408"/>
          </a:xfrm>
          <a:prstGeom prst="straightConnector1">
            <a:avLst/>
          </a:prstGeom>
          <a:noFill/>
          <a:ln w="9525" cap="flat" cmpd="sng">
            <a:solidFill>
              <a:schemeClr val="accent1"/>
            </a:solidFill>
            <a:prstDash val="solid"/>
            <a:miter lim="800000"/>
            <a:headEnd type="none" w="sm" len="sm"/>
            <a:tailEnd type="none" w="sm" len="sm"/>
          </a:ln>
        </p:spPr>
      </p:cxnSp>
      <p:cxnSp>
        <p:nvCxnSpPr>
          <p:cNvPr id="969" name="Google Shape;969;p60"/>
          <p:cNvCxnSpPr>
            <a:cxnSpLocks/>
            <a:endCxn id="956" idx="0"/>
          </p:cNvCxnSpPr>
          <p:nvPr/>
        </p:nvCxnSpPr>
        <p:spPr>
          <a:xfrm>
            <a:off x="7008337" y="4996673"/>
            <a:ext cx="66553" cy="204082"/>
          </a:xfrm>
          <a:prstGeom prst="straightConnector1">
            <a:avLst/>
          </a:prstGeom>
          <a:noFill/>
          <a:ln w="9525" cap="flat" cmpd="sng">
            <a:solidFill>
              <a:schemeClr val="accent1"/>
            </a:solidFill>
            <a:prstDash val="solid"/>
            <a:miter lim="800000"/>
            <a:headEnd type="none" w="sm" len="sm"/>
            <a:tailEnd type="triangle" w="med" len="med"/>
          </a:ln>
        </p:spPr>
      </p:cxnSp>
      <p:cxnSp>
        <p:nvCxnSpPr>
          <p:cNvPr id="970" name="Google Shape;970;p60"/>
          <p:cNvCxnSpPr>
            <a:cxnSpLocks/>
            <a:stCxn id="956" idx="2"/>
            <a:endCxn id="957" idx="0"/>
          </p:cNvCxnSpPr>
          <p:nvPr/>
        </p:nvCxnSpPr>
        <p:spPr>
          <a:xfrm flipH="1">
            <a:off x="4765425" y="5552898"/>
            <a:ext cx="2309465" cy="288430"/>
          </a:xfrm>
          <a:prstGeom prst="straightConnector1">
            <a:avLst/>
          </a:prstGeom>
          <a:noFill/>
          <a:ln w="9525" cap="flat" cmpd="sng">
            <a:solidFill>
              <a:schemeClr val="accent1"/>
            </a:solidFill>
            <a:prstDash val="solid"/>
            <a:miter lim="800000"/>
            <a:headEnd type="none" w="sm" len="sm"/>
            <a:tailEnd type="triangle" w="med" len="med"/>
          </a:ln>
        </p:spPr>
      </p:cxnSp>
      <p:cxnSp>
        <p:nvCxnSpPr>
          <p:cNvPr id="971" name="Google Shape;971;p60"/>
          <p:cNvCxnSpPr>
            <a:cxnSpLocks/>
            <a:stCxn id="956" idx="2"/>
            <a:endCxn id="958" idx="0"/>
          </p:cNvCxnSpPr>
          <p:nvPr/>
        </p:nvCxnSpPr>
        <p:spPr>
          <a:xfrm>
            <a:off x="7074890" y="5552898"/>
            <a:ext cx="2560868" cy="287888"/>
          </a:xfrm>
          <a:prstGeom prst="straightConnector1">
            <a:avLst/>
          </a:prstGeom>
          <a:noFill/>
          <a:ln w="9525" cap="flat" cmpd="sng">
            <a:solidFill>
              <a:schemeClr val="accent1"/>
            </a:solidFill>
            <a:prstDash val="solid"/>
            <a:miter lim="800000"/>
            <a:headEnd type="none" w="sm" len="sm"/>
            <a:tailEnd type="triangle" w="med" len="med"/>
          </a:ln>
        </p:spPr>
      </p:cxnSp>
      <p:sp>
        <p:nvSpPr>
          <p:cNvPr id="972" name="Google Shape;972;p60"/>
          <p:cNvSpPr txBox="1"/>
          <p:nvPr/>
        </p:nvSpPr>
        <p:spPr>
          <a:xfrm rot="21187148">
            <a:off x="4963663" y="5482374"/>
            <a:ext cx="667657"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dirty="0">
                <a:solidFill>
                  <a:schemeClr val="dk1"/>
                </a:solidFill>
                <a:latin typeface="+mn-lt"/>
                <a:cs typeface="Calibri"/>
                <a:sym typeface="Calibri"/>
              </a:rPr>
              <a:t>Oui</a:t>
            </a:r>
            <a:endParaRPr sz="1000" dirty="0">
              <a:latin typeface="+mn-lt"/>
            </a:endParaRPr>
          </a:p>
        </p:txBody>
      </p:sp>
      <p:sp>
        <p:nvSpPr>
          <p:cNvPr id="973" name="Google Shape;973;p60"/>
          <p:cNvSpPr txBox="1"/>
          <p:nvPr/>
        </p:nvSpPr>
        <p:spPr>
          <a:xfrm rot="373769">
            <a:off x="8517173" y="5482375"/>
            <a:ext cx="667657"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dirty="0">
                <a:solidFill>
                  <a:schemeClr val="dk1"/>
                </a:solidFill>
                <a:latin typeface="+mn-lt"/>
                <a:ea typeface="Calibri"/>
                <a:cs typeface="Calibri"/>
                <a:sym typeface="Calibri"/>
              </a:rPr>
              <a:t>Non</a:t>
            </a:r>
            <a:endParaRPr sz="1000" dirty="0">
              <a:latin typeface="+mn-lt"/>
            </a:endParaRPr>
          </a:p>
        </p:txBody>
      </p:sp>
      <p:sp>
        <p:nvSpPr>
          <p:cNvPr id="974" name="Google Shape;974;p60"/>
          <p:cNvSpPr/>
          <p:nvPr/>
        </p:nvSpPr>
        <p:spPr>
          <a:xfrm>
            <a:off x="9226399" y="513902"/>
            <a:ext cx="2784494" cy="1123330"/>
          </a:xfrm>
          <a:prstGeom prst="rect">
            <a:avLst/>
          </a:prstGeom>
          <a:solidFill>
            <a:schemeClr val="lt1"/>
          </a:solidFill>
          <a:ln>
            <a:noFill/>
          </a:ln>
        </p:spPr>
        <p:txBody>
          <a:bodyPr spcFirstLastPara="1" wrap="square" lIns="91425" tIns="45700" rIns="91425" bIns="45700" anchor="ctr" anchorCtr="0">
            <a:noAutofit/>
          </a:bodyPr>
          <a:lstStyle/>
          <a:p>
            <a:pPr algn="ctr"/>
            <a:r>
              <a:rPr lang="fr-FR" sz="2400" b="1" dirty="0">
                <a:solidFill>
                  <a:schemeClr val="accent1"/>
                </a:solidFill>
                <a:latin typeface="Calibri"/>
                <a:cs typeface="Calibri"/>
                <a:sym typeface="Calibri"/>
              </a:rPr>
              <a:t>Étapes des services de test index des partenaires</a:t>
            </a:r>
            <a:endParaRPr sz="2400" b="1" dirty="0">
              <a:solidFill>
                <a:schemeClr val="accent1"/>
              </a:solidFill>
              <a:latin typeface="Calibri"/>
              <a:cs typeface="Calibri"/>
              <a:sym typeface="Calibri"/>
            </a:endParaRPr>
          </a:p>
        </p:txBody>
      </p:sp>
      <p:cxnSp>
        <p:nvCxnSpPr>
          <p:cNvPr id="975" name="Google Shape;975;p60"/>
          <p:cNvCxnSpPr>
            <a:stCxn id="950" idx="3"/>
            <a:endCxn id="951" idx="1"/>
          </p:cNvCxnSpPr>
          <p:nvPr/>
        </p:nvCxnSpPr>
        <p:spPr>
          <a:xfrm flipV="1">
            <a:off x="9037133" y="2694940"/>
            <a:ext cx="304096" cy="223293"/>
          </a:xfrm>
          <a:prstGeom prst="straightConnector1">
            <a:avLst/>
          </a:prstGeom>
          <a:noFill/>
          <a:ln w="9525" cap="flat" cmpd="sng">
            <a:solidFill>
              <a:schemeClr val="accent1"/>
            </a:solidFill>
            <a:prstDash val="solid"/>
            <a:miter lim="800000"/>
            <a:headEnd type="none" w="sm" len="sm"/>
            <a:tailEnd type="triangle" w="med" len="med"/>
          </a:ln>
        </p:spPr>
      </p:cxnSp>
      <p:cxnSp>
        <p:nvCxnSpPr>
          <p:cNvPr id="976" name="Google Shape;976;p60"/>
          <p:cNvCxnSpPr/>
          <p:nvPr/>
        </p:nvCxnSpPr>
        <p:spPr>
          <a:xfrm>
            <a:off x="6987072" y="2337198"/>
            <a:ext cx="0" cy="150615"/>
          </a:xfrm>
          <a:prstGeom prst="straightConnector1">
            <a:avLst/>
          </a:prstGeom>
          <a:noFill/>
          <a:ln w="9525" cap="flat" cmpd="sng">
            <a:solidFill>
              <a:schemeClr val="accent1"/>
            </a:solidFill>
            <a:prstDash val="solid"/>
            <a:miter lim="800000"/>
            <a:headEnd type="none" w="sm" len="sm"/>
            <a:tailEnd type="triangle" w="med" len="med"/>
          </a:ln>
        </p:spPr>
      </p:cxnSp>
      <p:cxnSp>
        <p:nvCxnSpPr>
          <p:cNvPr id="977" name="Google Shape;977;p60"/>
          <p:cNvCxnSpPr/>
          <p:nvPr/>
        </p:nvCxnSpPr>
        <p:spPr>
          <a:xfrm>
            <a:off x="6987071" y="792031"/>
            <a:ext cx="0" cy="165336"/>
          </a:xfrm>
          <a:prstGeom prst="straightConnector1">
            <a:avLst/>
          </a:prstGeom>
          <a:noFill/>
          <a:ln w="9525" cap="flat" cmpd="sng">
            <a:solidFill>
              <a:schemeClr val="accent1"/>
            </a:solidFill>
            <a:prstDash val="solid"/>
            <a:miter lim="800000"/>
            <a:headEnd type="none" w="sm" len="sm"/>
            <a:tailEnd type="triangle" w="med" len="med"/>
          </a:ln>
        </p:spPr>
      </p:cxnSp>
      <p:sp>
        <p:nvSpPr>
          <p:cNvPr id="978" name="Google Shape;978;p60"/>
          <p:cNvSpPr/>
          <p:nvPr/>
        </p:nvSpPr>
        <p:spPr>
          <a:xfrm>
            <a:off x="4937010" y="963827"/>
            <a:ext cx="4100118" cy="560778"/>
          </a:xfrm>
          <a:prstGeom prst="rect">
            <a:avLst/>
          </a:prstGeom>
          <a:solidFill>
            <a:srgbClr val="DDEAF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000" dirty="0">
                <a:solidFill>
                  <a:schemeClr val="dk1"/>
                </a:solidFill>
                <a:latin typeface="+mn-lt"/>
                <a:ea typeface="Calibri"/>
                <a:cs typeface="Calibri"/>
                <a:sym typeface="Calibri"/>
              </a:rPr>
              <a:t>Obtenir le consentement éclairé écrit ou oral du client pour procéder aux services de test d'index, et / ou enregistrer les raisons du refus</a:t>
            </a:r>
            <a:endParaRPr sz="1000" dirty="0">
              <a:latin typeface="+mn-lt"/>
            </a:endParaRPr>
          </a:p>
        </p:txBody>
      </p:sp>
      <p:sp>
        <p:nvSpPr>
          <p:cNvPr id="979" name="Google Shape;979;p60"/>
          <p:cNvSpPr/>
          <p:nvPr/>
        </p:nvSpPr>
        <p:spPr>
          <a:xfrm>
            <a:off x="181107" y="819629"/>
            <a:ext cx="2197524" cy="594360"/>
          </a:xfrm>
          <a:prstGeom prst="rect">
            <a:avLst/>
          </a:prstGeom>
          <a:solidFill>
            <a:srgbClr val="DDEAF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dk1"/>
                </a:solidFill>
                <a:latin typeface="+mn-lt"/>
                <a:ea typeface="Calibri"/>
                <a:cs typeface="Calibri"/>
                <a:sym typeface="Calibri"/>
              </a:rPr>
              <a:t>Étape 2.</a:t>
            </a:r>
            <a:r>
              <a:rPr lang="en-US" sz="900" dirty="0">
                <a:solidFill>
                  <a:schemeClr val="dk1"/>
                </a:solidFill>
                <a:latin typeface="+mn-lt"/>
                <a:ea typeface="Calibri"/>
                <a:cs typeface="Calibri"/>
                <a:sym typeface="Calibri"/>
              </a:rPr>
              <a:t> </a:t>
            </a:r>
            <a:r>
              <a:rPr lang="fr-FR" sz="900" dirty="0">
                <a:solidFill>
                  <a:schemeClr val="dk1"/>
                </a:solidFill>
                <a:latin typeface="+mn-lt"/>
                <a:ea typeface="Calibri"/>
                <a:cs typeface="Calibri"/>
                <a:sym typeface="Calibri"/>
              </a:rPr>
              <a:t>Offrir des tests index en tant que service volontaire</a:t>
            </a:r>
            <a:endParaRPr sz="900" dirty="0">
              <a:solidFill>
                <a:schemeClr val="dk1"/>
              </a:solidFill>
              <a:latin typeface="+mn-lt"/>
              <a:ea typeface="Calibri"/>
              <a:cs typeface="Calibri"/>
              <a:sym typeface="Calibri"/>
            </a:endParaRPr>
          </a:p>
        </p:txBody>
      </p:sp>
      <p:cxnSp>
        <p:nvCxnSpPr>
          <p:cNvPr id="980" name="Google Shape;980;p60"/>
          <p:cNvCxnSpPr/>
          <p:nvPr/>
        </p:nvCxnSpPr>
        <p:spPr>
          <a:xfrm>
            <a:off x="6998002" y="1516760"/>
            <a:ext cx="0" cy="165336"/>
          </a:xfrm>
          <a:prstGeom prst="straightConnector1">
            <a:avLst/>
          </a:prstGeom>
          <a:noFill/>
          <a:ln w="9525" cap="flat" cmpd="sng">
            <a:solidFill>
              <a:schemeClr val="accent1"/>
            </a:solidFill>
            <a:prstDash val="solid"/>
            <a:miter lim="800000"/>
            <a:headEnd type="none" w="sm" len="sm"/>
            <a:tailEnd type="triangle" w="med" len="med"/>
          </a:ln>
        </p:spPr>
      </p:cxnSp>
      <p:sp>
        <p:nvSpPr>
          <p:cNvPr id="981" name="Google Shape;981;p60"/>
          <p:cNvSpPr/>
          <p:nvPr/>
        </p:nvSpPr>
        <p:spPr>
          <a:xfrm>
            <a:off x="181107" y="5410138"/>
            <a:ext cx="2197524" cy="594360"/>
          </a:xfrm>
          <a:prstGeom prst="rect">
            <a:avLst/>
          </a:prstGeom>
          <a:solidFill>
            <a:srgbClr val="BF90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spc="-20" dirty="0">
                <a:solidFill>
                  <a:schemeClr val="dk1"/>
                </a:solidFill>
                <a:latin typeface="+mn-lt"/>
                <a:ea typeface="Calibri"/>
                <a:cs typeface="Calibri"/>
                <a:sym typeface="Calibri"/>
              </a:rPr>
              <a:t>Étape 9.</a:t>
            </a:r>
            <a:r>
              <a:rPr lang="en-US" sz="900" spc="-20" dirty="0">
                <a:solidFill>
                  <a:schemeClr val="dk1"/>
                </a:solidFill>
                <a:latin typeface="+mn-lt"/>
                <a:ea typeface="Calibri"/>
                <a:cs typeface="Calibri"/>
                <a:sym typeface="Calibri"/>
              </a:rPr>
              <a:t> </a:t>
            </a:r>
            <a:r>
              <a:rPr lang="fr-FR" sz="900" spc="-20" dirty="0">
                <a:solidFill>
                  <a:schemeClr val="dk1"/>
                </a:solidFill>
                <a:latin typeface="+mn-lt"/>
                <a:ea typeface="Calibri"/>
                <a:cs typeface="Calibri"/>
                <a:sym typeface="Calibri"/>
              </a:rPr>
              <a:t>Fournir des services appropriés </a:t>
            </a:r>
            <a:r>
              <a:rPr lang="fr-FR" sz="900" dirty="0">
                <a:solidFill>
                  <a:schemeClr val="dk1"/>
                </a:solidFill>
                <a:latin typeface="+mn-lt"/>
                <a:ea typeface="Calibri"/>
                <a:cs typeface="Calibri"/>
                <a:sym typeface="Calibri"/>
              </a:rPr>
              <a:t>aux enfants et aux partenaires en fonction de leur statut VIH</a:t>
            </a:r>
            <a:endParaRPr sz="900" dirty="0">
              <a:solidFill>
                <a:schemeClr val="dk1"/>
              </a:solidFill>
              <a:latin typeface="+mn-lt"/>
              <a:ea typeface="Calibri"/>
              <a:cs typeface="Calibri"/>
              <a:sym typeface="Calibri"/>
            </a:endParaRPr>
          </a:p>
        </p:txBody>
      </p:sp>
      <p:sp>
        <p:nvSpPr>
          <p:cNvPr id="982" name="Google Shape;982;p60"/>
          <p:cNvSpPr/>
          <p:nvPr/>
        </p:nvSpPr>
        <p:spPr>
          <a:xfrm>
            <a:off x="181107" y="6065921"/>
            <a:ext cx="2197524" cy="594360"/>
          </a:xfrm>
          <a:prstGeom prst="rect">
            <a:avLst/>
          </a:prstGeom>
          <a:solidFill>
            <a:srgbClr val="AEABAB"/>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dk1"/>
                </a:solidFill>
                <a:latin typeface="+mn-lt"/>
                <a:ea typeface="Calibri"/>
                <a:cs typeface="Calibri"/>
                <a:sym typeface="Calibri"/>
              </a:rPr>
              <a:t>Étape 10.</a:t>
            </a:r>
            <a:r>
              <a:rPr lang="en-US" sz="900" dirty="0">
                <a:solidFill>
                  <a:schemeClr val="dk1"/>
                </a:solidFill>
                <a:latin typeface="+mn-lt"/>
                <a:ea typeface="Calibri"/>
                <a:cs typeface="Calibri"/>
                <a:sym typeface="Calibri"/>
              </a:rPr>
              <a:t> </a:t>
            </a:r>
            <a:r>
              <a:rPr lang="fr-FR" sz="900" dirty="0">
                <a:solidFill>
                  <a:schemeClr val="dk1"/>
                </a:solidFill>
                <a:latin typeface="+mn-lt"/>
                <a:ea typeface="Calibri"/>
                <a:cs typeface="Calibri"/>
                <a:sym typeface="Calibri"/>
              </a:rPr>
              <a:t>Suivi avec le client pour évaluer tout événement indésirable associé aux tests index</a:t>
            </a:r>
            <a:endParaRPr sz="900" dirty="0">
              <a:solidFill>
                <a:schemeClr val="dk1"/>
              </a:solidFill>
              <a:latin typeface="+mn-lt"/>
              <a:ea typeface="Calibri"/>
              <a:cs typeface="Calibri"/>
              <a:sym typeface="Calibri"/>
            </a:endParaRPr>
          </a:p>
        </p:txBody>
      </p:sp>
      <p:sp>
        <p:nvSpPr>
          <p:cNvPr id="46" name="Google Shape;52;p105">
            <a:extLst>
              <a:ext uri="{FF2B5EF4-FFF2-40B4-BE49-F238E27FC236}">
                <a16:creationId xmlns:a16="http://schemas.microsoft.com/office/drawing/2014/main" id="{37550C55-6DBD-4A68-9ACF-41943BB24F08}"/>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DEF7BB-992A-40E5-BF08-27638F703F34}"/>
              </a:ext>
            </a:extLst>
          </p:cNvPr>
          <p:cNvSpPr>
            <a:spLocks noGrp="1"/>
          </p:cNvSpPr>
          <p:nvPr>
            <p:ph type="pic" idx="2"/>
          </p:nvPr>
        </p:nvSpPr>
        <p:spPr/>
      </p:sp>
      <p:sp>
        <p:nvSpPr>
          <p:cNvPr id="989" name="Google Shape;989;p61"/>
          <p:cNvSpPr txBox="1">
            <a:spLocks noGrp="1"/>
          </p:cNvSpPr>
          <p:nvPr>
            <p:ph type="title"/>
          </p:nvPr>
        </p:nvSpPr>
        <p:spPr>
          <a:xfrm>
            <a:off x="1366897" y="4752477"/>
            <a:ext cx="9817601" cy="1325563"/>
          </a:xfrm>
          <a:noFill/>
          <a:ln>
            <a:noFill/>
          </a:ln>
        </p:spPr>
        <p:txBody>
          <a:bodyPr spcFirstLastPara="1" wrap="square" lIns="91425" tIns="45700" rIns="91425" bIns="45700" anchor="ctr" anchorCtr="0">
            <a:normAutofit/>
          </a:bodyPr>
          <a:lstStyle/>
          <a:p>
            <a:pPr lvl="0"/>
            <a:r>
              <a:rPr lang="en-US" dirty="0"/>
              <a:t>Session 7. </a:t>
            </a:r>
            <a:r>
              <a:rPr lang="fr-FR" dirty="0"/>
              <a:t>Référence du réseau de risque</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995" name="Google Shape;995;p62"/>
          <p:cNvPicPr preferRelativeResize="0"/>
          <p:nvPr/>
        </p:nvPicPr>
        <p:blipFill rotWithShape="1">
          <a:blip r:embed="rId3">
            <a:alphaModFix/>
          </a:blip>
          <a:srcRect/>
          <a:stretch/>
        </p:blipFill>
        <p:spPr>
          <a:xfrm>
            <a:off x="4429258" y="2375207"/>
            <a:ext cx="683315" cy="1108657"/>
          </a:xfrm>
          <a:prstGeom prst="rect">
            <a:avLst/>
          </a:prstGeom>
          <a:noFill/>
          <a:ln>
            <a:noFill/>
          </a:ln>
        </p:spPr>
      </p:pic>
      <p:sp>
        <p:nvSpPr>
          <p:cNvPr id="996" name="Google Shape;996;p62"/>
          <p:cNvSpPr txBox="1">
            <a:spLocks noGrp="1"/>
          </p:cNvSpPr>
          <p:nvPr>
            <p:ph type="title"/>
          </p:nvPr>
        </p:nvSpPr>
        <p:spPr>
          <a:xfrm>
            <a:off x="838199" y="588494"/>
            <a:ext cx="10967357" cy="800039"/>
          </a:xfrm>
          <a:noFill/>
          <a:ln>
            <a:noFill/>
          </a:ln>
        </p:spPr>
        <p:txBody>
          <a:bodyPr spcFirstLastPara="1" wrap="square" lIns="91425" tIns="45700" rIns="91425" bIns="45700" anchor="ctr" anchorCtr="0">
            <a:normAutofit fontScale="90000"/>
          </a:bodyPr>
          <a:lstStyle/>
          <a:p>
            <a:pPr lvl="0"/>
            <a:r>
              <a:rPr lang="fr-FR" dirty="0"/>
              <a:t>Inconvénients des tests index pour les populations clés</a:t>
            </a:r>
            <a:endParaRPr lang="en-US" dirty="0"/>
          </a:p>
        </p:txBody>
      </p:sp>
      <p:sp>
        <p:nvSpPr>
          <p:cNvPr id="997" name="Google Shape;997;p62"/>
          <p:cNvSpPr txBox="1">
            <a:spLocks noGrp="1"/>
          </p:cNvSpPr>
          <p:nvPr>
            <p:ph type="body" idx="1"/>
          </p:nvPr>
        </p:nvSpPr>
        <p:spPr>
          <a:xfrm>
            <a:off x="5877340" y="1636713"/>
            <a:ext cx="6314660" cy="4932362"/>
          </a:xfrm>
          <a:noFill/>
          <a:ln>
            <a:noFill/>
          </a:ln>
        </p:spPr>
        <p:txBody>
          <a:bodyPr spcFirstLastPara="1" wrap="square" lIns="91425" tIns="45700" rIns="91425" bIns="45700" anchor="t" anchorCtr="0">
            <a:normAutofit/>
          </a:bodyPr>
          <a:lstStyle/>
          <a:p>
            <a:pPr marL="50800" lvl="0" indent="0">
              <a:spcBef>
                <a:spcPts val="0"/>
              </a:spcBef>
              <a:buNone/>
            </a:pPr>
            <a:r>
              <a:rPr lang="fr-FR" sz="2400" dirty="0"/>
              <a:t>Certains membres de la population clé peuvent </a:t>
            </a:r>
            <a:r>
              <a:rPr lang="en-US" sz="2400" dirty="0"/>
              <a:t>…</a:t>
            </a:r>
          </a:p>
          <a:p>
            <a:pPr lvl="0"/>
            <a:r>
              <a:rPr lang="fr-FR" sz="2400" dirty="0"/>
              <a:t>ne pas considérer de nombreux contacts du réseau de risque comme des              « partenaires » </a:t>
            </a:r>
          </a:p>
          <a:p>
            <a:pPr lvl="0"/>
            <a:r>
              <a:rPr lang="fr-FR" sz="2400" dirty="0"/>
              <a:t>ne pas se sentir à l'aise de divulguer aux autres membres ses risques et ses réseaux sociaux</a:t>
            </a:r>
          </a:p>
          <a:p>
            <a:pPr lvl="0"/>
            <a:r>
              <a:rPr lang="fr-FR" sz="2400" dirty="0"/>
              <a:t>connaître d'autres personnes en dehors de leur réseau direct qui sont à haut risque</a:t>
            </a:r>
            <a:endParaRPr lang="en-US" dirty="0"/>
          </a:p>
          <a:p>
            <a:pPr lvl="0"/>
            <a:endParaRPr lang="en-US" dirty="0"/>
          </a:p>
        </p:txBody>
      </p:sp>
      <p:pic>
        <p:nvPicPr>
          <p:cNvPr id="998" name="Google Shape;998;p62"/>
          <p:cNvPicPr preferRelativeResize="0"/>
          <p:nvPr/>
        </p:nvPicPr>
        <p:blipFill rotWithShape="1">
          <a:blip r:embed="rId4">
            <a:alphaModFix/>
          </a:blip>
          <a:srcRect/>
          <a:stretch/>
        </p:blipFill>
        <p:spPr>
          <a:xfrm>
            <a:off x="3591340" y="3341945"/>
            <a:ext cx="2286000" cy="1897310"/>
          </a:xfrm>
          <a:prstGeom prst="rect">
            <a:avLst/>
          </a:prstGeom>
          <a:noFill/>
          <a:ln>
            <a:noFill/>
          </a:ln>
        </p:spPr>
      </p:pic>
      <p:cxnSp>
        <p:nvCxnSpPr>
          <p:cNvPr id="1002" name="Google Shape;1002;p62"/>
          <p:cNvCxnSpPr/>
          <p:nvPr/>
        </p:nvCxnSpPr>
        <p:spPr>
          <a:xfrm flipH="1">
            <a:off x="1615164" y="4753948"/>
            <a:ext cx="1134508" cy="736480"/>
          </a:xfrm>
          <a:prstGeom prst="straightConnector1">
            <a:avLst/>
          </a:prstGeom>
          <a:noFill/>
          <a:ln w="38100" cap="flat" cmpd="sng">
            <a:solidFill>
              <a:schemeClr val="accent1"/>
            </a:solidFill>
            <a:prstDash val="dot"/>
            <a:miter lim="800000"/>
            <a:headEnd type="none" w="sm" len="sm"/>
            <a:tailEnd type="none" w="sm" len="sm"/>
          </a:ln>
        </p:spPr>
      </p:cxnSp>
      <p:cxnSp>
        <p:nvCxnSpPr>
          <p:cNvPr id="1003" name="Google Shape;1003;p62"/>
          <p:cNvCxnSpPr/>
          <p:nvPr/>
        </p:nvCxnSpPr>
        <p:spPr>
          <a:xfrm>
            <a:off x="1882793" y="2713033"/>
            <a:ext cx="963700" cy="433003"/>
          </a:xfrm>
          <a:prstGeom prst="straightConnector1">
            <a:avLst/>
          </a:prstGeom>
          <a:noFill/>
          <a:ln w="38100" cap="flat" cmpd="sng">
            <a:solidFill>
              <a:schemeClr val="accent1"/>
            </a:solidFill>
            <a:prstDash val="dot"/>
            <a:miter lim="800000"/>
            <a:headEnd type="none" w="sm" len="sm"/>
            <a:tailEnd type="none" w="sm" len="sm"/>
          </a:ln>
        </p:spPr>
      </p:cxnSp>
      <p:pic>
        <p:nvPicPr>
          <p:cNvPr id="12" name="Google Shape;999;p62" descr="A picture containing silhouette&#10;&#10;Description automatically generated">
            <a:extLst>
              <a:ext uri="{FF2B5EF4-FFF2-40B4-BE49-F238E27FC236}">
                <a16:creationId xmlns:a16="http://schemas.microsoft.com/office/drawing/2014/main" id="{155E2466-943B-42C3-AA86-523DF29BD5A0}"/>
              </a:ext>
            </a:extLst>
          </p:cNvPr>
          <p:cNvPicPr preferRelativeResize="0"/>
          <p:nvPr/>
        </p:nvPicPr>
        <p:blipFill rotWithShape="1">
          <a:blip r:embed="rId5" cstate="email">
            <a:alphaModFix/>
            <a:extLst>
              <a:ext uri="{28A0092B-C50C-407E-A947-70E740481C1C}">
                <a14:useLocalDpi xmlns:a14="http://schemas.microsoft.com/office/drawing/2010/main"/>
              </a:ext>
            </a:extLst>
          </a:blip>
          <a:srcRect l="77527"/>
          <a:stretch/>
        </p:blipFill>
        <p:spPr>
          <a:xfrm>
            <a:off x="2993890" y="2039475"/>
            <a:ext cx="968405" cy="2799733"/>
          </a:xfrm>
          <a:prstGeom prst="rect">
            <a:avLst/>
          </a:prstGeom>
          <a:noFill/>
          <a:ln>
            <a:noFill/>
          </a:ln>
        </p:spPr>
      </p:pic>
      <p:pic>
        <p:nvPicPr>
          <p:cNvPr id="13" name="Google Shape;1001;p62">
            <a:extLst>
              <a:ext uri="{FF2B5EF4-FFF2-40B4-BE49-F238E27FC236}">
                <a16:creationId xmlns:a16="http://schemas.microsoft.com/office/drawing/2014/main" id="{4D3362EF-71A1-44F5-8095-E48563FF86AD}"/>
              </a:ext>
            </a:extLst>
          </p:cNvPr>
          <p:cNvPicPr preferRelativeResize="0"/>
          <p:nvPr/>
        </p:nvPicPr>
        <p:blipFill>
          <a:blip r:embed="rId6" cstate="email">
            <a:extLst>
              <a:ext uri="{28A0092B-C50C-407E-A947-70E740481C1C}">
                <a14:useLocalDpi xmlns:a14="http://schemas.microsoft.com/office/drawing/2010/main"/>
              </a:ext>
            </a:extLst>
          </a:blip>
          <a:srcRect/>
          <a:stretch/>
        </p:blipFill>
        <p:spPr>
          <a:xfrm>
            <a:off x="996277" y="1608425"/>
            <a:ext cx="852801" cy="2169146"/>
          </a:xfrm>
          <a:prstGeom prst="rect">
            <a:avLst/>
          </a:prstGeom>
          <a:noFill/>
          <a:ln>
            <a:noFill/>
          </a:ln>
        </p:spPr>
      </p:pic>
      <p:sp>
        <p:nvSpPr>
          <p:cNvPr id="14" name="Google Shape;1004;p62">
            <a:extLst>
              <a:ext uri="{FF2B5EF4-FFF2-40B4-BE49-F238E27FC236}">
                <a16:creationId xmlns:a16="http://schemas.microsoft.com/office/drawing/2014/main" id="{124A883B-3A8E-4296-833B-9A52744EC1CF}"/>
              </a:ext>
            </a:extLst>
          </p:cNvPr>
          <p:cNvSpPr txBox="1"/>
          <p:nvPr/>
        </p:nvSpPr>
        <p:spPr>
          <a:xfrm>
            <a:off x="3065980" y="2902547"/>
            <a:ext cx="963701" cy="83099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800" dirty="0">
                <a:solidFill>
                  <a:schemeClr val="bg1"/>
                </a:solidFill>
                <a:latin typeface="Calibri"/>
                <a:ea typeface="Calibri"/>
                <a:cs typeface="Calibri"/>
                <a:sym typeface="Calibri"/>
              </a:rPr>
              <a:t>?</a:t>
            </a:r>
            <a:endParaRPr dirty="0">
              <a:solidFill>
                <a:schemeClr val="bg1"/>
              </a:solidFill>
            </a:endParaRPr>
          </a:p>
        </p:txBody>
      </p:sp>
      <p:pic>
        <p:nvPicPr>
          <p:cNvPr id="15" name="Picture 14" descr="A person holding a shopping bag&#10;&#10;Description automatically generated with low confidence">
            <a:extLst>
              <a:ext uri="{FF2B5EF4-FFF2-40B4-BE49-F238E27FC236}">
                <a16:creationId xmlns:a16="http://schemas.microsoft.com/office/drawing/2014/main" id="{CDE5CFB8-9ED5-49BD-B79C-1E9BF0F92E4C}"/>
              </a:ext>
            </a:extLst>
          </p:cNvPr>
          <p:cNvPicPr>
            <a:picLocks noChangeAspect="1"/>
          </p:cNvPicPr>
          <p:nvPr/>
        </p:nvPicPr>
        <p:blipFill rotWithShape="1">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1029991" y="4119118"/>
            <a:ext cx="852802" cy="2006139"/>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1009"/>
        <p:cNvGrpSpPr/>
        <p:nvPr/>
      </p:nvGrpSpPr>
      <p:grpSpPr>
        <a:xfrm>
          <a:off x="0" y="0"/>
          <a:ext cx="0" cy="0"/>
          <a:chOff x="0" y="0"/>
          <a:chExt cx="0" cy="0"/>
        </a:xfrm>
      </p:grpSpPr>
      <p:sp>
        <p:nvSpPr>
          <p:cNvPr id="1010" name="Google Shape;1010;p63"/>
          <p:cNvSpPr txBox="1">
            <a:spLocks noGrp="1"/>
          </p:cNvSpPr>
          <p:nvPr>
            <p:ph type="title"/>
          </p:nvPr>
        </p:nvSpPr>
        <p:spPr>
          <a:noFill/>
          <a:ln>
            <a:noFill/>
          </a:ln>
        </p:spPr>
        <p:txBody>
          <a:bodyPr spcFirstLastPara="1" wrap="square" lIns="91425" tIns="45700" rIns="91425" bIns="45700" anchor="ctr" anchorCtr="0">
            <a:normAutofit/>
          </a:bodyPr>
          <a:lstStyle/>
          <a:p>
            <a:pPr lvl="0"/>
            <a:r>
              <a:rPr lang="fr-FR" dirty="0"/>
              <a:t>Référence du réseau de risque</a:t>
            </a:r>
            <a:endParaRPr lang="en-US" dirty="0"/>
          </a:p>
        </p:txBody>
      </p:sp>
      <p:sp>
        <p:nvSpPr>
          <p:cNvPr id="1011" name="Google Shape;1011;p63"/>
          <p:cNvSpPr txBox="1">
            <a:spLocks noGrp="1"/>
          </p:cNvSpPr>
          <p:nvPr>
            <p:ph type="body" idx="1"/>
          </p:nvPr>
        </p:nvSpPr>
        <p:spPr>
          <a:noFill/>
          <a:ln>
            <a:noFill/>
          </a:ln>
        </p:spPr>
        <p:txBody>
          <a:bodyPr spcFirstLastPara="1" wrap="square" lIns="91425" tIns="45700" rIns="91425" bIns="45700" anchor="t" anchorCtr="0">
            <a:normAutofit/>
          </a:bodyPr>
          <a:lstStyle/>
          <a:p>
            <a:pPr lvl="0">
              <a:spcBef>
                <a:spcPts val="0"/>
              </a:spcBef>
            </a:pPr>
            <a:r>
              <a:rPr lang="fr-FR" dirty="0"/>
              <a:t>Offre aux PVVIH des options autoguidées supplémentaires pour étendre le lien avec le dépistage du VIH et d'autres services à un ensemble plus large de membres de réseaux sociaux et de réseaux à risque confrontés à des risques élevés d'infection au VIH par le biais de références en ligne et basées sur des coupons</a:t>
            </a:r>
            <a:endParaRPr lang="en-US" dirty="0"/>
          </a:p>
          <a:p>
            <a:pPr lvl="0"/>
            <a:r>
              <a:rPr lang="fr-FR" dirty="0"/>
              <a:t>N'oblige pas les PVVIH à nommer - ou même à connaître les noms de - ces contacts pour faire des références</a:t>
            </a:r>
            <a:endParaRPr lang="en-US" dirty="0"/>
          </a:p>
        </p:txBody>
      </p:sp>
      <p:sp>
        <p:nvSpPr>
          <p:cNvPr id="1012" name="Google Shape;1012;p63"/>
          <p:cNvSpPr txBox="1"/>
          <p:nvPr/>
        </p:nvSpPr>
        <p:spPr>
          <a:xfrm>
            <a:off x="10789920" y="6248400"/>
            <a:ext cx="184731"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 name="Google Shape;52;p105">
            <a:extLst>
              <a:ext uri="{FF2B5EF4-FFF2-40B4-BE49-F238E27FC236}">
                <a16:creationId xmlns:a16="http://schemas.microsoft.com/office/drawing/2014/main" id="{6CEAA3C4-1AC3-433F-A5FD-2D41C0900C94}"/>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pic>
        <p:nvPicPr>
          <p:cNvPr id="30" name="Picture 29">
            <a:extLst>
              <a:ext uri="{FF2B5EF4-FFF2-40B4-BE49-F238E27FC236}">
                <a16:creationId xmlns:a16="http://schemas.microsoft.com/office/drawing/2014/main" id="{EF011176-6CE1-4DFB-8B4C-3E1589DFA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03431" y="184915"/>
            <a:ext cx="655979" cy="1599599"/>
          </a:xfrm>
          <a:prstGeom prst="rect">
            <a:avLst/>
          </a:prstGeom>
        </p:spPr>
      </p:pic>
      <p:sp>
        <p:nvSpPr>
          <p:cNvPr id="1018" name="Google Shape;1018;p64"/>
          <p:cNvSpPr txBox="1">
            <a:spLocks noGrp="1"/>
          </p:cNvSpPr>
          <p:nvPr>
            <p:ph type="title"/>
          </p:nvPr>
        </p:nvSpPr>
        <p:spPr>
          <a:xfrm>
            <a:off x="464189" y="579438"/>
            <a:ext cx="10515600" cy="800100"/>
          </a:xfrm>
          <a:noFill/>
          <a:ln>
            <a:noFill/>
          </a:ln>
        </p:spPr>
        <p:txBody>
          <a:bodyPr spcFirstLastPara="1" wrap="square" lIns="91425" tIns="45700" rIns="91425" bIns="45700" anchor="ctr" anchorCtr="0">
            <a:noAutofit/>
          </a:bodyPr>
          <a:lstStyle/>
          <a:p>
            <a:pPr lvl="0"/>
            <a:r>
              <a:rPr lang="fr-FR" sz="3200" dirty="0"/>
              <a:t>Référence du réseau de risque</a:t>
            </a:r>
            <a:endParaRPr lang="en-US" sz="3200" dirty="0"/>
          </a:p>
        </p:txBody>
      </p:sp>
      <p:pic>
        <p:nvPicPr>
          <p:cNvPr id="1021" name="Google Shape;1021;p64"/>
          <p:cNvPicPr preferRelativeResize="0"/>
          <p:nvPr/>
        </p:nvPicPr>
        <p:blipFill rotWithShape="1">
          <a:blip r:embed="rId4">
            <a:alphaModFix/>
          </a:blip>
          <a:srcRect/>
          <a:stretch/>
        </p:blipFill>
        <p:spPr>
          <a:xfrm>
            <a:off x="8731689" y="1933046"/>
            <a:ext cx="640708" cy="1600272"/>
          </a:xfrm>
          <a:prstGeom prst="rect">
            <a:avLst/>
          </a:prstGeom>
          <a:noFill/>
          <a:ln>
            <a:noFill/>
          </a:ln>
        </p:spPr>
      </p:pic>
      <p:cxnSp>
        <p:nvCxnSpPr>
          <p:cNvPr id="1024" name="Google Shape;1024;p64"/>
          <p:cNvCxnSpPr/>
          <p:nvPr/>
        </p:nvCxnSpPr>
        <p:spPr>
          <a:xfrm>
            <a:off x="9092658" y="1803047"/>
            <a:ext cx="0" cy="238380"/>
          </a:xfrm>
          <a:prstGeom prst="straightConnector1">
            <a:avLst/>
          </a:prstGeom>
          <a:noFill/>
          <a:ln w="9525" cap="flat" cmpd="sng">
            <a:solidFill>
              <a:schemeClr val="accent1"/>
            </a:solidFill>
            <a:prstDash val="solid"/>
            <a:miter lim="800000"/>
            <a:headEnd type="none" w="sm" len="sm"/>
            <a:tailEnd type="none" w="sm" len="sm"/>
          </a:ln>
        </p:spPr>
      </p:cxnSp>
      <p:cxnSp>
        <p:nvCxnSpPr>
          <p:cNvPr id="1025" name="Google Shape;1025;p64"/>
          <p:cNvCxnSpPr/>
          <p:nvPr/>
        </p:nvCxnSpPr>
        <p:spPr>
          <a:xfrm>
            <a:off x="8240330" y="4459001"/>
            <a:ext cx="1445238" cy="0"/>
          </a:xfrm>
          <a:prstGeom prst="straightConnector1">
            <a:avLst/>
          </a:prstGeom>
          <a:noFill/>
          <a:ln w="9525" cap="flat" cmpd="sng">
            <a:solidFill>
              <a:schemeClr val="accent1"/>
            </a:solidFill>
            <a:prstDash val="solid"/>
            <a:miter lim="800000"/>
            <a:headEnd type="none" w="sm" len="sm"/>
            <a:tailEnd type="none" w="sm" len="sm"/>
          </a:ln>
        </p:spPr>
      </p:cxnSp>
      <p:cxnSp>
        <p:nvCxnSpPr>
          <p:cNvPr id="1026" name="Google Shape;1026;p64"/>
          <p:cNvCxnSpPr/>
          <p:nvPr/>
        </p:nvCxnSpPr>
        <p:spPr>
          <a:xfrm flipH="1">
            <a:off x="8962949" y="3623376"/>
            <a:ext cx="1" cy="835371"/>
          </a:xfrm>
          <a:prstGeom prst="straightConnector1">
            <a:avLst/>
          </a:prstGeom>
          <a:noFill/>
          <a:ln w="9525" cap="flat" cmpd="sng">
            <a:solidFill>
              <a:schemeClr val="accent1"/>
            </a:solidFill>
            <a:prstDash val="solid"/>
            <a:miter lim="800000"/>
            <a:headEnd type="none" w="sm" len="sm"/>
            <a:tailEnd type="none" w="sm" len="sm"/>
          </a:ln>
        </p:spPr>
      </p:cxnSp>
      <p:cxnSp>
        <p:nvCxnSpPr>
          <p:cNvPr id="1027" name="Google Shape;1027;p64"/>
          <p:cNvCxnSpPr/>
          <p:nvPr/>
        </p:nvCxnSpPr>
        <p:spPr>
          <a:xfrm rot="10800000" flipH="1">
            <a:off x="5763218" y="1803047"/>
            <a:ext cx="3328687" cy="20263"/>
          </a:xfrm>
          <a:prstGeom prst="straightConnector1">
            <a:avLst/>
          </a:prstGeom>
          <a:noFill/>
          <a:ln w="9525" cap="flat" cmpd="sng">
            <a:solidFill>
              <a:schemeClr val="accent1"/>
            </a:solidFill>
            <a:prstDash val="solid"/>
            <a:miter lim="800000"/>
            <a:headEnd type="none" w="sm" len="sm"/>
            <a:tailEnd type="none" w="sm" len="sm"/>
          </a:ln>
        </p:spPr>
      </p:cxnSp>
      <p:sp>
        <p:nvSpPr>
          <p:cNvPr id="1028" name="Google Shape;1028;p64"/>
          <p:cNvSpPr txBox="1"/>
          <p:nvPr/>
        </p:nvSpPr>
        <p:spPr>
          <a:xfrm>
            <a:off x="8797532" y="3113284"/>
            <a:ext cx="134818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mj-lt"/>
                <a:ea typeface="Calibri"/>
                <a:cs typeface="Calibri"/>
                <a:sym typeface="Calibri"/>
              </a:rPr>
              <a:t>Client</a:t>
            </a:r>
            <a:endParaRPr dirty="0">
              <a:latin typeface="+mj-lt"/>
            </a:endParaRPr>
          </a:p>
        </p:txBody>
      </p:sp>
      <p:cxnSp>
        <p:nvCxnSpPr>
          <p:cNvPr id="1029" name="Google Shape;1029;p64"/>
          <p:cNvCxnSpPr/>
          <p:nvPr/>
        </p:nvCxnSpPr>
        <p:spPr>
          <a:xfrm>
            <a:off x="5763218" y="1821071"/>
            <a:ext cx="0" cy="238380"/>
          </a:xfrm>
          <a:prstGeom prst="straightConnector1">
            <a:avLst/>
          </a:prstGeom>
          <a:noFill/>
          <a:ln w="9525" cap="flat" cmpd="sng">
            <a:solidFill>
              <a:schemeClr val="accent1"/>
            </a:solidFill>
            <a:prstDash val="solid"/>
            <a:miter lim="800000"/>
            <a:headEnd type="none" w="sm" len="sm"/>
            <a:tailEnd type="none" w="sm" len="sm"/>
          </a:ln>
        </p:spPr>
      </p:cxnSp>
      <p:cxnSp>
        <p:nvCxnSpPr>
          <p:cNvPr id="1030" name="Google Shape;1030;p64"/>
          <p:cNvCxnSpPr/>
          <p:nvPr/>
        </p:nvCxnSpPr>
        <p:spPr>
          <a:xfrm>
            <a:off x="6886035" y="1818373"/>
            <a:ext cx="1" cy="161244"/>
          </a:xfrm>
          <a:prstGeom prst="straightConnector1">
            <a:avLst/>
          </a:prstGeom>
          <a:noFill/>
          <a:ln w="9525" cap="flat" cmpd="sng">
            <a:solidFill>
              <a:schemeClr val="accent1"/>
            </a:solidFill>
            <a:prstDash val="solid"/>
            <a:miter lim="800000"/>
            <a:headEnd type="none" w="sm" len="sm"/>
            <a:tailEnd type="none" w="sm" len="sm"/>
          </a:ln>
        </p:spPr>
      </p:cxnSp>
      <p:cxnSp>
        <p:nvCxnSpPr>
          <p:cNvPr id="1031" name="Google Shape;1031;p64"/>
          <p:cNvCxnSpPr/>
          <p:nvPr/>
        </p:nvCxnSpPr>
        <p:spPr>
          <a:xfrm>
            <a:off x="7958368" y="1813178"/>
            <a:ext cx="1" cy="161244"/>
          </a:xfrm>
          <a:prstGeom prst="straightConnector1">
            <a:avLst/>
          </a:prstGeom>
          <a:noFill/>
          <a:ln w="9525" cap="flat" cmpd="sng">
            <a:solidFill>
              <a:schemeClr val="accent1"/>
            </a:solidFill>
            <a:prstDash val="solid"/>
            <a:miter lim="800000"/>
            <a:headEnd type="none" w="sm" len="sm"/>
            <a:tailEnd type="none" w="sm" len="sm"/>
          </a:ln>
        </p:spPr>
      </p:cxnSp>
      <p:pic>
        <p:nvPicPr>
          <p:cNvPr id="1033" name="Google Shape;1033;p64" descr="A picture containing silhouette&#10;&#10;Description automatically generated"/>
          <p:cNvPicPr preferRelativeResize="0"/>
          <p:nvPr/>
        </p:nvPicPr>
        <p:blipFill rotWithShape="1">
          <a:blip r:embed="rId5">
            <a:alphaModFix/>
          </a:blip>
          <a:srcRect r="78406"/>
          <a:stretch/>
        </p:blipFill>
        <p:spPr>
          <a:xfrm>
            <a:off x="9393913" y="4396521"/>
            <a:ext cx="553526" cy="1665547"/>
          </a:xfrm>
          <a:prstGeom prst="rect">
            <a:avLst/>
          </a:prstGeom>
          <a:noFill/>
          <a:ln>
            <a:noFill/>
          </a:ln>
        </p:spPr>
      </p:pic>
      <p:cxnSp>
        <p:nvCxnSpPr>
          <p:cNvPr id="1035" name="Google Shape;1035;p64"/>
          <p:cNvCxnSpPr/>
          <p:nvPr/>
        </p:nvCxnSpPr>
        <p:spPr>
          <a:xfrm>
            <a:off x="9684947" y="4458747"/>
            <a:ext cx="0" cy="186346"/>
          </a:xfrm>
          <a:prstGeom prst="straightConnector1">
            <a:avLst/>
          </a:prstGeom>
          <a:noFill/>
          <a:ln w="9525" cap="flat" cmpd="sng">
            <a:solidFill>
              <a:schemeClr val="accent1"/>
            </a:solidFill>
            <a:prstDash val="solid"/>
            <a:miter lim="800000"/>
            <a:headEnd type="none" w="sm" len="sm"/>
            <a:tailEnd type="none" w="sm" len="sm"/>
          </a:ln>
        </p:spPr>
      </p:cxnSp>
      <p:cxnSp>
        <p:nvCxnSpPr>
          <p:cNvPr id="1036" name="Google Shape;1036;p64"/>
          <p:cNvCxnSpPr/>
          <p:nvPr/>
        </p:nvCxnSpPr>
        <p:spPr>
          <a:xfrm>
            <a:off x="8240330" y="4458747"/>
            <a:ext cx="0" cy="148681"/>
          </a:xfrm>
          <a:prstGeom prst="straightConnector1">
            <a:avLst/>
          </a:prstGeom>
          <a:noFill/>
          <a:ln w="9525" cap="flat" cmpd="sng">
            <a:solidFill>
              <a:schemeClr val="accent1"/>
            </a:solidFill>
            <a:prstDash val="solid"/>
            <a:miter lim="800000"/>
            <a:headEnd type="none" w="sm" len="sm"/>
            <a:tailEnd type="none" w="sm" len="sm"/>
          </a:ln>
        </p:spPr>
      </p:cxnSp>
      <p:cxnSp>
        <p:nvCxnSpPr>
          <p:cNvPr id="1037" name="Google Shape;1037;p64"/>
          <p:cNvCxnSpPr/>
          <p:nvPr/>
        </p:nvCxnSpPr>
        <p:spPr>
          <a:xfrm>
            <a:off x="8961340" y="4458747"/>
            <a:ext cx="0" cy="84314"/>
          </a:xfrm>
          <a:prstGeom prst="straightConnector1">
            <a:avLst/>
          </a:prstGeom>
          <a:noFill/>
          <a:ln w="9525" cap="flat" cmpd="sng">
            <a:solidFill>
              <a:schemeClr val="accent1"/>
            </a:solidFill>
            <a:prstDash val="solid"/>
            <a:miter lim="800000"/>
            <a:headEnd type="none" w="sm" len="sm"/>
            <a:tailEnd type="none" w="sm" len="sm"/>
          </a:ln>
        </p:spPr>
      </p:cxnSp>
      <p:sp>
        <p:nvSpPr>
          <p:cNvPr id="1040" name="Google Shape;1040;p64"/>
          <p:cNvSpPr txBox="1"/>
          <p:nvPr/>
        </p:nvSpPr>
        <p:spPr>
          <a:xfrm>
            <a:off x="9471624" y="5591640"/>
            <a:ext cx="134818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mj-lt"/>
                <a:ea typeface="Calibri"/>
                <a:cs typeface="Calibri"/>
                <a:sym typeface="Calibri"/>
              </a:rPr>
              <a:t>Client </a:t>
            </a:r>
            <a:endParaRPr sz="1600" dirty="0">
              <a:solidFill>
                <a:schemeClr val="dk1"/>
              </a:solidFill>
              <a:latin typeface="+mj-lt"/>
              <a:ea typeface="Calibri"/>
              <a:cs typeface="Calibri"/>
              <a:sym typeface="Calibri"/>
            </a:endParaRPr>
          </a:p>
        </p:txBody>
      </p:sp>
      <p:sp>
        <p:nvSpPr>
          <p:cNvPr id="1041" name="Google Shape;1041;p64"/>
          <p:cNvSpPr txBox="1"/>
          <p:nvPr/>
        </p:nvSpPr>
        <p:spPr>
          <a:xfrm>
            <a:off x="464189" y="1334879"/>
            <a:ext cx="3623963"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dirty="0">
                <a:solidFill>
                  <a:srgbClr val="262626"/>
                </a:solidFill>
                <a:latin typeface="+mn-lt"/>
                <a:ea typeface="Calibri"/>
                <a:cs typeface="Calibri"/>
                <a:sym typeface="Calibri"/>
              </a:rPr>
              <a:t>Il est conseillé au client d'inviter les membres des PC dans son réseau social et à risque </a:t>
            </a:r>
            <a:r>
              <a:rPr lang="en-US" sz="2000" dirty="0">
                <a:solidFill>
                  <a:srgbClr val="262626"/>
                </a:solidFill>
                <a:latin typeface="+mn-lt"/>
                <a:ea typeface="Calibri"/>
                <a:cs typeface="Calibri"/>
                <a:sym typeface="Calibri"/>
              </a:rPr>
              <a:t>…. </a:t>
            </a:r>
            <a:endParaRPr sz="2000" dirty="0">
              <a:latin typeface="+mn-lt"/>
            </a:endParaRPr>
          </a:p>
        </p:txBody>
      </p:sp>
      <p:sp>
        <p:nvSpPr>
          <p:cNvPr id="1042" name="Google Shape;1042;p64"/>
          <p:cNvSpPr txBox="1"/>
          <p:nvPr/>
        </p:nvSpPr>
        <p:spPr>
          <a:xfrm>
            <a:off x="464189" y="3979951"/>
            <a:ext cx="3640055" cy="1015622"/>
          </a:xfrm>
          <a:prstGeom prst="rect">
            <a:avLst/>
          </a:prstGeom>
          <a:noFill/>
          <a:ln>
            <a:noFill/>
          </a:ln>
        </p:spPr>
        <p:txBody>
          <a:bodyPr spcFirstLastPara="1" wrap="square" lIns="91425" tIns="45700" rIns="91425" bIns="45700" anchor="t" anchorCtr="0">
            <a:spAutoFit/>
          </a:bodyPr>
          <a:lstStyle/>
          <a:p>
            <a:pPr lvl="0"/>
            <a:r>
              <a:rPr lang="fr-FR" sz="2000" dirty="0">
                <a:solidFill>
                  <a:srgbClr val="262626"/>
                </a:solidFill>
                <a:latin typeface="+mn-lt"/>
                <a:ea typeface="Calibri"/>
                <a:cs typeface="Calibri"/>
                <a:sym typeface="Calibri"/>
              </a:rPr>
              <a:t>Les pairs du réseau qui viennent pour les tests sont invités à faire la même chose</a:t>
            </a:r>
            <a:r>
              <a:rPr lang="en-US" sz="2000" dirty="0">
                <a:solidFill>
                  <a:srgbClr val="262626"/>
                </a:solidFill>
                <a:latin typeface="+mn-lt"/>
                <a:ea typeface="Calibri"/>
                <a:cs typeface="Calibri"/>
                <a:sym typeface="Calibri"/>
              </a:rPr>
              <a:t>.</a:t>
            </a:r>
            <a:endParaRPr sz="2000" dirty="0">
              <a:latin typeface="+mn-lt"/>
            </a:endParaRPr>
          </a:p>
        </p:txBody>
      </p:sp>
      <p:sp>
        <p:nvSpPr>
          <p:cNvPr id="1043" name="Google Shape;1043;p64"/>
          <p:cNvSpPr txBox="1"/>
          <p:nvPr/>
        </p:nvSpPr>
        <p:spPr>
          <a:xfrm>
            <a:off x="464188" y="2657415"/>
            <a:ext cx="3727944" cy="1015622"/>
          </a:xfrm>
          <a:prstGeom prst="rect">
            <a:avLst/>
          </a:prstGeom>
          <a:noFill/>
          <a:ln>
            <a:noFill/>
          </a:ln>
        </p:spPr>
        <p:txBody>
          <a:bodyPr spcFirstLastPara="1" wrap="square" lIns="91425" tIns="45700" rIns="91425" bIns="45700" anchor="t" anchorCtr="0">
            <a:spAutoFit/>
          </a:bodyPr>
          <a:lstStyle/>
          <a:p>
            <a:pPr lvl="0"/>
            <a:r>
              <a:rPr lang="en-US" sz="2000" dirty="0">
                <a:solidFill>
                  <a:srgbClr val="262626"/>
                </a:solidFill>
                <a:latin typeface="+mn-lt"/>
                <a:ea typeface="Calibri"/>
                <a:cs typeface="Calibri"/>
                <a:sym typeface="Calibri"/>
              </a:rPr>
              <a:t>…</a:t>
            </a:r>
            <a:r>
              <a:rPr lang="fr-FR" sz="2000" dirty="0">
                <a:solidFill>
                  <a:srgbClr val="262626"/>
                </a:solidFill>
                <a:latin typeface="+mn-lt"/>
                <a:ea typeface="Calibri"/>
                <a:cs typeface="Calibri"/>
                <a:sym typeface="Calibri"/>
              </a:rPr>
              <a:t> subir un test de dépistage du VIH ou s'inscrire au TAR si vous vivez avec le VIH</a:t>
            </a:r>
            <a:r>
              <a:rPr lang="en-US" sz="2000" dirty="0">
                <a:solidFill>
                  <a:srgbClr val="3F3F3F"/>
                </a:solidFill>
                <a:latin typeface="+mn-lt"/>
                <a:ea typeface="Calibri"/>
                <a:cs typeface="Calibri"/>
                <a:sym typeface="Calibri"/>
              </a:rPr>
              <a:t>. </a:t>
            </a:r>
            <a:endParaRPr sz="2000" dirty="0">
              <a:solidFill>
                <a:srgbClr val="3F3F3F"/>
              </a:solidFill>
              <a:latin typeface="+mn-lt"/>
              <a:ea typeface="Calibri"/>
              <a:cs typeface="Calibri"/>
              <a:sym typeface="Calibri"/>
            </a:endParaRPr>
          </a:p>
        </p:txBody>
      </p:sp>
      <p:sp>
        <p:nvSpPr>
          <p:cNvPr id="1044" name="Google Shape;1044;p64"/>
          <p:cNvSpPr txBox="1"/>
          <p:nvPr/>
        </p:nvSpPr>
        <p:spPr>
          <a:xfrm>
            <a:off x="464189" y="5302487"/>
            <a:ext cx="3640055" cy="400069"/>
          </a:xfrm>
          <a:prstGeom prst="rect">
            <a:avLst/>
          </a:prstGeom>
          <a:noFill/>
          <a:ln>
            <a:noFill/>
          </a:ln>
        </p:spPr>
        <p:txBody>
          <a:bodyPr spcFirstLastPara="1" wrap="square" lIns="91425" tIns="45700" rIns="91425" bIns="45700" anchor="t" anchorCtr="0">
            <a:spAutoFit/>
          </a:bodyPr>
          <a:lstStyle/>
          <a:p>
            <a:pPr lvl="0"/>
            <a:r>
              <a:rPr lang="en-US" sz="2000" dirty="0">
                <a:solidFill>
                  <a:srgbClr val="262626"/>
                </a:solidFill>
                <a:latin typeface="+mn-lt"/>
                <a:ea typeface="Calibri"/>
                <a:cs typeface="Calibri"/>
                <a:sym typeface="Calibri"/>
              </a:rPr>
              <a:t>Etc …</a:t>
            </a:r>
            <a:endParaRPr sz="2000" dirty="0">
              <a:latin typeface="+mn-lt"/>
            </a:endParaRPr>
          </a:p>
        </p:txBody>
      </p:sp>
      <p:sp>
        <p:nvSpPr>
          <p:cNvPr id="1045" name="Google Shape;1045;p64"/>
          <p:cNvSpPr txBox="1"/>
          <p:nvPr/>
        </p:nvSpPr>
        <p:spPr>
          <a:xfrm>
            <a:off x="7328867" y="1134030"/>
            <a:ext cx="134818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mj-lt"/>
                <a:ea typeface="Calibri"/>
                <a:cs typeface="Calibri"/>
                <a:sym typeface="Calibri"/>
              </a:rPr>
              <a:t>Client </a:t>
            </a:r>
            <a:endParaRPr sz="1600" dirty="0">
              <a:solidFill>
                <a:schemeClr val="dk1"/>
              </a:solidFill>
              <a:latin typeface="+mj-lt"/>
              <a:ea typeface="Calibri"/>
              <a:cs typeface="Calibri"/>
              <a:sym typeface="Calibri"/>
            </a:endParaRPr>
          </a:p>
        </p:txBody>
      </p:sp>
      <p:pic>
        <p:nvPicPr>
          <p:cNvPr id="3" name="Picture 2" descr="A picture containing dark, silhouette&#10;&#10;Description automatically generated">
            <a:extLst>
              <a:ext uri="{FF2B5EF4-FFF2-40B4-BE49-F238E27FC236}">
                <a16:creationId xmlns:a16="http://schemas.microsoft.com/office/drawing/2014/main" id="{015E4D1F-AEFB-44FF-AE9C-DF81216D32DF}"/>
              </a:ext>
            </a:extLst>
          </p:cNvPr>
          <p:cNvPicPr>
            <a:picLocks noChangeAspect="1"/>
          </p:cNvPicPr>
          <p:nvPr/>
        </p:nvPicPr>
        <p:blipFill rotWithShape="1">
          <a:blip r:embed="rId6"/>
          <a:srcRect l="36212" r="34229"/>
          <a:stretch/>
        </p:blipFill>
        <p:spPr>
          <a:xfrm>
            <a:off x="8684865" y="4560771"/>
            <a:ext cx="598492" cy="1455236"/>
          </a:xfrm>
          <a:prstGeom prst="rect">
            <a:avLst/>
          </a:prstGeom>
        </p:spPr>
      </p:pic>
      <p:pic>
        <p:nvPicPr>
          <p:cNvPr id="31" name="Google Shape;1022;p64">
            <a:extLst>
              <a:ext uri="{FF2B5EF4-FFF2-40B4-BE49-F238E27FC236}">
                <a16:creationId xmlns:a16="http://schemas.microsoft.com/office/drawing/2014/main" id="{A9E9C1E7-77C6-4484-ADA9-C0B474CCD215}"/>
              </a:ext>
            </a:extLst>
          </p:cNvPr>
          <p:cNvPicPr preferRelativeResize="0"/>
          <p:nvPr/>
        </p:nvPicPr>
        <p:blipFill>
          <a:blip r:embed="rId7" cstate="email">
            <a:extLst>
              <a:ext uri="{28A0092B-C50C-407E-A947-70E740481C1C}">
                <a14:useLocalDpi xmlns:a14="http://schemas.microsoft.com/office/drawing/2010/main"/>
              </a:ext>
            </a:extLst>
          </a:blip>
          <a:srcRect/>
          <a:stretch/>
        </p:blipFill>
        <p:spPr>
          <a:xfrm>
            <a:off x="6394950" y="2027176"/>
            <a:ext cx="948046" cy="1725776"/>
          </a:xfrm>
          <a:prstGeom prst="rect">
            <a:avLst/>
          </a:prstGeom>
          <a:noFill/>
          <a:ln>
            <a:noFill/>
          </a:ln>
        </p:spPr>
      </p:pic>
      <p:pic>
        <p:nvPicPr>
          <p:cNvPr id="32" name="Picture 31" descr="A person holding a shopping bag&#10;&#10;Description automatically generated with low confidence">
            <a:extLst>
              <a:ext uri="{FF2B5EF4-FFF2-40B4-BE49-F238E27FC236}">
                <a16:creationId xmlns:a16="http://schemas.microsoft.com/office/drawing/2014/main" id="{D72B1AB1-AF3A-4B53-889A-F51C386D4482}"/>
              </a:ext>
            </a:extLst>
          </p:cNvPr>
          <p:cNvPicPr>
            <a:picLocks noChangeAspect="1"/>
          </p:cNvPicPr>
          <p:nvPr/>
        </p:nvPicPr>
        <p:blipFill rotWithShape="1">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a:off x="5447396" y="2076903"/>
            <a:ext cx="657400" cy="1546474"/>
          </a:xfrm>
          <a:prstGeom prst="rect">
            <a:avLst/>
          </a:prstGeom>
        </p:spPr>
      </p:pic>
      <p:pic>
        <p:nvPicPr>
          <p:cNvPr id="33" name="Picture 32">
            <a:extLst>
              <a:ext uri="{FF2B5EF4-FFF2-40B4-BE49-F238E27FC236}">
                <a16:creationId xmlns:a16="http://schemas.microsoft.com/office/drawing/2014/main" id="{97AC95FE-09EE-441A-B153-2F6C09AE2788}"/>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466978" y="2036902"/>
            <a:ext cx="1030195" cy="1548376"/>
          </a:xfrm>
          <a:prstGeom prst="rect">
            <a:avLst/>
          </a:prstGeom>
        </p:spPr>
      </p:pic>
      <p:pic>
        <p:nvPicPr>
          <p:cNvPr id="34" name="Picture 33" descr="A person wearing a black suit&#10;&#10;Description automatically generated with low confidence">
            <a:extLst>
              <a:ext uri="{FF2B5EF4-FFF2-40B4-BE49-F238E27FC236}">
                <a16:creationId xmlns:a16="http://schemas.microsoft.com/office/drawing/2014/main" id="{4B56DB77-CE98-4DB4-ABB2-82268DA8841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59410" y="4601411"/>
            <a:ext cx="952457" cy="1566548"/>
          </a:xfrm>
          <a:prstGeom prst="rect">
            <a:avLst/>
          </a:prstGeom>
        </p:spPr>
      </p:pic>
      <p:pic>
        <p:nvPicPr>
          <p:cNvPr id="35" name="Picture 34">
            <a:extLst>
              <a:ext uri="{FF2B5EF4-FFF2-40B4-BE49-F238E27FC236}">
                <a16:creationId xmlns:a16="http://schemas.microsoft.com/office/drawing/2014/main" id="{FA07BEC6-81BB-4580-89B4-5C8ADEE5D23F}"/>
              </a:ext>
            </a:extLst>
          </p:cNvPr>
          <p:cNvPicPr>
            <a:picLocks noChangeAspect="1"/>
          </p:cNvPicPr>
          <p:nvPr/>
        </p:nvPicPr>
        <p:blipFill>
          <a:blip r:embed="rId12" cstate="email">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10646102" y="4863240"/>
            <a:ext cx="1319703" cy="1848787"/>
          </a:xfrm>
          <a:prstGeom prst="rect">
            <a:avLst/>
          </a:prstGeom>
        </p:spPr>
      </p:pic>
      <p:cxnSp>
        <p:nvCxnSpPr>
          <p:cNvPr id="1038" name="Google Shape;1038;p64"/>
          <p:cNvCxnSpPr>
            <a:cxnSpLocks/>
          </p:cNvCxnSpPr>
          <p:nvPr/>
        </p:nvCxnSpPr>
        <p:spPr>
          <a:xfrm>
            <a:off x="10146339" y="5429965"/>
            <a:ext cx="770703" cy="221672"/>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63" name="Picture 62">
            <a:extLst>
              <a:ext uri="{FF2B5EF4-FFF2-40B4-BE49-F238E27FC236}">
                <a16:creationId xmlns:a16="http://schemas.microsoft.com/office/drawing/2014/main" id="{692D40CE-6C87-4CF0-9335-50B7A13515D7}"/>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086070" y="315814"/>
            <a:ext cx="808440" cy="1132552"/>
          </a:xfrm>
          <a:prstGeom prst="rect">
            <a:avLst/>
          </a:prstGeom>
        </p:spPr>
      </p:pic>
      <p:pic>
        <p:nvPicPr>
          <p:cNvPr id="62" name="Picture 61">
            <a:extLst>
              <a:ext uri="{FF2B5EF4-FFF2-40B4-BE49-F238E27FC236}">
                <a16:creationId xmlns:a16="http://schemas.microsoft.com/office/drawing/2014/main" id="{8A4890DF-B9DE-4B3C-8913-B8DDB4FF47AD}"/>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823671" y="5381767"/>
            <a:ext cx="808440" cy="1132552"/>
          </a:xfrm>
          <a:prstGeom prst="rect">
            <a:avLst/>
          </a:prstGeom>
        </p:spPr>
      </p:pic>
      <p:pic>
        <p:nvPicPr>
          <p:cNvPr id="61" name="Picture 60" descr="A person wearing a black suit&#10;&#10;Description automatically generated with low confidence">
            <a:extLst>
              <a:ext uri="{FF2B5EF4-FFF2-40B4-BE49-F238E27FC236}">
                <a16:creationId xmlns:a16="http://schemas.microsoft.com/office/drawing/2014/main" id="{4EA7E315-E34F-4255-9ACA-98C382D9F9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4362" y="5395383"/>
            <a:ext cx="692951" cy="1139727"/>
          </a:xfrm>
          <a:prstGeom prst="rect">
            <a:avLst/>
          </a:prstGeom>
        </p:spPr>
      </p:pic>
      <p:pic>
        <p:nvPicPr>
          <p:cNvPr id="60" name="Picture 59" descr="A person wearing a black suit&#10;&#10;Description automatically generated with low confidence">
            <a:extLst>
              <a:ext uri="{FF2B5EF4-FFF2-40B4-BE49-F238E27FC236}">
                <a16:creationId xmlns:a16="http://schemas.microsoft.com/office/drawing/2014/main" id="{01A23610-0B26-4B1E-8F44-3A908A403F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11220" y="149930"/>
            <a:ext cx="743904" cy="1223532"/>
          </a:xfrm>
          <a:prstGeom prst="rect">
            <a:avLst/>
          </a:prstGeom>
        </p:spPr>
      </p:pic>
      <p:pic>
        <p:nvPicPr>
          <p:cNvPr id="59" name="Picture 58" descr="A person wearing a black suit&#10;&#10;Description automatically generated with low confidence">
            <a:extLst>
              <a:ext uri="{FF2B5EF4-FFF2-40B4-BE49-F238E27FC236}">
                <a16:creationId xmlns:a16="http://schemas.microsoft.com/office/drawing/2014/main" id="{AB2FBBE5-5BDD-46B4-BFFE-30253712C7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90374" y="1398391"/>
            <a:ext cx="743904" cy="1223532"/>
          </a:xfrm>
          <a:prstGeom prst="rect">
            <a:avLst/>
          </a:prstGeom>
        </p:spPr>
      </p:pic>
      <p:pic>
        <p:nvPicPr>
          <p:cNvPr id="58" name="Picture 57" descr="A person holding a shopping bag&#10;&#10;Description automatically generated with low confidence">
            <a:extLst>
              <a:ext uri="{FF2B5EF4-FFF2-40B4-BE49-F238E27FC236}">
                <a16:creationId xmlns:a16="http://schemas.microsoft.com/office/drawing/2014/main" id="{FF1C0BCB-D893-45EE-AFB7-34874019D359}"/>
              </a:ext>
            </a:extLst>
          </p:cNvPr>
          <p:cNvPicPr>
            <a:picLocks noChangeAspect="1"/>
          </p:cNvPicPr>
          <p:nvPr/>
        </p:nvPicPr>
        <p:blipFill rotWithShape="1">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3796563" y="349830"/>
            <a:ext cx="466983" cy="1098536"/>
          </a:xfrm>
          <a:prstGeom prst="rect">
            <a:avLst/>
          </a:prstGeom>
        </p:spPr>
      </p:pic>
      <p:pic>
        <p:nvPicPr>
          <p:cNvPr id="56" name="Picture 55" descr="A person holding a shopping bag&#10;&#10;Description automatically generated with low confidence">
            <a:extLst>
              <a:ext uri="{FF2B5EF4-FFF2-40B4-BE49-F238E27FC236}">
                <a16:creationId xmlns:a16="http://schemas.microsoft.com/office/drawing/2014/main" id="{2782250C-9D2E-46DF-8162-4249CC07DBC7}"/>
              </a:ext>
            </a:extLst>
          </p:cNvPr>
          <p:cNvPicPr>
            <a:picLocks noChangeAspect="1"/>
          </p:cNvPicPr>
          <p:nvPr/>
        </p:nvPicPr>
        <p:blipFill rotWithShape="1">
          <a:blip r:embed="rId9"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5519626" y="5238393"/>
            <a:ext cx="481637" cy="1133009"/>
          </a:xfrm>
          <a:prstGeom prst="rect">
            <a:avLst/>
          </a:prstGeom>
        </p:spPr>
      </p:pic>
      <p:pic>
        <p:nvPicPr>
          <p:cNvPr id="3" name="Picture 2" descr="A picture containing dark, silhouette&#10;&#10;Description automatically generated">
            <a:extLst>
              <a:ext uri="{FF2B5EF4-FFF2-40B4-BE49-F238E27FC236}">
                <a16:creationId xmlns:a16="http://schemas.microsoft.com/office/drawing/2014/main" id="{386DCADA-391A-44E8-AD80-86422D69660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72203" y="1621917"/>
            <a:ext cx="447639" cy="1000006"/>
          </a:xfrm>
          <a:prstGeom prst="rect">
            <a:avLst/>
          </a:prstGeom>
        </p:spPr>
      </p:pic>
      <p:pic>
        <p:nvPicPr>
          <p:cNvPr id="54" name="Picture 53" descr="A picture containing dark, silhouette&#10;&#10;Description automatically generated">
            <a:extLst>
              <a:ext uri="{FF2B5EF4-FFF2-40B4-BE49-F238E27FC236}">
                <a16:creationId xmlns:a16="http://schemas.microsoft.com/office/drawing/2014/main" id="{889A1726-F4BD-4FB2-B615-EECCFDB2304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492736" y="411188"/>
            <a:ext cx="481080" cy="1074712"/>
          </a:xfrm>
          <a:prstGeom prst="rect">
            <a:avLst/>
          </a:prstGeom>
        </p:spPr>
      </p:pic>
      <p:pic>
        <p:nvPicPr>
          <p:cNvPr id="1051" name="Google Shape;1051;p65"/>
          <p:cNvPicPr preferRelativeResize="0"/>
          <p:nvPr/>
        </p:nvPicPr>
        <p:blipFill>
          <a:blip r:embed="rId12" cstate="email">
            <a:extLst>
              <a:ext uri="{28A0092B-C50C-407E-A947-70E740481C1C}">
                <a14:useLocalDpi xmlns:a14="http://schemas.microsoft.com/office/drawing/2010/main"/>
              </a:ext>
            </a:extLst>
          </a:blip>
          <a:srcRect/>
          <a:stretch/>
        </p:blipFill>
        <p:spPr>
          <a:xfrm>
            <a:off x="4771819" y="1409097"/>
            <a:ext cx="674599" cy="1013918"/>
          </a:xfrm>
          <a:prstGeom prst="rect">
            <a:avLst/>
          </a:prstGeom>
          <a:noFill/>
          <a:ln>
            <a:noFill/>
          </a:ln>
        </p:spPr>
      </p:pic>
      <p:pic>
        <p:nvPicPr>
          <p:cNvPr id="1053" name="Google Shape;1053;p65"/>
          <p:cNvPicPr preferRelativeResize="0"/>
          <p:nvPr/>
        </p:nvPicPr>
        <p:blipFill rotWithShape="1">
          <a:blip r:embed="rId13">
            <a:alphaModFix/>
          </a:blip>
          <a:srcRect/>
          <a:stretch/>
        </p:blipFill>
        <p:spPr>
          <a:xfrm>
            <a:off x="7662708" y="1552264"/>
            <a:ext cx="486062" cy="1214019"/>
          </a:xfrm>
          <a:prstGeom prst="rect">
            <a:avLst/>
          </a:prstGeom>
          <a:noFill/>
          <a:ln>
            <a:noFill/>
          </a:ln>
        </p:spPr>
      </p:pic>
      <p:pic>
        <p:nvPicPr>
          <p:cNvPr id="1054" name="Google Shape;1054;p65"/>
          <p:cNvPicPr preferRelativeResize="0"/>
          <p:nvPr/>
        </p:nvPicPr>
        <p:blipFill>
          <a:blip r:embed="rId14" cstate="email">
            <a:extLst>
              <a:ext uri="{28A0092B-C50C-407E-A947-70E740481C1C}">
                <a14:useLocalDpi xmlns:a14="http://schemas.microsoft.com/office/drawing/2010/main"/>
              </a:ext>
            </a:extLst>
          </a:blip>
          <a:srcRect/>
          <a:stretch/>
        </p:blipFill>
        <p:spPr>
          <a:xfrm>
            <a:off x="4690115" y="4000741"/>
            <a:ext cx="1138424" cy="1058972"/>
          </a:xfrm>
          <a:prstGeom prst="rect">
            <a:avLst/>
          </a:prstGeom>
          <a:noFill/>
          <a:ln>
            <a:noFill/>
          </a:ln>
        </p:spPr>
      </p:pic>
      <p:pic>
        <p:nvPicPr>
          <p:cNvPr id="1059" name="Google Shape;1059;p65" descr="A picture containing silhouette&#10;&#10;Description automatically generated"/>
          <p:cNvPicPr preferRelativeResize="0"/>
          <p:nvPr/>
        </p:nvPicPr>
        <p:blipFill rotWithShape="1">
          <a:blip r:embed="rId15" cstate="email">
            <a:alphaModFix/>
            <a:extLst>
              <a:ext uri="{28A0092B-C50C-407E-A947-70E740481C1C}">
                <a14:useLocalDpi xmlns:a14="http://schemas.microsoft.com/office/drawing/2010/main"/>
              </a:ext>
            </a:extLst>
          </a:blip>
          <a:srcRect r="78406"/>
          <a:stretch/>
        </p:blipFill>
        <p:spPr>
          <a:xfrm>
            <a:off x="7724678" y="3946849"/>
            <a:ext cx="362121" cy="1089614"/>
          </a:xfrm>
          <a:prstGeom prst="rect">
            <a:avLst/>
          </a:prstGeom>
          <a:noFill/>
          <a:ln>
            <a:noFill/>
          </a:ln>
        </p:spPr>
      </p:pic>
      <p:cxnSp>
        <p:nvCxnSpPr>
          <p:cNvPr id="1061" name="Google Shape;1061;p65"/>
          <p:cNvCxnSpPr/>
          <p:nvPr/>
        </p:nvCxnSpPr>
        <p:spPr>
          <a:xfrm>
            <a:off x="8269504" y="4865385"/>
            <a:ext cx="774150" cy="567605"/>
          </a:xfrm>
          <a:prstGeom prst="straightConnector1">
            <a:avLst/>
          </a:prstGeom>
          <a:noFill/>
          <a:ln w="9525" cap="flat" cmpd="sng">
            <a:solidFill>
              <a:schemeClr val="accent1"/>
            </a:solidFill>
            <a:prstDash val="solid"/>
            <a:miter lim="800000"/>
            <a:headEnd type="none" w="sm" len="sm"/>
            <a:tailEnd type="none" w="sm" len="sm"/>
          </a:ln>
        </p:spPr>
      </p:cxnSp>
      <p:pic>
        <p:nvPicPr>
          <p:cNvPr id="1064" name="Google Shape;1064;p65"/>
          <p:cNvPicPr preferRelativeResize="0"/>
          <p:nvPr/>
        </p:nvPicPr>
        <p:blipFill>
          <a:blip r:embed="rId16" cstate="email">
            <a:extLst>
              <a:ext uri="{28A0092B-C50C-407E-A947-70E740481C1C}">
                <a14:useLocalDpi xmlns:a14="http://schemas.microsoft.com/office/drawing/2010/main"/>
              </a:ext>
            </a:extLst>
          </a:blip>
          <a:srcRect/>
          <a:stretch/>
        </p:blipFill>
        <p:spPr>
          <a:xfrm>
            <a:off x="2481028" y="364216"/>
            <a:ext cx="633297" cy="951843"/>
          </a:xfrm>
          <a:prstGeom prst="rect">
            <a:avLst/>
          </a:prstGeom>
          <a:noFill/>
          <a:ln>
            <a:noFill/>
          </a:ln>
        </p:spPr>
      </p:pic>
      <p:pic>
        <p:nvPicPr>
          <p:cNvPr id="1065" name="Google Shape;1065;p65"/>
          <p:cNvPicPr preferRelativeResize="0"/>
          <p:nvPr/>
        </p:nvPicPr>
        <p:blipFill>
          <a:blip r:embed="rId17" cstate="email">
            <a:extLst>
              <a:ext uri="{28A0092B-C50C-407E-A947-70E740481C1C}">
                <a14:useLocalDpi xmlns:a14="http://schemas.microsoft.com/office/drawing/2010/main"/>
              </a:ext>
            </a:extLst>
          </a:blip>
          <a:srcRect/>
          <a:stretch/>
        </p:blipFill>
        <p:spPr>
          <a:xfrm>
            <a:off x="9563490" y="4580516"/>
            <a:ext cx="1158721" cy="1077852"/>
          </a:xfrm>
          <a:prstGeom prst="rect">
            <a:avLst/>
          </a:prstGeom>
          <a:noFill/>
          <a:ln>
            <a:noFill/>
          </a:ln>
        </p:spPr>
      </p:pic>
      <p:pic>
        <p:nvPicPr>
          <p:cNvPr id="1066" name="Google Shape;1066;p65"/>
          <p:cNvPicPr preferRelativeResize="0"/>
          <p:nvPr/>
        </p:nvPicPr>
        <p:blipFill rotWithShape="1">
          <a:blip r:embed="rId13">
            <a:alphaModFix/>
          </a:blip>
          <a:srcRect/>
          <a:stretch/>
        </p:blipFill>
        <p:spPr>
          <a:xfrm>
            <a:off x="3937656" y="3421428"/>
            <a:ext cx="486062" cy="1214019"/>
          </a:xfrm>
          <a:prstGeom prst="rect">
            <a:avLst/>
          </a:prstGeom>
          <a:noFill/>
          <a:ln>
            <a:noFill/>
          </a:ln>
        </p:spPr>
      </p:pic>
      <p:pic>
        <p:nvPicPr>
          <p:cNvPr id="1068" name="Google Shape;1068;p65"/>
          <p:cNvPicPr preferRelativeResize="0"/>
          <p:nvPr/>
        </p:nvPicPr>
        <p:blipFill>
          <a:blip r:embed="rId18" cstate="email">
            <a:extLst>
              <a:ext uri="{28A0092B-C50C-407E-A947-70E740481C1C}">
                <a14:useLocalDpi xmlns:a14="http://schemas.microsoft.com/office/drawing/2010/main"/>
              </a:ext>
            </a:extLst>
          </a:blip>
          <a:srcRect/>
          <a:stretch/>
        </p:blipFill>
        <p:spPr>
          <a:xfrm>
            <a:off x="2380740" y="5459861"/>
            <a:ext cx="681850" cy="1024817"/>
          </a:xfrm>
          <a:prstGeom prst="rect">
            <a:avLst/>
          </a:prstGeom>
          <a:noFill/>
          <a:ln>
            <a:noFill/>
          </a:ln>
        </p:spPr>
      </p:pic>
      <p:pic>
        <p:nvPicPr>
          <p:cNvPr id="1069" name="Google Shape;1069;p65"/>
          <p:cNvPicPr preferRelativeResize="0"/>
          <p:nvPr/>
        </p:nvPicPr>
        <p:blipFill>
          <a:blip r:embed="rId12" cstate="email">
            <a:extLst>
              <a:ext uri="{28A0092B-C50C-407E-A947-70E740481C1C}">
                <a14:useLocalDpi xmlns:a14="http://schemas.microsoft.com/office/drawing/2010/main"/>
              </a:ext>
            </a:extLst>
          </a:blip>
          <a:srcRect/>
          <a:stretch/>
        </p:blipFill>
        <p:spPr>
          <a:xfrm>
            <a:off x="7551724" y="5454425"/>
            <a:ext cx="674240" cy="1013379"/>
          </a:xfrm>
          <a:prstGeom prst="rect">
            <a:avLst/>
          </a:prstGeom>
          <a:noFill/>
          <a:ln>
            <a:noFill/>
          </a:ln>
        </p:spPr>
      </p:pic>
      <p:cxnSp>
        <p:nvCxnSpPr>
          <p:cNvPr id="1071" name="Google Shape;1071;p65"/>
          <p:cNvCxnSpPr/>
          <p:nvPr/>
        </p:nvCxnSpPr>
        <p:spPr>
          <a:xfrm flipH="1">
            <a:off x="5599879" y="3469784"/>
            <a:ext cx="413093" cy="425348"/>
          </a:xfrm>
          <a:prstGeom prst="straightConnector1">
            <a:avLst/>
          </a:prstGeom>
          <a:noFill/>
          <a:ln w="9525" cap="flat" cmpd="sng">
            <a:solidFill>
              <a:schemeClr val="accent1"/>
            </a:solidFill>
            <a:prstDash val="solid"/>
            <a:miter lim="800000"/>
            <a:headEnd type="none" w="sm" len="sm"/>
            <a:tailEnd type="none" w="sm" len="sm"/>
          </a:ln>
        </p:spPr>
      </p:cxnSp>
      <p:cxnSp>
        <p:nvCxnSpPr>
          <p:cNvPr id="1072" name="Google Shape;1072;p65"/>
          <p:cNvCxnSpPr/>
          <p:nvPr/>
        </p:nvCxnSpPr>
        <p:spPr>
          <a:xfrm>
            <a:off x="6795114" y="3480891"/>
            <a:ext cx="867594" cy="788163"/>
          </a:xfrm>
          <a:prstGeom prst="straightConnector1">
            <a:avLst/>
          </a:prstGeom>
          <a:noFill/>
          <a:ln w="9525" cap="flat" cmpd="sng">
            <a:solidFill>
              <a:schemeClr val="accent1"/>
            </a:solidFill>
            <a:prstDash val="solid"/>
            <a:miter lim="800000"/>
            <a:headEnd type="none" w="sm" len="sm"/>
            <a:tailEnd type="none" w="sm" len="sm"/>
          </a:ln>
        </p:spPr>
      </p:cxnSp>
      <p:cxnSp>
        <p:nvCxnSpPr>
          <p:cNvPr id="1073" name="Google Shape;1073;p65"/>
          <p:cNvCxnSpPr/>
          <p:nvPr/>
        </p:nvCxnSpPr>
        <p:spPr>
          <a:xfrm rot="10800000" flipH="1">
            <a:off x="6929308" y="2373842"/>
            <a:ext cx="584020" cy="428169"/>
          </a:xfrm>
          <a:prstGeom prst="straightConnector1">
            <a:avLst/>
          </a:prstGeom>
          <a:noFill/>
          <a:ln w="9525" cap="flat" cmpd="sng">
            <a:solidFill>
              <a:schemeClr val="accent1"/>
            </a:solidFill>
            <a:prstDash val="solid"/>
            <a:miter lim="800000"/>
            <a:headEnd type="none" w="sm" len="sm"/>
            <a:tailEnd type="none" w="sm" len="sm"/>
          </a:ln>
        </p:spPr>
      </p:cxnSp>
      <p:cxnSp>
        <p:nvCxnSpPr>
          <p:cNvPr id="1074" name="Google Shape;1074;p65"/>
          <p:cNvCxnSpPr/>
          <p:nvPr/>
        </p:nvCxnSpPr>
        <p:spPr>
          <a:xfrm rot="10800000" flipH="1">
            <a:off x="8225966" y="1547212"/>
            <a:ext cx="430613" cy="300973"/>
          </a:xfrm>
          <a:prstGeom prst="straightConnector1">
            <a:avLst/>
          </a:prstGeom>
          <a:noFill/>
          <a:ln w="9525" cap="flat" cmpd="sng">
            <a:solidFill>
              <a:schemeClr val="accent1"/>
            </a:solidFill>
            <a:prstDash val="solid"/>
            <a:miter lim="800000"/>
            <a:headEnd type="none" w="sm" len="sm"/>
            <a:tailEnd type="none" w="sm" len="sm"/>
          </a:ln>
        </p:spPr>
      </p:cxnSp>
      <p:cxnSp>
        <p:nvCxnSpPr>
          <p:cNvPr id="1075" name="Google Shape;1075;p65"/>
          <p:cNvCxnSpPr>
            <a:cxnSpLocks/>
          </p:cNvCxnSpPr>
          <p:nvPr/>
        </p:nvCxnSpPr>
        <p:spPr>
          <a:xfrm rot="10800000" flipH="1">
            <a:off x="8260423" y="2084568"/>
            <a:ext cx="720300" cy="44100"/>
          </a:xfrm>
          <a:prstGeom prst="straightConnector1">
            <a:avLst/>
          </a:prstGeom>
          <a:noFill/>
          <a:ln w="9525" cap="flat" cmpd="sng">
            <a:solidFill>
              <a:schemeClr val="accent1"/>
            </a:solidFill>
            <a:prstDash val="solid"/>
            <a:miter lim="800000"/>
            <a:headEnd type="none" w="sm" len="sm"/>
            <a:tailEnd type="none" w="sm" len="sm"/>
          </a:ln>
        </p:spPr>
      </p:cxnSp>
      <p:cxnSp>
        <p:nvCxnSpPr>
          <p:cNvPr id="1076" name="Google Shape;1076;p65"/>
          <p:cNvCxnSpPr/>
          <p:nvPr/>
        </p:nvCxnSpPr>
        <p:spPr>
          <a:xfrm rot="10800000">
            <a:off x="5446419" y="2356425"/>
            <a:ext cx="514516" cy="409858"/>
          </a:xfrm>
          <a:prstGeom prst="straightConnector1">
            <a:avLst/>
          </a:prstGeom>
          <a:noFill/>
          <a:ln w="9525" cap="flat" cmpd="sng">
            <a:solidFill>
              <a:schemeClr val="accent1"/>
            </a:solidFill>
            <a:prstDash val="solid"/>
            <a:miter lim="800000"/>
            <a:headEnd type="none" w="sm" len="sm"/>
            <a:tailEnd type="none" w="sm" len="sm"/>
          </a:ln>
        </p:spPr>
      </p:cxnSp>
      <p:cxnSp>
        <p:nvCxnSpPr>
          <p:cNvPr id="1077" name="Google Shape;1077;p65"/>
          <p:cNvCxnSpPr/>
          <p:nvPr/>
        </p:nvCxnSpPr>
        <p:spPr>
          <a:xfrm rot="10800000">
            <a:off x="4276783" y="1373609"/>
            <a:ext cx="514516" cy="409858"/>
          </a:xfrm>
          <a:prstGeom prst="straightConnector1">
            <a:avLst/>
          </a:prstGeom>
          <a:noFill/>
          <a:ln w="9525" cap="flat" cmpd="sng">
            <a:solidFill>
              <a:schemeClr val="accent1"/>
            </a:solidFill>
            <a:prstDash val="solid"/>
            <a:miter lim="800000"/>
            <a:headEnd type="none" w="sm" len="sm"/>
            <a:tailEnd type="none" w="sm" len="sm"/>
          </a:ln>
        </p:spPr>
      </p:cxnSp>
      <p:cxnSp>
        <p:nvCxnSpPr>
          <p:cNvPr id="1078" name="Google Shape;1078;p65"/>
          <p:cNvCxnSpPr/>
          <p:nvPr/>
        </p:nvCxnSpPr>
        <p:spPr>
          <a:xfrm rot="10800000">
            <a:off x="3163892" y="722415"/>
            <a:ext cx="506154" cy="0"/>
          </a:xfrm>
          <a:prstGeom prst="straightConnector1">
            <a:avLst/>
          </a:prstGeom>
          <a:noFill/>
          <a:ln w="9525" cap="flat" cmpd="sng">
            <a:solidFill>
              <a:schemeClr val="accent1"/>
            </a:solidFill>
            <a:prstDash val="solid"/>
            <a:miter lim="800000"/>
            <a:headEnd type="none" w="sm" len="sm"/>
            <a:tailEnd type="none" w="sm" len="sm"/>
          </a:ln>
        </p:spPr>
      </p:cxnSp>
      <p:cxnSp>
        <p:nvCxnSpPr>
          <p:cNvPr id="1079" name="Google Shape;1079;p65"/>
          <p:cNvCxnSpPr/>
          <p:nvPr/>
        </p:nvCxnSpPr>
        <p:spPr>
          <a:xfrm flipH="1">
            <a:off x="2429406" y="1373609"/>
            <a:ext cx="253077" cy="248308"/>
          </a:xfrm>
          <a:prstGeom prst="straightConnector1">
            <a:avLst/>
          </a:prstGeom>
          <a:noFill/>
          <a:ln w="9525" cap="flat" cmpd="sng">
            <a:solidFill>
              <a:schemeClr val="accent1"/>
            </a:solidFill>
            <a:prstDash val="solid"/>
            <a:miter lim="800000"/>
            <a:headEnd type="none" w="sm" len="sm"/>
            <a:tailEnd type="none" w="sm" len="sm"/>
          </a:ln>
        </p:spPr>
      </p:cxnSp>
      <p:cxnSp>
        <p:nvCxnSpPr>
          <p:cNvPr id="1080" name="Google Shape;1080;p65"/>
          <p:cNvCxnSpPr/>
          <p:nvPr/>
        </p:nvCxnSpPr>
        <p:spPr>
          <a:xfrm rot="10800000">
            <a:off x="4459476" y="4265210"/>
            <a:ext cx="506154" cy="0"/>
          </a:xfrm>
          <a:prstGeom prst="straightConnector1">
            <a:avLst/>
          </a:prstGeom>
          <a:noFill/>
          <a:ln w="9525" cap="flat" cmpd="sng">
            <a:solidFill>
              <a:schemeClr val="accent1"/>
            </a:solidFill>
            <a:prstDash val="solid"/>
            <a:miter lim="800000"/>
            <a:headEnd type="none" w="sm" len="sm"/>
            <a:tailEnd type="none" w="sm" len="sm"/>
          </a:ln>
        </p:spPr>
      </p:cxnSp>
      <p:cxnSp>
        <p:nvCxnSpPr>
          <p:cNvPr id="1081" name="Google Shape;1081;p65"/>
          <p:cNvCxnSpPr/>
          <p:nvPr/>
        </p:nvCxnSpPr>
        <p:spPr>
          <a:xfrm rot="10800000">
            <a:off x="5401880" y="5086341"/>
            <a:ext cx="197999" cy="243364"/>
          </a:xfrm>
          <a:prstGeom prst="straightConnector1">
            <a:avLst/>
          </a:prstGeom>
          <a:noFill/>
          <a:ln w="9525" cap="flat" cmpd="sng">
            <a:solidFill>
              <a:schemeClr val="accent1"/>
            </a:solidFill>
            <a:prstDash val="solid"/>
            <a:miter lim="800000"/>
            <a:headEnd type="none" w="sm" len="sm"/>
            <a:tailEnd type="none" w="sm" len="sm"/>
          </a:ln>
        </p:spPr>
      </p:cxnSp>
      <p:cxnSp>
        <p:nvCxnSpPr>
          <p:cNvPr id="1082" name="Google Shape;1082;p65"/>
          <p:cNvCxnSpPr/>
          <p:nvPr/>
        </p:nvCxnSpPr>
        <p:spPr>
          <a:xfrm>
            <a:off x="4132537" y="4672353"/>
            <a:ext cx="0" cy="476834"/>
          </a:xfrm>
          <a:prstGeom prst="straightConnector1">
            <a:avLst/>
          </a:prstGeom>
          <a:noFill/>
          <a:ln w="9525" cap="flat" cmpd="sng">
            <a:solidFill>
              <a:schemeClr val="accent1"/>
            </a:solidFill>
            <a:prstDash val="solid"/>
            <a:miter lim="800000"/>
            <a:headEnd type="none" w="sm" len="sm"/>
            <a:tailEnd type="none" w="sm" len="sm"/>
          </a:ln>
        </p:spPr>
      </p:cxnSp>
      <p:cxnSp>
        <p:nvCxnSpPr>
          <p:cNvPr id="1083" name="Google Shape;1083;p65"/>
          <p:cNvCxnSpPr/>
          <p:nvPr/>
        </p:nvCxnSpPr>
        <p:spPr>
          <a:xfrm rot="10800000">
            <a:off x="3163892" y="5855610"/>
            <a:ext cx="506154" cy="0"/>
          </a:xfrm>
          <a:prstGeom prst="straightConnector1">
            <a:avLst/>
          </a:prstGeom>
          <a:noFill/>
          <a:ln w="9525" cap="flat" cmpd="sng">
            <a:solidFill>
              <a:schemeClr val="accent1"/>
            </a:solidFill>
            <a:prstDash val="solid"/>
            <a:miter lim="800000"/>
            <a:headEnd type="none" w="sm" len="sm"/>
            <a:tailEnd type="none" w="sm" len="sm"/>
          </a:ln>
        </p:spPr>
      </p:cxnSp>
      <p:cxnSp>
        <p:nvCxnSpPr>
          <p:cNvPr id="1084" name="Google Shape;1084;p65"/>
          <p:cNvCxnSpPr>
            <a:cxnSpLocks/>
          </p:cNvCxnSpPr>
          <p:nvPr/>
        </p:nvCxnSpPr>
        <p:spPr>
          <a:xfrm flipH="1">
            <a:off x="7888844" y="5106306"/>
            <a:ext cx="16896" cy="338594"/>
          </a:xfrm>
          <a:prstGeom prst="straightConnector1">
            <a:avLst/>
          </a:prstGeom>
          <a:noFill/>
          <a:ln w="9525" cap="flat" cmpd="sng">
            <a:solidFill>
              <a:schemeClr val="accent1"/>
            </a:solidFill>
            <a:prstDash val="solid"/>
            <a:miter lim="800000"/>
            <a:headEnd type="none" w="sm" len="sm"/>
            <a:tailEnd type="none" w="sm" len="sm"/>
          </a:ln>
        </p:spPr>
      </p:cxnSp>
      <p:cxnSp>
        <p:nvCxnSpPr>
          <p:cNvPr id="1085" name="Google Shape;1085;p65"/>
          <p:cNvCxnSpPr/>
          <p:nvPr/>
        </p:nvCxnSpPr>
        <p:spPr>
          <a:xfrm rot="10800000" flipH="1">
            <a:off x="9583323" y="5577640"/>
            <a:ext cx="307399" cy="188160"/>
          </a:xfrm>
          <a:prstGeom prst="straightConnector1">
            <a:avLst/>
          </a:prstGeom>
          <a:noFill/>
          <a:ln w="9525" cap="flat" cmpd="sng">
            <a:solidFill>
              <a:schemeClr val="accent1"/>
            </a:solidFill>
            <a:prstDash val="solid"/>
            <a:miter lim="800000"/>
            <a:headEnd type="none" w="sm" len="sm"/>
            <a:tailEnd type="none" w="sm" len="sm"/>
          </a:ln>
        </p:spPr>
      </p:cxnSp>
      <p:cxnSp>
        <p:nvCxnSpPr>
          <p:cNvPr id="1087" name="Google Shape;1087;p65"/>
          <p:cNvCxnSpPr/>
          <p:nvPr/>
        </p:nvCxnSpPr>
        <p:spPr>
          <a:xfrm rot="10800000">
            <a:off x="7641368" y="1489949"/>
            <a:ext cx="137504" cy="235843"/>
          </a:xfrm>
          <a:prstGeom prst="straightConnector1">
            <a:avLst/>
          </a:prstGeom>
          <a:noFill/>
          <a:ln w="9525" cap="flat" cmpd="sng">
            <a:solidFill>
              <a:schemeClr val="accent1"/>
            </a:solidFill>
            <a:prstDash val="solid"/>
            <a:miter lim="800000"/>
            <a:headEnd type="none" w="sm" len="sm"/>
            <a:tailEnd type="none" w="sm" len="sm"/>
          </a:ln>
        </p:spPr>
      </p:cxnSp>
      <p:cxnSp>
        <p:nvCxnSpPr>
          <p:cNvPr id="1089" name="Google Shape;1089;p65"/>
          <p:cNvCxnSpPr/>
          <p:nvPr/>
        </p:nvCxnSpPr>
        <p:spPr>
          <a:xfrm rot="10800000" flipH="1">
            <a:off x="5326027" y="1264851"/>
            <a:ext cx="184607" cy="255459"/>
          </a:xfrm>
          <a:prstGeom prst="straightConnector1">
            <a:avLst/>
          </a:prstGeom>
          <a:noFill/>
          <a:ln w="9525" cap="flat" cmpd="sng">
            <a:solidFill>
              <a:schemeClr val="accent1"/>
            </a:solidFill>
            <a:prstDash val="solid"/>
            <a:miter lim="800000"/>
            <a:headEnd type="none" w="sm" len="sm"/>
            <a:tailEnd type="none" w="sm" len="sm"/>
          </a:ln>
        </p:spPr>
      </p:cxnSp>
      <p:cxnSp>
        <p:nvCxnSpPr>
          <p:cNvPr id="1090" name="Google Shape;1090;p65"/>
          <p:cNvCxnSpPr/>
          <p:nvPr/>
        </p:nvCxnSpPr>
        <p:spPr>
          <a:xfrm rot="10800000">
            <a:off x="9124971" y="784728"/>
            <a:ext cx="506154" cy="0"/>
          </a:xfrm>
          <a:prstGeom prst="straightConnector1">
            <a:avLst/>
          </a:prstGeom>
          <a:noFill/>
          <a:ln w="9525" cap="flat" cmpd="sng">
            <a:solidFill>
              <a:schemeClr val="accent1"/>
            </a:solidFill>
            <a:prstDash val="solid"/>
            <a:miter lim="800000"/>
            <a:headEnd type="none" w="sm" len="sm"/>
            <a:tailEnd type="none" w="sm" len="sm"/>
          </a:ln>
        </p:spPr>
      </p:cxnSp>
      <p:pic>
        <p:nvPicPr>
          <p:cNvPr id="1091" name="Google Shape;1091;p65"/>
          <p:cNvPicPr preferRelativeResize="0"/>
          <p:nvPr/>
        </p:nvPicPr>
        <p:blipFill>
          <a:blip r:embed="rId19" cstate="email">
            <a:extLst>
              <a:ext uri="{28A0092B-C50C-407E-A947-70E740481C1C}">
                <a14:useLocalDpi xmlns:a14="http://schemas.microsoft.com/office/drawing/2010/main"/>
              </a:ext>
            </a:extLst>
          </a:blip>
          <a:srcRect/>
          <a:stretch/>
        </p:blipFill>
        <p:spPr>
          <a:xfrm>
            <a:off x="9775418" y="203211"/>
            <a:ext cx="603487" cy="907038"/>
          </a:xfrm>
          <a:prstGeom prst="rect">
            <a:avLst/>
          </a:prstGeom>
          <a:noFill/>
          <a:ln>
            <a:noFill/>
          </a:ln>
        </p:spPr>
      </p:pic>
      <p:sp>
        <p:nvSpPr>
          <p:cNvPr id="1092" name="Google Shape;1092;p65"/>
          <p:cNvSpPr/>
          <p:nvPr/>
        </p:nvSpPr>
        <p:spPr>
          <a:xfrm>
            <a:off x="4655426" y="1462545"/>
            <a:ext cx="3689478" cy="3508231"/>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3" name="Google Shape;1093;p65"/>
          <p:cNvSpPr/>
          <p:nvPr/>
        </p:nvSpPr>
        <p:spPr>
          <a:xfrm>
            <a:off x="3741943" y="228087"/>
            <a:ext cx="2525287" cy="2305011"/>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4" name="Google Shape;1094;p65"/>
          <p:cNvSpPr/>
          <p:nvPr/>
        </p:nvSpPr>
        <p:spPr>
          <a:xfrm>
            <a:off x="1545505" y="504838"/>
            <a:ext cx="1873004" cy="1869004"/>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5" name="Google Shape;1095;p65"/>
          <p:cNvSpPr/>
          <p:nvPr/>
        </p:nvSpPr>
        <p:spPr>
          <a:xfrm>
            <a:off x="3956676" y="3523828"/>
            <a:ext cx="2404615" cy="2202538"/>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6" name="Google Shape;1096;p65"/>
          <p:cNvSpPr/>
          <p:nvPr/>
        </p:nvSpPr>
        <p:spPr>
          <a:xfrm>
            <a:off x="2575988" y="5126191"/>
            <a:ext cx="1510326" cy="1518612"/>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7" name="Google Shape;1097;p65"/>
          <p:cNvSpPr/>
          <p:nvPr/>
        </p:nvSpPr>
        <p:spPr>
          <a:xfrm>
            <a:off x="7546599" y="4412744"/>
            <a:ext cx="1915589" cy="1779950"/>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8" name="Google Shape;1098;p65"/>
          <p:cNvSpPr/>
          <p:nvPr/>
        </p:nvSpPr>
        <p:spPr>
          <a:xfrm>
            <a:off x="9019504" y="4742760"/>
            <a:ext cx="1373771" cy="1442866"/>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9" name="Google Shape;1099;p65"/>
          <p:cNvSpPr/>
          <p:nvPr/>
        </p:nvSpPr>
        <p:spPr>
          <a:xfrm>
            <a:off x="7228911" y="637439"/>
            <a:ext cx="2221920" cy="2035948"/>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0" name="Google Shape;1100;p65"/>
          <p:cNvSpPr/>
          <p:nvPr/>
        </p:nvSpPr>
        <p:spPr>
          <a:xfrm>
            <a:off x="8494103" y="104320"/>
            <a:ext cx="1567179" cy="1580256"/>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2;p105">
            <a:extLst>
              <a:ext uri="{FF2B5EF4-FFF2-40B4-BE49-F238E27FC236}">
                <a16:creationId xmlns:a16="http://schemas.microsoft.com/office/drawing/2014/main" id="{BEBB0599-93E0-4C18-8C56-164E61FA6B4A}"/>
              </a:ext>
            </a:extLst>
          </p:cNvPr>
          <p:cNvSpPr/>
          <p:nvPr/>
        </p:nvSpPr>
        <p:spPr>
          <a:xfrm>
            <a:off x="-2"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57" name="Google Shape;1057;p65"/>
          <p:cNvSpPr txBox="1"/>
          <p:nvPr/>
        </p:nvSpPr>
        <p:spPr>
          <a:xfrm>
            <a:off x="6001262" y="3600549"/>
            <a:ext cx="979249" cy="4004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mn-lt"/>
                <a:ea typeface="Calibri"/>
                <a:cs typeface="Calibri"/>
                <a:sym typeface="Calibri"/>
              </a:rPr>
              <a:t>Client</a:t>
            </a:r>
            <a:endParaRPr dirty="0">
              <a:latin typeface="+mn-lt"/>
            </a:endParaRPr>
          </a:p>
        </p:txBody>
      </p:sp>
      <p:pic>
        <p:nvPicPr>
          <p:cNvPr id="4" name="Picture 3">
            <a:extLst>
              <a:ext uri="{FF2B5EF4-FFF2-40B4-BE49-F238E27FC236}">
                <a16:creationId xmlns:a16="http://schemas.microsoft.com/office/drawing/2014/main" id="{C2981171-5D1A-4DB4-AF96-F31AD9A82FC0}"/>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173114" y="2142895"/>
            <a:ext cx="620649" cy="15786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6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7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8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7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8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8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6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8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7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6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9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9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8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6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9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9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7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09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9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9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9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09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9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10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9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9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66"/>
          <p:cNvSpPr txBox="1">
            <a:spLocks noGrp="1"/>
          </p:cNvSpPr>
          <p:nvPr>
            <p:ph type="title"/>
          </p:nvPr>
        </p:nvSpPr>
        <p:spPr>
          <a:xfrm>
            <a:off x="572326" y="588343"/>
            <a:ext cx="11169284" cy="8000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3100"/>
              <a:buFont typeface="Calibri"/>
              <a:buNone/>
            </a:pPr>
            <a:r>
              <a:rPr lang="fr-FR" sz="2600" dirty="0"/>
              <a:t>Combinaison de tests index, de référence ciblée et de référence de réseau de risque</a:t>
            </a:r>
            <a:endParaRPr sz="2600" dirty="0"/>
          </a:p>
        </p:txBody>
      </p:sp>
      <p:grpSp>
        <p:nvGrpSpPr>
          <p:cNvPr id="1107" name="Google Shape;1107;p66"/>
          <p:cNvGrpSpPr/>
          <p:nvPr/>
        </p:nvGrpSpPr>
        <p:grpSpPr>
          <a:xfrm>
            <a:off x="286136" y="1358524"/>
            <a:ext cx="3872084" cy="5427455"/>
            <a:chOff x="4614733" y="2083423"/>
            <a:chExt cx="3413403" cy="5032676"/>
          </a:xfrm>
        </p:grpSpPr>
        <p:grpSp>
          <p:nvGrpSpPr>
            <p:cNvPr id="1108" name="Google Shape;1108;p66"/>
            <p:cNvGrpSpPr/>
            <p:nvPr/>
          </p:nvGrpSpPr>
          <p:grpSpPr>
            <a:xfrm>
              <a:off x="6296754" y="2710815"/>
              <a:ext cx="637446" cy="1219200"/>
              <a:chOff x="6033864" y="2710815"/>
              <a:chExt cx="637446" cy="1219200"/>
            </a:xfrm>
          </p:grpSpPr>
          <p:grpSp>
            <p:nvGrpSpPr>
              <p:cNvPr id="1109" name="Google Shape;1109;p66"/>
              <p:cNvGrpSpPr/>
              <p:nvPr/>
            </p:nvGrpSpPr>
            <p:grpSpPr>
              <a:xfrm>
                <a:off x="6256019" y="2710815"/>
                <a:ext cx="220980" cy="571500"/>
                <a:chOff x="2125980" y="2937510"/>
                <a:chExt cx="220980" cy="571500"/>
              </a:xfrm>
            </p:grpSpPr>
            <p:sp>
              <p:nvSpPr>
                <p:cNvPr id="1110" name="Google Shape;1110;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11" name="Google Shape;1111;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12" name="Google Shape;1112;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113" name="Google Shape;1113;p66"/>
              <p:cNvGrpSpPr/>
              <p:nvPr/>
            </p:nvGrpSpPr>
            <p:grpSpPr>
              <a:xfrm>
                <a:off x="6033864" y="3358515"/>
                <a:ext cx="220980" cy="571500"/>
                <a:chOff x="2125980" y="2937510"/>
                <a:chExt cx="220980" cy="571500"/>
              </a:xfrm>
            </p:grpSpPr>
            <p:sp>
              <p:nvSpPr>
                <p:cNvPr id="1114" name="Google Shape;1114;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15" name="Google Shape;1115;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16" name="Google Shape;1116;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117" name="Google Shape;1117;p66"/>
              <p:cNvGrpSpPr/>
              <p:nvPr/>
            </p:nvGrpSpPr>
            <p:grpSpPr>
              <a:xfrm>
                <a:off x="6450330" y="3358515"/>
                <a:ext cx="220980" cy="571500"/>
                <a:chOff x="2125980" y="2937510"/>
                <a:chExt cx="220980" cy="571500"/>
              </a:xfrm>
            </p:grpSpPr>
            <p:sp>
              <p:nvSpPr>
                <p:cNvPr id="1118" name="Google Shape;1118;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19" name="Google Shape;1119;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20" name="Google Shape;1120;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121" name="Google Shape;1121;p66"/>
              <p:cNvSpPr/>
              <p:nvPr/>
            </p:nvSpPr>
            <p:spPr>
              <a:xfrm>
                <a:off x="6239604" y="3527107"/>
                <a:ext cx="217170" cy="21717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122" name="Google Shape;1122;p66"/>
            <p:cNvSpPr txBox="1"/>
            <p:nvPr/>
          </p:nvSpPr>
          <p:spPr>
            <a:xfrm>
              <a:off x="5734646" y="2083423"/>
              <a:ext cx="1341385" cy="3709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Test Index</a:t>
              </a:r>
              <a:endParaRPr dirty="0"/>
            </a:p>
          </p:txBody>
        </p:sp>
        <p:sp>
          <p:nvSpPr>
            <p:cNvPr id="1123" name="Google Shape;1123;p66"/>
            <p:cNvSpPr txBox="1"/>
            <p:nvPr/>
          </p:nvSpPr>
          <p:spPr>
            <a:xfrm>
              <a:off x="4614733" y="4975714"/>
              <a:ext cx="3413403" cy="21403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1" u="none" strike="noStrike" cap="none" dirty="0">
                  <a:solidFill>
                    <a:srgbClr val="000000"/>
                  </a:solidFill>
                  <a:latin typeface="Calibri"/>
                  <a:ea typeface="Calibri"/>
                  <a:cs typeface="Calibri"/>
                  <a:sym typeface="Calibri"/>
                </a:rPr>
                <a:t>Aider </a:t>
              </a:r>
              <a:r>
                <a:rPr lang="en-US" sz="1800" b="0" i="0" u="none" strike="noStrike" cap="none" dirty="0">
                  <a:solidFill>
                    <a:srgbClr val="000000"/>
                  </a:solidFill>
                  <a:latin typeface="Calibri"/>
                  <a:ea typeface="Calibri"/>
                  <a:cs typeface="Calibri"/>
                  <a:sym typeface="Calibri"/>
                </a:rPr>
                <a:t>le client index à </a:t>
              </a:r>
              <a:r>
                <a:rPr lang="en-US" sz="1800" b="0" i="1" u="none" strike="noStrike" cap="none" dirty="0">
                  <a:solidFill>
                    <a:srgbClr val="000000"/>
                  </a:solidFill>
                  <a:latin typeface="Calibri"/>
                  <a:ea typeface="Calibri"/>
                  <a:cs typeface="Calibri"/>
                  <a:sym typeface="Calibri"/>
                </a:rPr>
                <a:t>identifier, contacter, et associer volontairement</a:t>
              </a:r>
              <a:r>
                <a:rPr lang="en-US" sz="1800" b="0" i="0" u="none" strike="noStrike" cap="none" dirty="0">
                  <a:solidFill>
                    <a:srgbClr val="000000"/>
                  </a:solidFill>
                  <a:latin typeface="Calibri"/>
                  <a:ea typeface="Calibri"/>
                  <a:cs typeface="Calibri"/>
                  <a:sym typeface="Calibri"/>
                </a:rPr>
                <a:t> </a:t>
              </a:r>
              <a:r>
                <a:rPr lang="fr-FR" sz="1800" i="0" u="none" strike="noStrike" cap="none" dirty="0">
                  <a:solidFill>
                    <a:srgbClr val="000000"/>
                  </a:solidFill>
                  <a:latin typeface="Calibri"/>
                  <a:ea typeface="Calibri"/>
                  <a:cs typeface="Calibri"/>
                  <a:sym typeface="Calibri"/>
                </a:rPr>
                <a:t>ses</a:t>
              </a:r>
              <a:r>
                <a:rPr lang="fr-FR" sz="1800" b="1" i="0" u="none" strike="noStrike" cap="none" dirty="0">
                  <a:solidFill>
                    <a:srgbClr val="000000"/>
                  </a:solidFill>
                  <a:latin typeface="Calibri"/>
                  <a:ea typeface="Calibri"/>
                  <a:cs typeface="Calibri"/>
                  <a:sym typeface="Calibri"/>
                </a:rPr>
                <a:t> partenaires sexuels et consommateurs de drogues, son conjoint </a:t>
              </a:r>
              <a:r>
                <a:rPr lang="fr-FR" sz="1800" i="0" u="none" strike="noStrike" cap="none" dirty="0">
                  <a:solidFill>
                    <a:srgbClr val="000000"/>
                  </a:solidFill>
                  <a:latin typeface="Calibri"/>
                  <a:ea typeface="Calibri"/>
                  <a:cs typeface="Calibri"/>
                  <a:sym typeface="Calibri"/>
                </a:rPr>
                <a:t>et</a:t>
              </a:r>
              <a:r>
                <a:rPr lang="fr-FR" sz="1800" b="1" i="0" u="none" strike="noStrike" cap="none" dirty="0">
                  <a:solidFill>
                    <a:srgbClr val="000000"/>
                  </a:solidFill>
                  <a:latin typeface="Calibri"/>
                  <a:ea typeface="Calibri"/>
                  <a:cs typeface="Calibri"/>
                  <a:sym typeface="Calibri"/>
                </a:rPr>
                <a:t> ses enfants</a:t>
              </a:r>
              <a:r>
                <a:rPr lang="en-US" sz="1800" b="0" i="0" u="none" strike="noStrike" cap="none" dirty="0">
                  <a:solidFill>
                    <a:srgbClr val="000000"/>
                  </a:solidFill>
                  <a:latin typeface="Calibri"/>
                  <a:ea typeface="Calibri"/>
                  <a:cs typeface="Calibri"/>
                  <a:sym typeface="Calibri"/>
                </a:rPr>
                <a:t>, </a:t>
              </a:r>
              <a:r>
                <a:rPr lang="fr-FR" sz="1800" b="0" i="0" u="none" strike="noStrike" cap="none" dirty="0">
                  <a:solidFill>
                    <a:srgbClr val="000000"/>
                  </a:solidFill>
                  <a:latin typeface="Calibri"/>
                  <a:ea typeface="Calibri"/>
                  <a:cs typeface="Calibri"/>
                  <a:sym typeface="Calibri"/>
                </a:rPr>
                <a:t>au dépistage du VIH tout en encourageant le renvoi ou en soutenant une divulgation sûre (si le client le souhaite).</a:t>
              </a:r>
              <a:endParaRPr dirty="0"/>
            </a:p>
          </p:txBody>
        </p:sp>
      </p:grpSp>
      <p:grpSp>
        <p:nvGrpSpPr>
          <p:cNvPr id="1124" name="Google Shape;1124;p66"/>
          <p:cNvGrpSpPr/>
          <p:nvPr/>
        </p:nvGrpSpPr>
        <p:grpSpPr>
          <a:xfrm>
            <a:off x="4619377" y="1367727"/>
            <a:ext cx="3545037" cy="5076606"/>
            <a:chOff x="5107231" y="1957827"/>
            <a:chExt cx="3125097" cy="4707345"/>
          </a:xfrm>
        </p:grpSpPr>
        <p:grpSp>
          <p:nvGrpSpPr>
            <p:cNvPr id="1125" name="Google Shape;1125;p66"/>
            <p:cNvGrpSpPr/>
            <p:nvPr/>
          </p:nvGrpSpPr>
          <p:grpSpPr>
            <a:xfrm>
              <a:off x="6296754" y="2710815"/>
              <a:ext cx="637446" cy="1219200"/>
              <a:chOff x="6033864" y="2710815"/>
              <a:chExt cx="637446" cy="1219200"/>
            </a:xfrm>
          </p:grpSpPr>
          <p:grpSp>
            <p:nvGrpSpPr>
              <p:cNvPr id="1126" name="Google Shape;1126;p66"/>
              <p:cNvGrpSpPr/>
              <p:nvPr/>
            </p:nvGrpSpPr>
            <p:grpSpPr>
              <a:xfrm>
                <a:off x="6256019" y="2710815"/>
                <a:ext cx="220980" cy="571500"/>
                <a:chOff x="2125980" y="2937510"/>
                <a:chExt cx="220980" cy="571500"/>
              </a:xfrm>
            </p:grpSpPr>
            <p:sp>
              <p:nvSpPr>
                <p:cNvPr id="1127" name="Google Shape;1127;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28" name="Google Shape;1128;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29" name="Google Shape;1129;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130" name="Google Shape;1130;p66"/>
              <p:cNvGrpSpPr/>
              <p:nvPr/>
            </p:nvGrpSpPr>
            <p:grpSpPr>
              <a:xfrm>
                <a:off x="6033864" y="3358515"/>
                <a:ext cx="220980" cy="571500"/>
                <a:chOff x="2125980" y="2937510"/>
                <a:chExt cx="220980" cy="571500"/>
              </a:xfrm>
            </p:grpSpPr>
            <p:sp>
              <p:nvSpPr>
                <p:cNvPr id="1131" name="Google Shape;1131;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32" name="Google Shape;1132;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33" name="Google Shape;1133;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134" name="Google Shape;1134;p66"/>
              <p:cNvGrpSpPr/>
              <p:nvPr/>
            </p:nvGrpSpPr>
            <p:grpSpPr>
              <a:xfrm>
                <a:off x="6450330" y="3358515"/>
                <a:ext cx="220980" cy="571500"/>
                <a:chOff x="2125980" y="2937510"/>
                <a:chExt cx="220980" cy="571500"/>
              </a:xfrm>
            </p:grpSpPr>
            <p:sp>
              <p:nvSpPr>
                <p:cNvPr id="1135" name="Google Shape;1135;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36" name="Google Shape;1136;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37" name="Google Shape;1137;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138" name="Google Shape;1138;p66"/>
              <p:cNvSpPr/>
              <p:nvPr/>
            </p:nvSpPr>
            <p:spPr>
              <a:xfrm>
                <a:off x="6239604" y="3527107"/>
                <a:ext cx="217170" cy="21717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139" name="Google Shape;1139;p66"/>
            <p:cNvSpPr txBox="1"/>
            <p:nvPr/>
          </p:nvSpPr>
          <p:spPr>
            <a:xfrm>
              <a:off x="5527664" y="1957827"/>
              <a:ext cx="2160651" cy="6563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fr-FR" sz="2000" b="0" i="0" u="none" strike="noStrike" cap="none" dirty="0">
                  <a:solidFill>
                    <a:srgbClr val="000000"/>
                  </a:solidFill>
                  <a:latin typeface="Calibri"/>
                  <a:ea typeface="Calibri"/>
                  <a:cs typeface="Calibri"/>
                  <a:sym typeface="Calibri"/>
                </a:rPr>
                <a:t>Référence du réseau de risque</a:t>
              </a:r>
              <a:endParaRPr dirty="0"/>
            </a:p>
          </p:txBody>
        </p:sp>
        <p:sp>
          <p:nvSpPr>
            <p:cNvPr id="1140" name="Google Shape;1140;p66"/>
            <p:cNvSpPr txBox="1"/>
            <p:nvPr/>
          </p:nvSpPr>
          <p:spPr>
            <a:xfrm>
              <a:off x="5107231" y="5295340"/>
              <a:ext cx="3125097" cy="1369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u="none" strike="noStrike" cap="none" dirty="0">
                  <a:solidFill>
                    <a:srgbClr val="000000"/>
                  </a:solidFill>
                  <a:latin typeface="Calibri"/>
                  <a:ea typeface="Calibri"/>
                  <a:cs typeface="Calibri"/>
                  <a:sym typeface="Calibri"/>
                </a:rPr>
                <a:t>Aider le client index ou les PC </a:t>
              </a:r>
              <a:r>
                <a:rPr lang="fr-FR" sz="1800" b="0" u="none" strike="noStrike" cap="none" dirty="0">
                  <a:solidFill>
                    <a:srgbClr val="000000"/>
                  </a:solidFill>
                  <a:latin typeface="Calibri"/>
                  <a:ea typeface="Calibri"/>
                  <a:cs typeface="Calibri"/>
                  <a:sym typeface="Calibri"/>
                </a:rPr>
                <a:t>à haut risque </a:t>
              </a:r>
              <a:r>
                <a:rPr lang="en-US" sz="1800" b="0" u="none" strike="noStrike" cap="none" dirty="0">
                  <a:solidFill>
                    <a:srgbClr val="000000"/>
                  </a:solidFill>
                  <a:latin typeface="Calibri"/>
                  <a:ea typeface="Calibri"/>
                  <a:cs typeface="Calibri"/>
                  <a:sym typeface="Calibri"/>
                </a:rPr>
                <a:t> </a:t>
              </a:r>
              <a:r>
                <a:rPr lang="en-US" sz="1800" b="0" i="1" u="none" strike="noStrike" cap="none" dirty="0">
                  <a:solidFill>
                    <a:srgbClr val="000000"/>
                  </a:solidFill>
                  <a:latin typeface="Calibri"/>
                  <a:ea typeface="Calibri"/>
                  <a:cs typeface="Calibri"/>
                  <a:sym typeface="Calibri"/>
                </a:rPr>
                <a:t>identifier </a:t>
              </a:r>
              <a:r>
                <a:rPr lang="en-US" sz="1800" b="1" u="none" strike="noStrike" cap="none" dirty="0">
                  <a:solidFill>
                    <a:srgbClr val="000000"/>
                  </a:solidFill>
                  <a:latin typeface="Calibri"/>
                  <a:ea typeface="Calibri"/>
                  <a:cs typeface="Calibri"/>
                  <a:sym typeface="Calibri"/>
                </a:rPr>
                <a:t>membres à haut risque </a:t>
              </a:r>
              <a:r>
                <a:rPr lang="en-US" sz="1800" b="0" u="none" strike="noStrike" cap="none" dirty="0">
                  <a:solidFill>
                    <a:srgbClr val="000000"/>
                  </a:solidFill>
                  <a:latin typeface="Calibri"/>
                  <a:ea typeface="Calibri"/>
                  <a:cs typeface="Calibri"/>
                  <a:sym typeface="Calibri"/>
                </a:rPr>
                <a:t>au sein de leurs </a:t>
              </a:r>
              <a:r>
                <a:rPr lang="en-US" sz="1800" b="1" u="none" strike="noStrike" cap="none" dirty="0">
                  <a:solidFill>
                    <a:srgbClr val="000000"/>
                  </a:solidFill>
                  <a:latin typeface="Calibri"/>
                  <a:ea typeface="Calibri"/>
                  <a:cs typeface="Calibri"/>
                  <a:sym typeface="Calibri"/>
                </a:rPr>
                <a:t>réseaux sociaux</a:t>
              </a:r>
              <a:r>
                <a:rPr lang="en-US" sz="1800" b="0" u="none" strike="noStrike" cap="none" dirty="0">
                  <a:solidFill>
                    <a:srgbClr val="000000"/>
                  </a:solidFill>
                  <a:latin typeface="Calibri"/>
                  <a:ea typeface="Calibri"/>
                  <a:cs typeface="Calibri"/>
                  <a:sym typeface="Calibri"/>
                </a:rPr>
                <a:t> </a:t>
              </a:r>
              <a:r>
                <a:rPr lang="fr-FR" sz="1800" b="0" u="none" strike="noStrike" cap="none" dirty="0">
                  <a:solidFill>
                    <a:srgbClr val="000000"/>
                  </a:solidFill>
                  <a:latin typeface="Calibri"/>
                  <a:ea typeface="Calibri"/>
                  <a:cs typeface="Calibri"/>
                  <a:sym typeface="Calibri"/>
                </a:rPr>
                <a:t>et les orienter vers le dépistage du VIH.</a:t>
              </a:r>
              <a:r>
                <a:rPr lang="en-US" sz="1800" b="0" u="none" strike="noStrike" cap="none" dirty="0">
                  <a:solidFill>
                    <a:srgbClr val="000000"/>
                  </a:solidFill>
                  <a:latin typeface="Calibri"/>
                  <a:ea typeface="Calibri"/>
                  <a:cs typeface="Calibri"/>
                  <a:sym typeface="Calibri"/>
                </a:rPr>
                <a:t> </a:t>
              </a:r>
              <a:endParaRPr sz="1800" b="0" u="none" strike="noStrike" cap="none" dirty="0">
                <a:solidFill>
                  <a:srgbClr val="000000"/>
                </a:solidFill>
                <a:latin typeface="Calibri"/>
                <a:ea typeface="Calibri"/>
                <a:cs typeface="Calibri"/>
                <a:sym typeface="Calibri"/>
              </a:endParaRPr>
            </a:p>
          </p:txBody>
        </p:sp>
      </p:grpSp>
      <p:grpSp>
        <p:nvGrpSpPr>
          <p:cNvPr id="1141" name="Google Shape;1141;p66"/>
          <p:cNvGrpSpPr/>
          <p:nvPr/>
        </p:nvGrpSpPr>
        <p:grpSpPr>
          <a:xfrm>
            <a:off x="444646" y="2478373"/>
            <a:ext cx="3810043" cy="1562240"/>
            <a:chOff x="1067702" y="2233106"/>
            <a:chExt cx="4115821" cy="1679171"/>
          </a:xfrm>
        </p:grpSpPr>
        <p:grpSp>
          <p:nvGrpSpPr>
            <p:cNvPr id="1142" name="Google Shape;1142;p66"/>
            <p:cNvGrpSpPr/>
            <p:nvPr/>
          </p:nvGrpSpPr>
          <p:grpSpPr>
            <a:xfrm>
              <a:off x="1574198" y="2233106"/>
              <a:ext cx="3609325" cy="1679171"/>
              <a:chOff x="1239274" y="2106979"/>
              <a:chExt cx="3609325" cy="1679171"/>
            </a:xfrm>
          </p:grpSpPr>
          <p:pic>
            <p:nvPicPr>
              <p:cNvPr id="1143" name="Google Shape;1143;p66" descr="A picture containing silhouette&#10;&#10;Description automatically generated"/>
              <p:cNvPicPr preferRelativeResize="0"/>
              <p:nvPr/>
            </p:nvPicPr>
            <p:blipFill rotWithShape="1">
              <a:blip r:embed="rId3">
                <a:alphaModFix/>
              </a:blip>
              <a:srcRect l="1" r="62628"/>
              <a:stretch/>
            </p:blipFill>
            <p:spPr>
              <a:xfrm>
                <a:off x="1239274" y="2515690"/>
                <a:ext cx="730738" cy="1270460"/>
              </a:xfrm>
              <a:prstGeom prst="rect">
                <a:avLst/>
              </a:prstGeom>
              <a:noFill/>
              <a:ln>
                <a:noFill/>
              </a:ln>
            </p:spPr>
          </p:pic>
          <p:pic>
            <p:nvPicPr>
              <p:cNvPr id="1144" name="Google Shape;1144;p66"/>
              <p:cNvPicPr preferRelativeResize="0"/>
              <p:nvPr/>
            </p:nvPicPr>
            <p:blipFill rotWithShape="1">
              <a:blip r:embed="rId4">
                <a:alphaModFix/>
              </a:blip>
              <a:srcRect/>
              <a:stretch/>
            </p:blipFill>
            <p:spPr>
              <a:xfrm>
                <a:off x="4041131" y="2900202"/>
                <a:ext cx="807468" cy="878001"/>
              </a:xfrm>
              <a:prstGeom prst="rect">
                <a:avLst/>
              </a:prstGeom>
              <a:noFill/>
              <a:ln>
                <a:noFill/>
              </a:ln>
            </p:spPr>
          </p:pic>
          <p:pic>
            <p:nvPicPr>
              <p:cNvPr id="1145" name="Google Shape;1145;p66" descr="A picture containing silhouette&#10;&#10;Description automatically generated"/>
              <p:cNvPicPr preferRelativeResize="0"/>
              <p:nvPr/>
            </p:nvPicPr>
            <p:blipFill rotWithShape="1">
              <a:blip r:embed="rId5">
                <a:alphaModFix/>
              </a:blip>
              <a:srcRect l="77527"/>
              <a:stretch/>
            </p:blipFill>
            <p:spPr>
              <a:xfrm>
                <a:off x="2473225" y="2106979"/>
                <a:ext cx="580813" cy="1679171"/>
              </a:xfrm>
              <a:prstGeom prst="rect">
                <a:avLst/>
              </a:prstGeom>
              <a:noFill/>
              <a:ln>
                <a:noFill/>
              </a:ln>
            </p:spPr>
          </p:pic>
          <p:pic>
            <p:nvPicPr>
              <p:cNvPr id="1146" name="Google Shape;1146;p66" descr="A picture containing silhouette&#10;&#10;Description automatically generated"/>
              <p:cNvPicPr preferRelativeResize="0"/>
              <p:nvPr/>
            </p:nvPicPr>
            <p:blipFill rotWithShape="1">
              <a:blip r:embed="rId3">
                <a:alphaModFix/>
              </a:blip>
              <a:srcRect l="60167" r="22713"/>
              <a:stretch/>
            </p:blipFill>
            <p:spPr>
              <a:xfrm>
                <a:off x="3650823" y="2123622"/>
                <a:ext cx="433072" cy="1643736"/>
              </a:xfrm>
              <a:prstGeom prst="rect">
                <a:avLst/>
              </a:prstGeom>
              <a:noFill/>
              <a:ln>
                <a:noFill/>
              </a:ln>
            </p:spPr>
          </p:pic>
          <p:cxnSp>
            <p:nvCxnSpPr>
              <p:cNvPr id="1147" name="Google Shape;1147;p66"/>
              <p:cNvCxnSpPr/>
              <p:nvPr/>
            </p:nvCxnSpPr>
            <p:spPr>
              <a:xfrm>
                <a:off x="2012565" y="2956931"/>
                <a:ext cx="549075" cy="0"/>
              </a:xfrm>
              <a:prstGeom prst="straightConnector1">
                <a:avLst/>
              </a:prstGeom>
              <a:noFill/>
              <a:ln w="28575" cap="flat" cmpd="sng">
                <a:solidFill>
                  <a:srgbClr val="000000"/>
                </a:solidFill>
                <a:prstDash val="solid"/>
                <a:round/>
                <a:headEnd type="none" w="sm" len="sm"/>
                <a:tailEnd type="none" w="sm" len="sm"/>
              </a:ln>
            </p:spPr>
          </p:cxnSp>
          <p:cxnSp>
            <p:nvCxnSpPr>
              <p:cNvPr id="1148" name="Google Shape;1148;p66"/>
              <p:cNvCxnSpPr/>
              <p:nvPr/>
            </p:nvCxnSpPr>
            <p:spPr>
              <a:xfrm rot="10800000">
                <a:off x="3053441" y="2956931"/>
                <a:ext cx="584743" cy="0"/>
              </a:xfrm>
              <a:prstGeom prst="straightConnector1">
                <a:avLst/>
              </a:prstGeom>
              <a:noFill/>
              <a:ln w="28575" cap="flat" cmpd="sng">
                <a:solidFill>
                  <a:srgbClr val="000000"/>
                </a:solidFill>
                <a:prstDash val="solid"/>
                <a:round/>
                <a:headEnd type="none" w="sm" len="sm"/>
                <a:tailEnd type="none" w="sm" len="sm"/>
              </a:ln>
            </p:spPr>
          </p:cxnSp>
        </p:grpSp>
        <p:pic>
          <p:nvPicPr>
            <p:cNvPr id="1149" name="Google Shape;1149;p66"/>
            <p:cNvPicPr preferRelativeResize="0"/>
            <p:nvPr/>
          </p:nvPicPr>
          <p:blipFill rotWithShape="1">
            <a:blip r:embed="rId6">
              <a:alphaModFix/>
            </a:blip>
            <a:srcRect/>
            <a:stretch/>
          </p:blipFill>
          <p:spPr>
            <a:xfrm>
              <a:off x="1067702" y="2641817"/>
              <a:ext cx="433674" cy="1254693"/>
            </a:xfrm>
            <a:prstGeom prst="rect">
              <a:avLst/>
            </a:prstGeom>
            <a:solidFill>
              <a:schemeClr val="lt1"/>
            </a:solidFill>
            <a:ln>
              <a:noFill/>
            </a:ln>
          </p:spPr>
        </p:pic>
      </p:grpSp>
      <p:grpSp>
        <p:nvGrpSpPr>
          <p:cNvPr id="1150" name="Google Shape;1150;p66"/>
          <p:cNvGrpSpPr/>
          <p:nvPr/>
        </p:nvGrpSpPr>
        <p:grpSpPr>
          <a:xfrm>
            <a:off x="8806271" y="1355337"/>
            <a:ext cx="3104256" cy="5143444"/>
            <a:chOff x="5055889" y="2080467"/>
            <a:chExt cx="3379274" cy="4769324"/>
          </a:xfrm>
        </p:grpSpPr>
        <p:grpSp>
          <p:nvGrpSpPr>
            <p:cNvPr id="1151" name="Google Shape;1151;p66"/>
            <p:cNvGrpSpPr/>
            <p:nvPr/>
          </p:nvGrpSpPr>
          <p:grpSpPr>
            <a:xfrm>
              <a:off x="6296754" y="2710815"/>
              <a:ext cx="637446" cy="1219200"/>
              <a:chOff x="6033864" y="2710815"/>
              <a:chExt cx="637446" cy="1219200"/>
            </a:xfrm>
          </p:grpSpPr>
          <p:grpSp>
            <p:nvGrpSpPr>
              <p:cNvPr id="1152" name="Google Shape;1152;p66"/>
              <p:cNvGrpSpPr/>
              <p:nvPr/>
            </p:nvGrpSpPr>
            <p:grpSpPr>
              <a:xfrm>
                <a:off x="6256019" y="2710815"/>
                <a:ext cx="220980" cy="571500"/>
                <a:chOff x="2125980" y="2937510"/>
                <a:chExt cx="220980" cy="571500"/>
              </a:xfrm>
            </p:grpSpPr>
            <p:sp>
              <p:nvSpPr>
                <p:cNvPr id="1153" name="Google Shape;1153;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54" name="Google Shape;1154;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55" name="Google Shape;1155;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156" name="Google Shape;1156;p66"/>
              <p:cNvGrpSpPr/>
              <p:nvPr/>
            </p:nvGrpSpPr>
            <p:grpSpPr>
              <a:xfrm>
                <a:off x="6033864" y="3358515"/>
                <a:ext cx="220980" cy="571500"/>
                <a:chOff x="2125980" y="2937510"/>
                <a:chExt cx="220980" cy="571500"/>
              </a:xfrm>
            </p:grpSpPr>
            <p:sp>
              <p:nvSpPr>
                <p:cNvPr id="1157" name="Google Shape;1157;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58" name="Google Shape;1158;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59" name="Google Shape;1159;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160" name="Google Shape;1160;p66"/>
              <p:cNvGrpSpPr/>
              <p:nvPr/>
            </p:nvGrpSpPr>
            <p:grpSpPr>
              <a:xfrm>
                <a:off x="6450330" y="3358515"/>
                <a:ext cx="220980" cy="571500"/>
                <a:chOff x="2125980" y="2937510"/>
                <a:chExt cx="220980" cy="571500"/>
              </a:xfrm>
            </p:grpSpPr>
            <p:sp>
              <p:nvSpPr>
                <p:cNvPr id="1161" name="Google Shape;1161;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62" name="Google Shape;1162;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63" name="Google Shape;1163;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164" name="Google Shape;1164;p66"/>
              <p:cNvSpPr/>
              <p:nvPr/>
            </p:nvSpPr>
            <p:spPr>
              <a:xfrm>
                <a:off x="6239604" y="3527107"/>
                <a:ext cx="217170" cy="21717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165" name="Google Shape;1165;p66"/>
            <p:cNvSpPr txBox="1"/>
            <p:nvPr/>
          </p:nvSpPr>
          <p:spPr>
            <a:xfrm>
              <a:off x="5413841" y="2080467"/>
              <a:ext cx="2305553" cy="3710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Reference ciblée</a:t>
              </a:r>
              <a:endParaRPr dirty="0"/>
            </a:p>
          </p:txBody>
        </p:sp>
        <p:sp>
          <p:nvSpPr>
            <p:cNvPr id="1166" name="Google Shape;1166;p66"/>
            <p:cNvSpPr txBox="1"/>
            <p:nvPr/>
          </p:nvSpPr>
          <p:spPr>
            <a:xfrm>
              <a:off x="5055889" y="4966256"/>
              <a:ext cx="3379274" cy="18835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fr-FR" sz="1800" dirty="0">
                  <a:solidFill>
                    <a:srgbClr val="000000"/>
                  </a:solidFill>
                  <a:latin typeface="Calibri"/>
                  <a:ea typeface="Calibri"/>
                  <a:cs typeface="Calibri"/>
                  <a:sym typeface="Calibri"/>
                </a:rPr>
                <a:t>Travailler avec le client pour </a:t>
              </a:r>
              <a:br>
                <a:rPr lang="fr-FR" sz="1800" dirty="0">
                  <a:solidFill>
                    <a:srgbClr val="000000"/>
                  </a:solidFill>
                  <a:latin typeface="Calibri"/>
                  <a:ea typeface="Calibri"/>
                  <a:cs typeface="Calibri"/>
                  <a:sym typeface="Calibri"/>
                </a:rPr>
              </a:br>
              <a:r>
                <a:rPr lang="en-US" sz="1800" i="1" dirty="0">
                  <a:solidFill>
                    <a:srgbClr val="000000"/>
                  </a:solidFill>
                  <a:latin typeface="Calibri"/>
                  <a:ea typeface="Calibri"/>
                  <a:cs typeface="Calibri"/>
                  <a:sym typeface="Calibri"/>
                </a:rPr>
                <a:t>identifier</a:t>
              </a:r>
              <a:r>
                <a:rPr lang="en-US" sz="1800" dirty="0">
                  <a:solidFill>
                    <a:srgbClr val="000000"/>
                  </a:solidFill>
                  <a:latin typeface="Calibri"/>
                  <a:ea typeface="Calibri"/>
                  <a:cs typeface="Calibri"/>
                  <a:sym typeface="Calibri"/>
                </a:rPr>
                <a:t> </a:t>
              </a:r>
              <a:r>
                <a:rPr lang="fr-FR" sz="1800" b="1" u="none" strike="noStrike" cap="none" dirty="0">
                  <a:solidFill>
                    <a:srgbClr val="000000"/>
                  </a:solidFill>
                  <a:latin typeface="Calibri"/>
                  <a:ea typeface="Calibri"/>
                  <a:cs typeface="Calibri"/>
                  <a:sym typeface="Calibri"/>
                </a:rPr>
                <a:t>partenaires sexuels ou consommateurs de drogues</a:t>
              </a:r>
              <a:r>
                <a:rPr lang="en-US" sz="1800" b="0" u="none" strike="noStrike" cap="none" dirty="0">
                  <a:solidFill>
                    <a:srgbClr val="000000"/>
                  </a:solidFill>
                  <a:latin typeface="Calibri"/>
                  <a:ea typeface="Calibri"/>
                  <a:cs typeface="Calibri"/>
                  <a:sym typeface="Calibri"/>
                </a:rPr>
                <a:t> </a:t>
              </a:r>
              <a:r>
                <a:rPr lang="fr-FR" sz="1800" b="0" u="none" strike="noStrike" cap="none" dirty="0">
                  <a:solidFill>
                    <a:srgbClr val="000000"/>
                  </a:solidFill>
                  <a:latin typeface="Calibri"/>
                  <a:ea typeface="Calibri"/>
                  <a:cs typeface="Calibri"/>
                  <a:sym typeface="Calibri"/>
                </a:rPr>
                <a:t>pour lesquels il a peu ou pas de coordonnées; déterminer comment / où le cas index peut être atteint.</a:t>
              </a:r>
              <a:endParaRPr dirty="0"/>
            </a:p>
          </p:txBody>
        </p:sp>
      </p:grpSp>
      <p:grpSp>
        <p:nvGrpSpPr>
          <p:cNvPr id="1167" name="Google Shape;1167;p66"/>
          <p:cNvGrpSpPr/>
          <p:nvPr/>
        </p:nvGrpSpPr>
        <p:grpSpPr>
          <a:xfrm>
            <a:off x="8964937" y="2430850"/>
            <a:ext cx="2582526" cy="1575269"/>
            <a:chOff x="4872075" y="2412938"/>
            <a:chExt cx="2582526" cy="1575269"/>
          </a:xfrm>
        </p:grpSpPr>
        <p:grpSp>
          <p:nvGrpSpPr>
            <p:cNvPr id="1168" name="Google Shape;1168;p66"/>
            <p:cNvGrpSpPr/>
            <p:nvPr/>
          </p:nvGrpSpPr>
          <p:grpSpPr>
            <a:xfrm>
              <a:off x="4909338" y="2412938"/>
              <a:ext cx="2458188" cy="1575269"/>
              <a:chOff x="1988961" y="2233106"/>
              <a:chExt cx="2655472" cy="1693175"/>
            </a:xfrm>
          </p:grpSpPr>
          <p:grpSp>
            <p:nvGrpSpPr>
              <p:cNvPr id="1169" name="Google Shape;1169;p66"/>
              <p:cNvGrpSpPr/>
              <p:nvPr/>
            </p:nvGrpSpPr>
            <p:grpSpPr>
              <a:xfrm>
                <a:off x="2399480" y="2233106"/>
                <a:ext cx="2244953" cy="1679171"/>
                <a:chOff x="2064556" y="2106979"/>
                <a:chExt cx="2244953" cy="1679171"/>
              </a:xfrm>
            </p:grpSpPr>
            <p:pic>
              <p:nvPicPr>
                <p:cNvPr id="1170" name="Google Shape;1170;p66" descr="A picture containing silhouette&#10;&#10;Description automatically generated"/>
                <p:cNvPicPr preferRelativeResize="0"/>
                <p:nvPr/>
              </p:nvPicPr>
              <p:blipFill rotWithShape="1">
                <a:blip r:embed="rId3">
                  <a:alphaModFix/>
                </a:blip>
                <a:srcRect l="1" r="62628"/>
                <a:stretch/>
              </p:blipFill>
              <p:spPr>
                <a:xfrm>
                  <a:off x="3578771" y="2479233"/>
                  <a:ext cx="730738" cy="1270460"/>
                </a:xfrm>
                <a:prstGeom prst="rect">
                  <a:avLst/>
                </a:prstGeom>
                <a:noFill/>
                <a:ln>
                  <a:noFill/>
                </a:ln>
              </p:spPr>
            </p:pic>
            <p:pic>
              <p:nvPicPr>
                <p:cNvPr id="1171" name="Google Shape;1171;p66" descr="A picture containing silhouette&#10;&#10;Description automatically generated"/>
                <p:cNvPicPr preferRelativeResize="0"/>
                <p:nvPr/>
              </p:nvPicPr>
              <p:blipFill rotWithShape="1">
                <a:blip r:embed="rId5">
                  <a:alphaModFix/>
                </a:blip>
                <a:srcRect l="77527"/>
                <a:stretch/>
              </p:blipFill>
              <p:spPr>
                <a:xfrm>
                  <a:off x="2581536" y="2106979"/>
                  <a:ext cx="580812" cy="1679171"/>
                </a:xfrm>
                <a:prstGeom prst="rect">
                  <a:avLst/>
                </a:prstGeom>
                <a:noFill/>
                <a:ln>
                  <a:noFill/>
                </a:ln>
              </p:spPr>
            </p:pic>
            <p:cxnSp>
              <p:nvCxnSpPr>
                <p:cNvPr id="1172" name="Google Shape;1172;p66"/>
                <p:cNvCxnSpPr/>
                <p:nvPr/>
              </p:nvCxnSpPr>
              <p:spPr>
                <a:xfrm>
                  <a:off x="2064556" y="3150920"/>
                  <a:ext cx="716956" cy="0"/>
                </a:xfrm>
                <a:prstGeom prst="straightConnector1">
                  <a:avLst/>
                </a:prstGeom>
                <a:noFill/>
                <a:ln w="28575" cap="flat" cmpd="sng">
                  <a:solidFill>
                    <a:srgbClr val="000000"/>
                  </a:solidFill>
                  <a:prstDash val="dot"/>
                  <a:round/>
                  <a:headEnd type="none" w="sm" len="sm"/>
                  <a:tailEnd type="none" w="sm" len="sm"/>
                </a:ln>
              </p:spPr>
            </p:cxnSp>
            <p:cxnSp>
              <p:nvCxnSpPr>
                <p:cNvPr id="1173" name="Google Shape;1173;p66"/>
                <p:cNvCxnSpPr/>
                <p:nvPr/>
              </p:nvCxnSpPr>
              <p:spPr>
                <a:xfrm rot="10800000">
                  <a:off x="3001450" y="3150920"/>
                  <a:ext cx="584742" cy="0"/>
                </a:xfrm>
                <a:prstGeom prst="straightConnector1">
                  <a:avLst/>
                </a:prstGeom>
                <a:noFill/>
                <a:ln w="28575" cap="flat" cmpd="sng">
                  <a:solidFill>
                    <a:srgbClr val="000000"/>
                  </a:solidFill>
                  <a:prstDash val="dot"/>
                  <a:round/>
                  <a:headEnd type="none" w="sm" len="sm"/>
                  <a:tailEnd type="none" w="sm" len="sm"/>
                </a:ln>
              </p:spPr>
            </p:cxnSp>
          </p:grpSp>
          <p:pic>
            <p:nvPicPr>
              <p:cNvPr id="1174" name="Google Shape;1174;p66"/>
              <p:cNvPicPr preferRelativeResize="0"/>
              <p:nvPr/>
            </p:nvPicPr>
            <p:blipFill rotWithShape="1">
              <a:blip r:embed="rId6">
                <a:alphaModFix/>
              </a:blip>
              <a:srcRect/>
              <a:stretch/>
            </p:blipFill>
            <p:spPr>
              <a:xfrm>
                <a:off x="1988961" y="2532817"/>
                <a:ext cx="481640" cy="1393464"/>
              </a:xfrm>
              <a:prstGeom prst="rect">
                <a:avLst/>
              </a:prstGeom>
              <a:solidFill>
                <a:schemeClr val="lt1"/>
              </a:solidFill>
              <a:ln>
                <a:noFill/>
              </a:ln>
            </p:spPr>
          </p:pic>
        </p:grpSp>
        <p:sp>
          <p:nvSpPr>
            <p:cNvPr id="1175" name="Google Shape;1175;p66"/>
            <p:cNvSpPr txBox="1"/>
            <p:nvPr/>
          </p:nvSpPr>
          <p:spPr>
            <a:xfrm>
              <a:off x="4872075" y="2968361"/>
              <a:ext cx="49810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dirty="0"/>
            </a:p>
          </p:txBody>
        </p:sp>
        <p:sp>
          <p:nvSpPr>
            <p:cNvPr id="1176" name="Google Shape;1176;p66"/>
            <p:cNvSpPr txBox="1"/>
            <p:nvPr/>
          </p:nvSpPr>
          <p:spPr>
            <a:xfrm>
              <a:off x="6663571" y="3056178"/>
              <a:ext cx="49810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dirty="0"/>
            </a:p>
          </p:txBody>
        </p:sp>
        <p:sp>
          <p:nvSpPr>
            <p:cNvPr id="1177" name="Google Shape;1177;p66"/>
            <p:cNvSpPr txBox="1"/>
            <p:nvPr/>
          </p:nvSpPr>
          <p:spPr>
            <a:xfrm>
              <a:off x="6956495" y="2968361"/>
              <a:ext cx="49810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dirty="0"/>
            </a:p>
          </p:txBody>
        </p:sp>
      </p:grpSp>
      <p:grpSp>
        <p:nvGrpSpPr>
          <p:cNvPr id="3" name="Group 2">
            <a:extLst>
              <a:ext uri="{FF2B5EF4-FFF2-40B4-BE49-F238E27FC236}">
                <a16:creationId xmlns:a16="http://schemas.microsoft.com/office/drawing/2014/main" id="{CF6A0177-8279-4682-AE23-51DC73FBEA6F}"/>
              </a:ext>
            </a:extLst>
          </p:cNvPr>
          <p:cNvGrpSpPr/>
          <p:nvPr/>
        </p:nvGrpSpPr>
        <p:grpSpPr>
          <a:xfrm>
            <a:off x="4812446" y="2033848"/>
            <a:ext cx="3104256" cy="2811455"/>
            <a:chOff x="4567511" y="2033848"/>
            <a:chExt cx="3104256" cy="2811455"/>
          </a:xfrm>
        </p:grpSpPr>
        <p:grpSp>
          <p:nvGrpSpPr>
            <p:cNvPr id="1178" name="Google Shape;1178;p66"/>
            <p:cNvGrpSpPr/>
            <p:nvPr/>
          </p:nvGrpSpPr>
          <p:grpSpPr>
            <a:xfrm>
              <a:off x="4567511" y="2033848"/>
              <a:ext cx="3104256" cy="2811455"/>
              <a:chOff x="8333766" y="2017219"/>
              <a:chExt cx="3104256" cy="2811455"/>
            </a:xfrm>
          </p:grpSpPr>
          <p:grpSp>
            <p:nvGrpSpPr>
              <p:cNvPr id="1179" name="Google Shape;1179;p66"/>
              <p:cNvGrpSpPr/>
              <p:nvPr/>
            </p:nvGrpSpPr>
            <p:grpSpPr>
              <a:xfrm>
                <a:off x="8333766" y="2017219"/>
                <a:ext cx="3104256" cy="2811455"/>
                <a:chOff x="6766408" y="1686377"/>
                <a:chExt cx="3564945" cy="3253190"/>
              </a:xfrm>
            </p:grpSpPr>
            <p:pic>
              <p:nvPicPr>
                <p:cNvPr id="1180" name="Google Shape;1180;p66" descr="A picture containing silhouette&#10;&#10;Description automatically generated"/>
                <p:cNvPicPr preferRelativeResize="0"/>
                <p:nvPr/>
              </p:nvPicPr>
              <p:blipFill rotWithShape="1">
                <a:blip r:embed="rId7">
                  <a:alphaModFix/>
                </a:blip>
                <a:srcRect l="38078" r="39752"/>
                <a:stretch/>
              </p:blipFill>
              <p:spPr>
                <a:xfrm>
                  <a:off x="8971398" y="1868717"/>
                  <a:ext cx="319049" cy="935042"/>
                </a:xfrm>
                <a:prstGeom prst="rect">
                  <a:avLst/>
                </a:prstGeom>
                <a:noFill/>
                <a:ln>
                  <a:noFill/>
                </a:ln>
              </p:spPr>
            </p:pic>
            <p:pic>
              <p:nvPicPr>
                <p:cNvPr id="1181" name="Google Shape;1181;p66" descr="A picture containing silhouette&#10;&#10;Description automatically generated"/>
                <p:cNvPicPr preferRelativeResize="0"/>
                <p:nvPr/>
              </p:nvPicPr>
              <p:blipFill rotWithShape="1">
                <a:blip r:embed="rId5">
                  <a:alphaModFix/>
                </a:blip>
                <a:srcRect l="77527"/>
                <a:stretch/>
              </p:blipFill>
              <p:spPr>
                <a:xfrm>
                  <a:off x="8230478" y="2274800"/>
                  <a:ext cx="538567" cy="1557038"/>
                </a:xfrm>
                <a:prstGeom prst="rect">
                  <a:avLst/>
                </a:prstGeom>
                <a:noFill/>
                <a:ln>
                  <a:noFill/>
                </a:ln>
              </p:spPr>
            </p:pic>
            <p:pic>
              <p:nvPicPr>
                <p:cNvPr id="1182" name="Google Shape;1182;p66" descr="A picture containing silhouette&#10;&#10;Description automatically generated"/>
                <p:cNvPicPr preferRelativeResize="0"/>
                <p:nvPr/>
              </p:nvPicPr>
              <p:blipFill rotWithShape="1">
                <a:blip r:embed="rId7">
                  <a:alphaModFix/>
                </a:blip>
                <a:srcRect l="38078" r="39752"/>
                <a:stretch/>
              </p:blipFill>
              <p:spPr>
                <a:xfrm>
                  <a:off x="7671663" y="3754671"/>
                  <a:ext cx="319049" cy="935042"/>
                </a:xfrm>
                <a:prstGeom prst="rect">
                  <a:avLst/>
                </a:prstGeom>
                <a:noFill/>
                <a:ln>
                  <a:noFill/>
                </a:ln>
              </p:spPr>
            </p:pic>
            <p:pic>
              <p:nvPicPr>
                <p:cNvPr id="1183" name="Google Shape;1183;p66" descr="A picture containing silhouette&#10;&#10;Description automatically generated"/>
                <p:cNvPicPr preferRelativeResize="0"/>
                <p:nvPr/>
              </p:nvPicPr>
              <p:blipFill rotWithShape="1">
                <a:blip r:embed="rId7">
                  <a:alphaModFix/>
                </a:blip>
                <a:srcRect l="38078" r="39752"/>
                <a:stretch/>
              </p:blipFill>
              <p:spPr>
                <a:xfrm>
                  <a:off x="9130922" y="3638109"/>
                  <a:ext cx="319049" cy="935042"/>
                </a:xfrm>
                <a:prstGeom prst="rect">
                  <a:avLst/>
                </a:prstGeom>
                <a:noFill/>
                <a:ln>
                  <a:noFill/>
                </a:ln>
              </p:spPr>
            </p:pic>
            <p:sp>
              <p:nvSpPr>
                <p:cNvPr id="1184" name="Google Shape;1184;p66"/>
                <p:cNvSpPr/>
                <p:nvPr/>
              </p:nvSpPr>
              <p:spPr>
                <a:xfrm>
                  <a:off x="6766408" y="1686377"/>
                  <a:ext cx="3564945" cy="3253190"/>
                </a:xfrm>
                <a:prstGeom prst="donut">
                  <a:avLst>
                    <a:gd name="adj" fmla="val 1120"/>
                  </a:avLst>
                </a:prstGeom>
                <a:solidFill>
                  <a:srgbClr val="279E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cxnSp>
            <p:nvCxnSpPr>
              <p:cNvPr id="1185" name="Google Shape;1185;p66"/>
              <p:cNvCxnSpPr/>
              <p:nvPr/>
            </p:nvCxnSpPr>
            <p:spPr>
              <a:xfrm>
                <a:off x="9103098" y="3217927"/>
                <a:ext cx="508282" cy="0"/>
              </a:xfrm>
              <a:prstGeom prst="straightConnector1">
                <a:avLst/>
              </a:prstGeom>
              <a:noFill/>
              <a:ln w="28575" cap="flat" cmpd="sng">
                <a:solidFill>
                  <a:srgbClr val="000000"/>
                </a:solidFill>
                <a:prstDash val="solid"/>
                <a:round/>
                <a:headEnd type="none" w="sm" len="sm"/>
                <a:tailEnd type="none" w="sm" len="sm"/>
              </a:ln>
            </p:spPr>
          </p:cxnSp>
          <p:pic>
            <p:nvPicPr>
              <p:cNvPr id="1187" name="Google Shape;1187;p66" descr="A picture containing silhouette&#10;&#10;Description automatically generated"/>
              <p:cNvPicPr preferRelativeResize="0"/>
              <p:nvPr/>
            </p:nvPicPr>
            <p:blipFill rotWithShape="1">
              <a:blip r:embed="rId3">
                <a:alphaModFix/>
              </a:blip>
              <a:srcRect l="1" r="62628"/>
              <a:stretch/>
            </p:blipFill>
            <p:spPr>
              <a:xfrm>
                <a:off x="10576595" y="2749063"/>
                <a:ext cx="599257" cy="1047109"/>
              </a:xfrm>
              <a:prstGeom prst="rect">
                <a:avLst/>
              </a:prstGeom>
              <a:noFill/>
              <a:ln>
                <a:noFill/>
              </a:ln>
            </p:spPr>
          </p:pic>
        </p:grpSp>
        <p:pic>
          <p:nvPicPr>
            <p:cNvPr id="87" name="Google Shape;1149;p66">
              <a:extLst>
                <a:ext uri="{FF2B5EF4-FFF2-40B4-BE49-F238E27FC236}">
                  <a16:creationId xmlns:a16="http://schemas.microsoft.com/office/drawing/2014/main" id="{D6BEC325-0213-40D2-B71B-5B03E14AFFFA}"/>
                </a:ext>
              </a:extLst>
            </p:cNvPr>
            <p:cNvPicPr preferRelativeResize="0"/>
            <p:nvPr/>
          </p:nvPicPr>
          <p:blipFill rotWithShape="1">
            <a:blip r:embed="rId6">
              <a:alphaModFix/>
            </a:blip>
            <a:srcRect/>
            <a:stretch/>
          </p:blipFill>
          <p:spPr>
            <a:xfrm>
              <a:off x="4865805" y="2744141"/>
              <a:ext cx="401455" cy="1167321"/>
            </a:xfrm>
            <a:prstGeom prst="rect">
              <a:avLst/>
            </a:prstGeom>
            <a:solidFill>
              <a:schemeClr val="lt1"/>
            </a:solidFill>
            <a:ln>
              <a:noFill/>
            </a:ln>
          </p:spPr>
        </p:pic>
        <p:cxnSp>
          <p:nvCxnSpPr>
            <p:cNvPr id="88" name="Google Shape;1185;p66">
              <a:extLst>
                <a:ext uri="{FF2B5EF4-FFF2-40B4-BE49-F238E27FC236}">
                  <a16:creationId xmlns:a16="http://schemas.microsoft.com/office/drawing/2014/main" id="{A8361741-288E-45B2-963E-430503D14151}"/>
                </a:ext>
              </a:extLst>
            </p:cNvPr>
            <p:cNvCxnSpPr/>
            <p:nvPr/>
          </p:nvCxnSpPr>
          <p:spPr>
            <a:xfrm>
              <a:off x="6308319" y="3228607"/>
              <a:ext cx="508282" cy="0"/>
            </a:xfrm>
            <a:prstGeom prst="straightConnector1">
              <a:avLst/>
            </a:prstGeom>
            <a:noFill/>
            <a:ln w="28575" cap="flat" cmpd="sng">
              <a:solidFill>
                <a:srgbClr val="000000"/>
              </a:solidFill>
              <a:prstDash val="solid"/>
              <a:round/>
              <a:headEnd type="none" w="sm" len="sm"/>
              <a:tailEnd type="none" w="sm" len="sm"/>
            </a:ln>
          </p:spPr>
        </p:cxn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67"/>
          <p:cNvSpPr txBox="1">
            <a:spLocks noGrp="1"/>
          </p:cNvSpPr>
          <p:nvPr>
            <p:ph type="title"/>
          </p:nvPr>
        </p:nvSpPr>
        <p:spPr>
          <a:xfrm>
            <a:off x="470106" y="589199"/>
            <a:ext cx="11012905" cy="8000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3100"/>
              <a:buFont typeface="Calibri"/>
              <a:buNone/>
            </a:pPr>
            <a:r>
              <a:rPr lang="fr-FR" sz="2600" dirty="0"/>
              <a:t>Combinaison de tests index, de référence au réseau de risque et de référence ciblée</a:t>
            </a:r>
            <a:endParaRPr sz="2600" dirty="0"/>
          </a:p>
        </p:txBody>
      </p:sp>
      <p:grpSp>
        <p:nvGrpSpPr>
          <p:cNvPr id="1195" name="Google Shape;1195;p67"/>
          <p:cNvGrpSpPr/>
          <p:nvPr/>
        </p:nvGrpSpPr>
        <p:grpSpPr>
          <a:xfrm>
            <a:off x="4949931" y="1628574"/>
            <a:ext cx="2328571" cy="2186332"/>
            <a:chOff x="5500324" y="1902712"/>
            <a:chExt cx="1810029" cy="2027303"/>
          </a:xfrm>
        </p:grpSpPr>
        <p:grpSp>
          <p:nvGrpSpPr>
            <p:cNvPr id="1196" name="Google Shape;1196;p67"/>
            <p:cNvGrpSpPr/>
            <p:nvPr/>
          </p:nvGrpSpPr>
          <p:grpSpPr>
            <a:xfrm>
              <a:off x="6296754" y="2710815"/>
              <a:ext cx="637446" cy="1219200"/>
              <a:chOff x="6033864" y="2710815"/>
              <a:chExt cx="637446" cy="1219200"/>
            </a:xfrm>
          </p:grpSpPr>
          <p:grpSp>
            <p:nvGrpSpPr>
              <p:cNvPr id="1197" name="Google Shape;1197;p67"/>
              <p:cNvGrpSpPr/>
              <p:nvPr/>
            </p:nvGrpSpPr>
            <p:grpSpPr>
              <a:xfrm>
                <a:off x="6256019" y="2710815"/>
                <a:ext cx="220980" cy="571500"/>
                <a:chOff x="2125980" y="2937510"/>
                <a:chExt cx="220980" cy="571500"/>
              </a:xfrm>
            </p:grpSpPr>
            <p:sp>
              <p:nvSpPr>
                <p:cNvPr id="1198" name="Google Shape;1198;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199" name="Google Shape;1199;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00" name="Google Shape;1200;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grpSp>
            <p:nvGrpSpPr>
              <p:cNvPr id="1201" name="Google Shape;1201;p67"/>
              <p:cNvGrpSpPr/>
              <p:nvPr/>
            </p:nvGrpSpPr>
            <p:grpSpPr>
              <a:xfrm>
                <a:off x="6033864" y="3358515"/>
                <a:ext cx="220980" cy="571500"/>
                <a:chOff x="2125980" y="2937510"/>
                <a:chExt cx="220980" cy="571500"/>
              </a:xfrm>
            </p:grpSpPr>
            <p:sp>
              <p:nvSpPr>
                <p:cNvPr id="1202" name="Google Shape;1202;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03" name="Google Shape;1203;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04" name="Google Shape;1204;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grpSp>
            <p:nvGrpSpPr>
              <p:cNvPr id="1205" name="Google Shape;1205;p67"/>
              <p:cNvGrpSpPr/>
              <p:nvPr/>
            </p:nvGrpSpPr>
            <p:grpSpPr>
              <a:xfrm>
                <a:off x="6450330" y="3358515"/>
                <a:ext cx="220980" cy="571500"/>
                <a:chOff x="2125980" y="2937510"/>
                <a:chExt cx="220980" cy="571500"/>
              </a:xfrm>
            </p:grpSpPr>
            <p:sp>
              <p:nvSpPr>
                <p:cNvPr id="1206" name="Google Shape;1206;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07" name="Google Shape;1207;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08" name="Google Shape;1208;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sp>
            <p:nvSpPr>
              <p:cNvPr id="1209" name="Google Shape;1209;p67"/>
              <p:cNvSpPr/>
              <p:nvPr/>
            </p:nvSpPr>
            <p:spPr>
              <a:xfrm>
                <a:off x="6239604" y="3527107"/>
                <a:ext cx="217170" cy="21717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sp>
          <p:nvSpPr>
            <p:cNvPr id="1210" name="Google Shape;1210;p67"/>
            <p:cNvSpPr txBox="1"/>
            <p:nvPr/>
          </p:nvSpPr>
          <p:spPr>
            <a:xfrm>
              <a:off x="5500324" y="1902712"/>
              <a:ext cx="1810029" cy="4851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dirty="0">
                  <a:solidFill>
                    <a:srgbClr val="000000"/>
                  </a:solidFill>
                  <a:latin typeface="+mj-lt"/>
                  <a:ea typeface="Calibri"/>
                  <a:cs typeface="Calibri"/>
                  <a:sym typeface="Calibri"/>
                </a:rPr>
                <a:t>Test Index</a:t>
              </a:r>
              <a:endParaRPr lang="en-US" sz="2800" dirty="0">
                <a:latin typeface="+mj-lt"/>
              </a:endParaRPr>
            </a:p>
          </p:txBody>
        </p:sp>
      </p:grpSp>
      <p:grpSp>
        <p:nvGrpSpPr>
          <p:cNvPr id="1211" name="Google Shape;1211;p67"/>
          <p:cNvGrpSpPr/>
          <p:nvPr/>
        </p:nvGrpSpPr>
        <p:grpSpPr>
          <a:xfrm rot="20516659">
            <a:off x="2067009" y="2846620"/>
            <a:ext cx="1874928" cy="1451597"/>
            <a:chOff x="6205772" y="52731"/>
            <a:chExt cx="1044623" cy="3877284"/>
          </a:xfrm>
        </p:grpSpPr>
        <p:grpSp>
          <p:nvGrpSpPr>
            <p:cNvPr id="1212" name="Google Shape;1212;p67"/>
            <p:cNvGrpSpPr/>
            <p:nvPr/>
          </p:nvGrpSpPr>
          <p:grpSpPr>
            <a:xfrm>
              <a:off x="6296754" y="2710815"/>
              <a:ext cx="637446" cy="1219200"/>
              <a:chOff x="6033864" y="2710815"/>
              <a:chExt cx="637446" cy="1219200"/>
            </a:xfrm>
          </p:grpSpPr>
          <p:grpSp>
            <p:nvGrpSpPr>
              <p:cNvPr id="1213" name="Google Shape;1213;p67"/>
              <p:cNvGrpSpPr/>
              <p:nvPr/>
            </p:nvGrpSpPr>
            <p:grpSpPr>
              <a:xfrm>
                <a:off x="6256019" y="2710815"/>
                <a:ext cx="220980" cy="571500"/>
                <a:chOff x="2125980" y="2937510"/>
                <a:chExt cx="220980" cy="571500"/>
              </a:xfrm>
            </p:grpSpPr>
            <p:sp>
              <p:nvSpPr>
                <p:cNvPr id="1214" name="Google Shape;1214;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15" name="Google Shape;1215;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16" name="Google Shape;1216;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grpSp>
            <p:nvGrpSpPr>
              <p:cNvPr id="1217" name="Google Shape;1217;p67"/>
              <p:cNvGrpSpPr/>
              <p:nvPr/>
            </p:nvGrpSpPr>
            <p:grpSpPr>
              <a:xfrm>
                <a:off x="6033864" y="3358515"/>
                <a:ext cx="220980" cy="571500"/>
                <a:chOff x="2125980" y="2937510"/>
                <a:chExt cx="220980" cy="571500"/>
              </a:xfrm>
            </p:grpSpPr>
            <p:sp>
              <p:nvSpPr>
                <p:cNvPr id="1218" name="Google Shape;1218;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19" name="Google Shape;1219;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20" name="Google Shape;1220;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grpSp>
            <p:nvGrpSpPr>
              <p:cNvPr id="1221" name="Google Shape;1221;p67"/>
              <p:cNvGrpSpPr/>
              <p:nvPr/>
            </p:nvGrpSpPr>
            <p:grpSpPr>
              <a:xfrm>
                <a:off x="6450330" y="3358515"/>
                <a:ext cx="220980" cy="571500"/>
                <a:chOff x="2125980" y="2937510"/>
                <a:chExt cx="220980" cy="571500"/>
              </a:xfrm>
            </p:grpSpPr>
            <p:sp>
              <p:nvSpPr>
                <p:cNvPr id="1222" name="Google Shape;1222;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23" name="Google Shape;1223;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24" name="Google Shape;1224;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sp>
            <p:nvSpPr>
              <p:cNvPr id="1225" name="Google Shape;1225;p67"/>
              <p:cNvSpPr/>
              <p:nvPr/>
            </p:nvSpPr>
            <p:spPr>
              <a:xfrm>
                <a:off x="6239604" y="3527107"/>
                <a:ext cx="217170" cy="21717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sp>
          <p:nvSpPr>
            <p:cNvPr id="1226" name="Google Shape;1226;p67"/>
            <p:cNvSpPr txBox="1"/>
            <p:nvPr/>
          </p:nvSpPr>
          <p:spPr>
            <a:xfrm>
              <a:off x="6205772" y="52731"/>
              <a:ext cx="1044623" cy="2712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55A11"/>
                </a:buClr>
                <a:buSzPts val="2000"/>
                <a:buFont typeface="Calibri"/>
                <a:buNone/>
              </a:pPr>
              <a:r>
                <a:rPr lang="fr-FR" sz="2000" b="0" i="0" u="none" strike="noStrike" cap="none" dirty="0">
                  <a:solidFill>
                    <a:srgbClr val="C55A11"/>
                  </a:solidFill>
                  <a:latin typeface="+mj-lt"/>
                  <a:ea typeface="Calibri"/>
                  <a:cs typeface="Calibri"/>
                  <a:sym typeface="Calibri"/>
                </a:rPr>
                <a:t>Référence du réseau de risque</a:t>
              </a:r>
              <a:endParaRPr lang="fr-FR" sz="2000" dirty="0">
                <a:latin typeface="+mj-lt"/>
              </a:endParaRPr>
            </a:p>
          </p:txBody>
        </p:sp>
      </p:grpSp>
      <p:grpSp>
        <p:nvGrpSpPr>
          <p:cNvPr id="1227" name="Google Shape;1227;p67"/>
          <p:cNvGrpSpPr/>
          <p:nvPr/>
        </p:nvGrpSpPr>
        <p:grpSpPr>
          <a:xfrm>
            <a:off x="4085741" y="2234113"/>
            <a:ext cx="3810043" cy="1551205"/>
            <a:chOff x="1067702" y="2249749"/>
            <a:chExt cx="4115821" cy="1667314"/>
          </a:xfrm>
        </p:grpSpPr>
        <p:grpSp>
          <p:nvGrpSpPr>
            <p:cNvPr id="1228" name="Google Shape;1228;p67"/>
            <p:cNvGrpSpPr/>
            <p:nvPr/>
          </p:nvGrpSpPr>
          <p:grpSpPr>
            <a:xfrm>
              <a:off x="1574198" y="2249749"/>
              <a:ext cx="3609325" cy="1667314"/>
              <a:chOff x="1239274" y="2123622"/>
              <a:chExt cx="3609325" cy="1667314"/>
            </a:xfrm>
          </p:grpSpPr>
          <p:pic>
            <p:nvPicPr>
              <p:cNvPr id="1229" name="Google Shape;1229;p67"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1" r="62628"/>
              <a:stretch/>
            </p:blipFill>
            <p:spPr>
              <a:xfrm>
                <a:off x="1239274" y="2515690"/>
                <a:ext cx="730738" cy="1270460"/>
              </a:xfrm>
              <a:prstGeom prst="rect">
                <a:avLst/>
              </a:prstGeom>
              <a:noFill/>
              <a:ln>
                <a:noFill/>
              </a:ln>
            </p:spPr>
          </p:pic>
          <p:pic>
            <p:nvPicPr>
              <p:cNvPr id="1230" name="Google Shape;1230;p67"/>
              <p:cNvPicPr preferRelativeResize="0"/>
              <p:nvPr/>
            </p:nvPicPr>
            <p:blipFill rotWithShape="1">
              <a:blip r:embed="rId4">
                <a:alphaModFix/>
              </a:blip>
              <a:srcRect/>
              <a:stretch/>
            </p:blipFill>
            <p:spPr>
              <a:xfrm>
                <a:off x="4041131" y="2900202"/>
                <a:ext cx="807468" cy="878001"/>
              </a:xfrm>
              <a:prstGeom prst="rect">
                <a:avLst/>
              </a:prstGeom>
              <a:noFill/>
              <a:ln>
                <a:noFill/>
              </a:ln>
            </p:spPr>
          </p:pic>
          <p:pic>
            <p:nvPicPr>
              <p:cNvPr id="1231" name="Google Shape;1231;p6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91957" y="2288463"/>
                <a:ext cx="845290" cy="1502473"/>
              </a:xfrm>
              <a:prstGeom prst="rect">
                <a:avLst/>
              </a:prstGeom>
              <a:noFill/>
              <a:ln>
                <a:noFill/>
              </a:ln>
            </p:spPr>
          </p:pic>
          <p:pic>
            <p:nvPicPr>
              <p:cNvPr id="1232" name="Google Shape;1232;p67"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60167" r="22713"/>
              <a:stretch/>
            </p:blipFill>
            <p:spPr>
              <a:xfrm>
                <a:off x="3637826" y="2123622"/>
                <a:ext cx="433072" cy="1643737"/>
              </a:xfrm>
              <a:prstGeom prst="rect">
                <a:avLst/>
              </a:prstGeom>
              <a:noFill/>
              <a:ln>
                <a:noFill/>
              </a:ln>
            </p:spPr>
          </p:pic>
          <p:cxnSp>
            <p:nvCxnSpPr>
              <p:cNvPr id="1233" name="Google Shape;1233;p67"/>
              <p:cNvCxnSpPr/>
              <p:nvPr/>
            </p:nvCxnSpPr>
            <p:spPr>
              <a:xfrm>
                <a:off x="2064556" y="3150920"/>
                <a:ext cx="549075" cy="0"/>
              </a:xfrm>
              <a:prstGeom prst="straightConnector1">
                <a:avLst/>
              </a:prstGeom>
              <a:noFill/>
              <a:ln w="28575" cap="flat" cmpd="sng">
                <a:solidFill>
                  <a:srgbClr val="000000"/>
                </a:solidFill>
                <a:prstDash val="solid"/>
                <a:round/>
                <a:headEnd type="none" w="sm" len="sm"/>
                <a:tailEnd type="none" w="sm" len="sm"/>
              </a:ln>
            </p:spPr>
          </p:cxnSp>
          <p:cxnSp>
            <p:nvCxnSpPr>
              <p:cNvPr id="1234" name="Google Shape;1234;p67"/>
              <p:cNvCxnSpPr/>
              <p:nvPr/>
            </p:nvCxnSpPr>
            <p:spPr>
              <a:xfrm rot="10800000">
                <a:off x="3001450" y="3150920"/>
                <a:ext cx="584742" cy="0"/>
              </a:xfrm>
              <a:prstGeom prst="straightConnector1">
                <a:avLst/>
              </a:prstGeom>
              <a:noFill/>
              <a:ln w="28575" cap="flat" cmpd="sng">
                <a:solidFill>
                  <a:srgbClr val="000000"/>
                </a:solidFill>
                <a:prstDash val="solid"/>
                <a:round/>
                <a:headEnd type="none" w="sm" len="sm"/>
                <a:tailEnd type="none" w="sm" len="sm"/>
              </a:ln>
            </p:spPr>
          </p:cxnSp>
        </p:grpSp>
        <p:pic>
          <p:nvPicPr>
            <p:cNvPr id="1235" name="Google Shape;1235;p67"/>
            <p:cNvPicPr preferRelativeResize="0"/>
            <p:nvPr/>
          </p:nvPicPr>
          <p:blipFill rotWithShape="1">
            <a:blip r:embed="rId6">
              <a:alphaModFix/>
            </a:blip>
            <a:srcRect/>
            <a:stretch/>
          </p:blipFill>
          <p:spPr>
            <a:xfrm>
              <a:off x="1067702" y="2503046"/>
              <a:ext cx="481640" cy="1393465"/>
            </a:xfrm>
            <a:prstGeom prst="rect">
              <a:avLst/>
            </a:prstGeom>
            <a:solidFill>
              <a:schemeClr val="lt1"/>
            </a:solidFill>
            <a:ln>
              <a:noFill/>
            </a:ln>
          </p:spPr>
        </p:pic>
      </p:grpSp>
      <p:grpSp>
        <p:nvGrpSpPr>
          <p:cNvPr id="1236" name="Google Shape;1236;p67"/>
          <p:cNvGrpSpPr/>
          <p:nvPr/>
        </p:nvGrpSpPr>
        <p:grpSpPr>
          <a:xfrm rot="1136820">
            <a:off x="8049176" y="3414170"/>
            <a:ext cx="1480143" cy="2341677"/>
            <a:chOff x="5734368" y="1758666"/>
            <a:chExt cx="1420766" cy="2171349"/>
          </a:xfrm>
        </p:grpSpPr>
        <p:grpSp>
          <p:nvGrpSpPr>
            <p:cNvPr id="1237" name="Google Shape;1237;p67"/>
            <p:cNvGrpSpPr/>
            <p:nvPr/>
          </p:nvGrpSpPr>
          <p:grpSpPr>
            <a:xfrm>
              <a:off x="6296754" y="2710815"/>
              <a:ext cx="637446" cy="1219200"/>
              <a:chOff x="6033864" y="2710815"/>
              <a:chExt cx="637446" cy="1219200"/>
            </a:xfrm>
          </p:grpSpPr>
          <p:grpSp>
            <p:nvGrpSpPr>
              <p:cNvPr id="1238" name="Google Shape;1238;p67"/>
              <p:cNvGrpSpPr/>
              <p:nvPr/>
            </p:nvGrpSpPr>
            <p:grpSpPr>
              <a:xfrm>
                <a:off x="6256019" y="2710815"/>
                <a:ext cx="220980" cy="571500"/>
                <a:chOff x="2125980" y="2937510"/>
                <a:chExt cx="220980" cy="571500"/>
              </a:xfrm>
            </p:grpSpPr>
            <p:sp>
              <p:nvSpPr>
                <p:cNvPr id="1239" name="Google Shape;1239;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40" name="Google Shape;1240;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41" name="Google Shape;1241;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grpSp>
            <p:nvGrpSpPr>
              <p:cNvPr id="1242" name="Google Shape;1242;p67"/>
              <p:cNvGrpSpPr/>
              <p:nvPr/>
            </p:nvGrpSpPr>
            <p:grpSpPr>
              <a:xfrm>
                <a:off x="6033864" y="3358515"/>
                <a:ext cx="220980" cy="571500"/>
                <a:chOff x="2125980" y="2937510"/>
                <a:chExt cx="220980" cy="571500"/>
              </a:xfrm>
            </p:grpSpPr>
            <p:sp>
              <p:nvSpPr>
                <p:cNvPr id="1243" name="Google Shape;1243;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44" name="Google Shape;1244;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45" name="Google Shape;1245;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grpSp>
            <p:nvGrpSpPr>
              <p:cNvPr id="1246" name="Google Shape;1246;p67"/>
              <p:cNvGrpSpPr/>
              <p:nvPr/>
            </p:nvGrpSpPr>
            <p:grpSpPr>
              <a:xfrm>
                <a:off x="6450330" y="3358515"/>
                <a:ext cx="220980" cy="571500"/>
                <a:chOff x="2125980" y="2937510"/>
                <a:chExt cx="220980" cy="571500"/>
              </a:xfrm>
            </p:grpSpPr>
            <p:sp>
              <p:nvSpPr>
                <p:cNvPr id="1247" name="Google Shape;1247;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48" name="Google Shape;1248;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49" name="Google Shape;1249;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sp>
            <p:nvSpPr>
              <p:cNvPr id="1250" name="Google Shape;1250;p67"/>
              <p:cNvSpPr/>
              <p:nvPr/>
            </p:nvSpPr>
            <p:spPr>
              <a:xfrm>
                <a:off x="6239604" y="3527107"/>
                <a:ext cx="217170" cy="21717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sp>
          <p:nvSpPr>
            <p:cNvPr id="1251" name="Google Shape;1251;p67"/>
            <p:cNvSpPr txBox="1"/>
            <p:nvPr/>
          </p:nvSpPr>
          <p:spPr>
            <a:xfrm>
              <a:off x="5734368" y="1758666"/>
              <a:ext cx="1420766" cy="6563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48135"/>
                </a:buClr>
                <a:buSzPts val="2000"/>
                <a:buFont typeface="Calibri"/>
                <a:buNone/>
              </a:pPr>
              <a:r>
                <a:rPr lang="en-US" sz="2000" b="0" i="0" u="none" strike="noStrike" cap="none" dirty="0" err="1">
                  <a:solidFill>
                    <a:srgbClr val="548135"/>
                  </a:solidFill>
                  <a:latin typeface="+mj-lt"/>
                  <a:ea typeface="Calibri"/>
                  <a:cs typeface="Calibri"/>
                  <a:sym typeface="Calibri"/>
                </a:rPr>
                <a:t>Référence</a:t>
              </a:r>
              <a:r>
                <a:rPr lang="en-US" sz="2000" b="0" i="0" u="none" strike="noStrike" cap="none" dirty="0">
                  <a:solidFill>
                    <a:srgbClr val="548135"/>
                  </a:solidFill>
                  <a:latin typeface="+mj-lt"/>
                  <a:ea typeface="Calibri"/>
                  <a:cs typeface="Calibri"/>
                  <a:sym typeface="Calibri"/>
                </a:rPr>
                <a:t> </a:t>
              </a:r>
              <a:r>
                <a:rPr lang="en-US" sz="2000" b="0" i="0" u="none" strike="noStrike" cap="none" dirty="0" err="1">
                  <a:solidFill>
                    <a:srgbClr val="548135"/>
                  </a:solidFill>
                  <a:latin typeface="+mj-lt"/>
                  <a:ea typeface="Calibri"/>
                  <a:cs typeface="Calibri"/>
                  <a:sym typeface="Calibri"/>
                </a:rPr>
                <a:t>ciblée</a:t>
              </a:r>
              <a:endParaRPr lang="en-US" sz="2000" dirty="0">
                <a:latin typeface="+mj-lt"/>
              </a:endParaRPr>
            </a:p>
          </p:txBody>
        </p:sp>
      </p:grpSp>
      <p:grpSp>
        <p:nvGrpSpPr>
          <p:cNvPr id="1252" name="Google Shape;1252;p67"/>
          <p:cNvGrpSpPr/>
          <p:nvPr/>
        </p:nvGrpSpPr>
        <p:grpSpPr>
          <a:xfrm>
            <a:off x="9646916" y="4272239"/>
            <a:ext cx="1758158" cy="1750756"/>
            <a:chOff x="5731381" y="2569225"/>
            <a:chExt cx="1446672" cy="1296430"/>
          </a:xfrm>
        </p:grpSpPr>
        <p:grpSp>
          <p:nvGrpSpPr>
            <p:cNvPr id="1253" name="Google Shape;1253;p67"/>
            <p:cNvGrpSpPr/>
            <p:nvPr/>
          </p:nvGrpSpPr>
          <p:grpSpPr>
            <a:xfrm>
              <a:off x="5768644" y="2569225"/>
              <a:ext cx="1322334" cy="1296430"/>
              <a:chOff x="2917231" y="2401090"/>
              <a:chExt cx="1428459" cy="1393465"/>
            </a:xfrm>
          </p:grpSpPr>
          <p:pic>
            <p:nvPicPr>
              <p:cNvPr id="1254" name="Google Shape;1254;p67"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1" r="62628"/>
              <a:stretch/>
            </p:blipFill>
            <p:spPr>
              <a:xfrm>
                <a:off x="3614952" y="2524095"/>
                <a:ext cx="730738" cy="1270460"/>
              </a:xfrm>
              <a:prstGeom prst="rect">
                <a:avLst/>
              </a:prstGeom>
              <a:noFill/>
              <a:ln>
                <a:noFill/>
              </a:ln>
            </p:spPr>
          </p:pic>
          <p:pic>
            <p:nvPicPr>
              <p:cNvPr id="1255" name="Google Shape;1255;p67"/>
              <p:cNvPicPr preferRelativeResize="0"/>
              <p:nvPr/>
            </p:nvPicPr>
            <p:blipFill rotWithShape="1">
              <a:blip r:embed="rId6">
                <a:alphaModFix/>
              </a:blip>
              <a:srcRect/>
              <a:stretch/>
            </p:blipFill>
            <p:spPr>
              <a:xfrm>
                <a:off x="2917231" y="2401090"/>
                <a:ext cx="481640" cy="1393464"/>
              </a:xfrm>
              <a:prstGeom prst="rect">
                <a:avLst/>
              </a:prstGeom>
              <a:solidFill>
                <a:schemeClr val="lt1"/>
              </a:solidFill>
              <a:ln>
                <a:noFill/>
              </a:ln>
            </p:spPr>
          </p:pic>
        </p:grpSp>
        <p:sp>
          <p:nvSpPr>
            <p:cNvPr id="1256" name="Google Shape;1256;p67"/>
            <p:cNvSpPr txBox="1"/>
            <p:nvPr/>
          </p:nvSpPr>
          <p:spPr>
            <a:xfrm>
              <a:off x="5731381" y="2845807"/>
              <a:ext cx="49810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a:p>
          </p:txBody>
        </p:sp>
        <p:sp>
          <p:nvSpPr>
            <p:cNvPr id="1257" name="Google Shape;1257;p67"/>
            <p:cNvSpPr txBox="1"/>
            <p:nvPr/>
          </p:nvSpPr>
          <p:spPr>
            <a:xfrm>
              <a:off x="6387023" y="2980572"/>
              <a:ext cx="49810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a:p>
          </p:txBody>
        </p:sp>
        <p:sp>
          <p:nvSpPr>
            <p:cNvPr id="1258" name="Google Shape;1258;p67"/>
            <p:cNvSpPr txBox="1"/>
            <p:nvPr/>
          </p:nvSpPr>
          <p:spPr>
            <a:xfrm>
              <a:off x="6679947" y="2892755"/>
              <a:ext cx="49810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a:p>
          </p:txBody>
        </p:sp>
      </p:grpSp>
      <p:grpSp>
        <p:nvGrpSpPr>
          <p:cNvPr id="1259" name="Google Shape;1259;p67"/>
          <p:cNvGrpSpPr/>
          <p:nvPr/>
        </p:nvGrpSpPr>
        <p:grpSpPr>
          <a:xfrm>
            <a:off x="132481" y="3697033"/>
            <a:ext cx="4627833" cy="2811455"/>
            <a:chOff x="8333766" y="2017219"/>
            <a:chExt cx="4627833" cy="2811455"/>
          </a:xfrm>
        </p:grpSpPr>
        <p:grpSp>
          <p:nvGrpSpPr>
            <p:cNvPr id="1260" name="Google Shape;1260;p67"/>
            <p:cNvGrpSpPr/>
            <p:nvPr/>
          </p:nvGrpSpPr>
          <p:grpSpPr>
            <a:xfrm>
              <a:off x="8333766" y="2017219"/>
              <a:ext cx="4627833" cy="2811455"/>
              <a:chOff x="6766408" y="1686377"/>
              <a:chExt cx="5314631" cy="3253190"/>
            </a:xfrm>
          </p:grpSpPr>
          <p:pic>
            <p:nvPicPr>
              <p:cNvPr id="1261" name="Google Shape;1261;p6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167989" y="2265670"/>
                <a:ext cx="802515" cy="1444496"/>
              </a:xfrm>
              <a:prstGeom prst="rect">
                <a:avLst/>
              </a:prstGeom>
              <a:noFill/>
              <a:ln>
                <a:noFill/>
              </a:ln>
            </p:spPr>
          </p:pic>
          <p:pic>
            <p:nvPicPr>
              <p:cNvPr id="1262" name="Google Shape;1262;p67" descr="A picture containing silhouette&#10;&#10;Description automatically generated"/>
              <p:cNvPicPr preferRelativeResize="0"/>
              <p:nvPr/>
            </p:nvPicPr>
            <p:blipFill rotWithShape="1">
              <a:blip r:embed="rId8" cstate="email">
                <a:alphaModFix/>
                <a:extLst>
                  <a:ext uri="{28A0092B-C50C-407E-A947-70E740481C1C}">
                    <a14:useLocalDpi xmlns:a14="http://schemas.microsoft.com/office/drawing/2010/main"/>
                  </a:ext>
                </a:extLst>
              </a:blip>
              <a:srcRect l="38078" r="39752"/>
              <a:stretch/>
            </p:blipFill>
            <p:spPr>
              <a:xfrm>
                <a:off x="11719477" y="3879931"/>
                <a:ext cx="361562" cy="1059636"/>
              </a:xfrm>
              <a:prstGeom prst="rect">
                <a:avLst/>
              </a:prstGeom>
              <a:noFill/>
              <a:ln>
                <a:noFill/>
              </a:ln>
            </p:spPr>
          </p:pic>
          <p:sp>
            <p:nvSpPr>
              <p:cNvPr id="1263" name="Google Shape;1263;p67"/>
              <p:cNvSpPr/>
              <p:nvPr/>
            </p:nvSpPr>
            <p:spPr>
              <a:xfrm>
                <a:off x="6766408" y="1686377"/>
                <a:ext cx="3564945" cy="3253190"/>
              </a:xfrm>
              <a:prstGeom prst="donut">
                <a:avLst>
                  <a:gd name="adj" fmla="val 1120"/>
                </a:avLst>
              </a:prstGeom>
              <a:solidFill>
                <a:srgbClr val="279E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cxnSp>
          <p:nvCxnSpPr>
            <p:cNvPr id="1264" name="Google Shape;1264;p67"/>
            <p:cNvCxnSpPr/>
            <p:nvPr/>
          </p:nvCxnSpPr>
          <p:spPr>
            <a:xfrm>
              <a:off x="9139194" y="3217927"/>
              <a:ext cx="508282" cy="0"/>
            </a:xfrm>
            <a:prstGeom prst="straightConnector1">
              <a:avLst/>
            </a:prstGeom>
            <a:noFill/>
            <a:ln w="28575" cap="flat" cmpd="sng">
              <a:solidFill>
                <a:srgbClr val="000000"/>
              </a:solidFill>
              <a:prstDash val="solid"/>
              <a:round/>
              <a:headEnd type="none" w="sm" len="sm"/>
              <a:tailEnd type="none" w="sm" len="sm"/>
            </a:ln>
          </p:spPr>
        </p:cxnSp>
        <p:cxnSp>
          <p:nvCxnSpPr>
            <p:cNvPr id="1265" name="Google Shape;1265;p67"/>
            <p:cNvCxnSpPr/>
            <p:nvPr/>
          </p:nvCxnSpPr>
          <p:spPr>
            <a:xfrm rot="10800000">
              <a:off x="10059491" y="3217927"/>
              <a:ext cx="333229" cy="349091"/>
            </a:xfrm>
            <a:prstGeom prst="straightConnector1">
              <a:avLst/>
            </a:prstGeom>
            <a:noFill/>
            <a:ln w="28575" cap="flat" cmpd="sng">
              <a:solidFill>
                <a:srgbClr val="000000"/>
              </a:solidFill>
              <a:prstDash val="solid"/>
              <a:round/>
              <a:headEnd type="none" w="sm" len="sm"/>
              <a:tailEnd type="none" w="sm" len="sm"/>
            </a:ln>
          </p:spPr>
        </p:cxnSp>
        <p:pic>
          <p:nvPicPr>
            <p:cNvPr id="1266" name="Google Shape;1266;p67"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1" r="62628"/>
            <a:stretch/>
          </p:blipFill>
          <p:spPr>
            <a:xfrm>
              <a:off x="10226105" y="3503668"/>
              <a:ext cx="599257" cy="1047109"/>
            </a:xfrm>
            <a:prstGeom prst="rect">
              <a:avLst/>
            </a:prstGeom>
            <a:noFill/>
            <a:ln>
              <a:noFill/>
            </a:ln>
          </p:spPr>
        </p:pic>
      </p:grpSp>
      <p:sp>
        <p:nvSpPr>
          <p:cNvPr id="1267" name="Google Shape;1267;p67"/>
          <p:cNvSpPr/>
          <p:nvPr/>
        </p:nvSpPr>
        <p:spPr>
          <a:xfrm>
            <a:off x="3881692" y="1306214"/>
            <a:ext cx="4289248" cy="3948707"/>
          </a:xfrm>
          <a:prstGeom prst="donut">
            <a:avLst>
              <a:gd name="adj" fmla="val 1120"/>
            </a:avLst>
          </a:prstGeom>
          <a:solidFill>
            <a:srgbClr val="279E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68" name="Google Shape;1268;p6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46789" y="4190852"/>
            <a:ext cx="382847" cy="1113210"/>
          </a:xfrm>
          <a:prstGeom prst="rect">
            <a:avLst/>
          </a:prstGeom>
          <a:solidFill>
            <a:schemeClr val="lt1"/>
          </a:solidFill>
          <a:ln>
            <a:noFill/>
          </a:ln>
        </p:spPr>
      </p:pic>
      <p:cxnSp>
        <p:nvCxnSpPr>
          <p:cNvPr id="1269" name="Google Shape;1269;p67"/>
          <p:cNvCxnSpPr>
            <a:cxnSpLocks/>
          </p:cNvCxnSpPr>
          <p:nvPr/>
        </p:nvCxnSpPr>
        <p:spPr>
          <a:xfrm flipV="1">
            <a:off x="2191436" y="3638104"/>
            <a:ext cx="3523564" cy="1134154"/>
          </a:xfrm>
          <a:prstGeom prst="straightConnector1">
            <a:avLst/>
          </a:prstGeom>
          <a:noFill/>
          <a:ln w="28575" cap="flat" cmpd="sng">
            <a:solidFill>
              <a:srgbClr val="C55A11"/>
            </a:solidFill>
            <a:prstDash val="dash"/>
            <a:round/>
            <a:headEnd type="none" w="sm" len="sm"/>
            <a:tailEnd type="none" w="sm" len="sm"/>
          </a:ln>
        </p:spPr>
      </p:cxnSp>
      <p:cxnSp>
        <p:nvCxnSpPr>
          <p:cNvPr id="1270" name="Google Shape;1270;p67"/>
          <p:cNvCxnSpPr>
            <a:cxnSpLocks/>
          </p:cNvCxnSpPr>
          <p:nvPr/>
        </p:nvCxnSpPr>
        <p:spPr>
          <a:xfrm>
            <a:off x="2247319" y="4885381"/>
            <a:ext cx="2061350" cy="1077422"/>
          </a:xfrm>
          <a:prstGeom prst="straightConnector1">
            <a:avLst/>
          </a:prstGeom>
          <a:noFill/>
          <a:ln w="28575" cap="flat" cmpd="sng">
            <a:solidFill>
              <a:srgbClr val="C55A11"/>
            </a:solidFill>
            <a:prstDash val="dash"/>
            <a:round/>
            <a:headEnd type="none" w="sm" len="sm"/>
            <a:tailEnd type="none" w="sm" len="sm"/>
          </a:ln>
        </p:spPr>
      </p:cxnSp>
      <p:cxnSp>
        <p:nvCxnSpPr>
          <p:cNvPr id="1271" name="Google Shape;1271;p67"/>
          <p:cNvCxnSpPr>
            <a:cxnSpLocks/>
          </p:cNvCxnSpPr>
          <p:nvPr/>
        </p:nvCxnSpPr>
        <p:spPr>
          <a:xfrm flipH="1" flipV="1">
            <a:off x="6291192" y="3638104"/>
            <a:ext cx="3337108" cy="1004455"/>
          </a:xfrm>
          <a:prstGeom prst="straightConnector1">
            <a:avLst/>
          </a:prstGeom>
          <a:noFill/>
          <a:ln w="28575" cap="flat" cmpd="sng">
            <a:solidFill>
              <a:srgbClr val="548135"/>
            </a:solidFill>
            <a:prstDash val="dash"/>
            <a:round/>
            <a:headEnd type="none" w="sm" len="sm"/>
            <a:tailEnd type="none" w="sm" len="sm"/>
          </a:ln>
        </p:spPr>
      </p:cxnSp>
      <p:pic>
        <p:nvPicPr>
          <p:cNvPr id="81" name="Picture 80" descr="A picture containing dark, silhouette&#10;&#10;Description automatically generated">
            <a:extLst>
              <a:ext uri="{FF2B5EF4-FFF2-40B4-BE49-F238E27FC236}">
                <a16:creationId xmlns:a16="http://schemas.microsoft.com/office/drawing/2014/main" id="{6A7B2FFA-2C84-4533-8CD1-61E0C0B3E7E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763491" y="2405836"/>
            <a:ext cx="526979" cy="1210852"/>
          </a:xfrm>
          <a:prstGeom prst="rect">
            <a:avLst/>
          </a:prstGeom>
        </p:spPr>
      </p:pic>
      <p:pic>
        <p:nvPicPr>
          <p:cNvPr id="83" name="Google Shape;1065;p65">
            <a:extLst>
              <a:ext uri="{FF2B5EF4-FFF2-40B4-BE49-F238E27FC236}">
                <a16:creationId xmlns:a16="http://schemas.microsoft.com/office/drawing/2014/main" id="{D7C02673-46C6-4FE0-89F0-E10EC74B5024}"/>
              </a:ext>
            </a:extLst>
          </p:cNvPr>
          <p:cNvPicPr preferRelativeResize="0"/>
          <p:nvPr/>
        </p:nvPicPr>
        <p:blipFill>
          <a:blip r:embed="rId10" cstate="email">
            <a:extLst>
              <a:ext uri="{28A0092B-C50C-407E-A947-70E740481C1C}">
                <a14:useLocalDpi xmlns:a14="http://schemas.microsoft.com/office/drawing/2010/main"/>
              </a:ext>
            </a:extLst>
          </a:blip>
          <a:srcRect/>
          <a:stretch/>
        </p:blipFill>
        <p:spPr>
          <a:xfrm>
            <a:off x="945388" y="4195119"/>
            <a:ext cx="1415892" cy="13170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68"/>
          <p:cNvSpPr txBox="1">
            <a:spLocks noGrp="1"/>
          </p:cNvSpPr>
          <p:nvPr>
            <p:ph type="title"/>
          </p:nvPr>
        </p:nvSpPr>
        <p:spPr>
          <a:xfrm>
            <a:off x="838199" y="588963"/>
            <a:ext cx="11012905" cy="800100"/>
          </a:xfrm>
          <a:noFill/>
          <a:ln>
            <a:noFill/>
          </a:ln>
        </p:spPr>
        <p:txBody>
          <a:bodyPr spcFirstLastPara="1" wrap="square" lIns="91425" tIns="45700" rIns="91425" bIns="45700" anchor="ctr" anchorCtr="0">
            <a:normAutofit fontScale="90000"/>
          </a:bodyPr>
          <a:lstStyle/>
          <a:p>
            <a:pPr lvl="0"/>
            <a:r>
              <a:rPr lang="fr-FR" dirty="0"/>
              <a:t>Où et comment la référence au réseau de risque pourrait-elle avoir lieu </a:t>
            </a:r>
            <a:r>
              <a:rPr lang="en-US" dirty="0"/>
              <a:t>?</a:t>
            </a:r>
          </a:p>
        </p:txBody>
      </p:sp>
      <p:sp>
        <p:nvSpPr>
          <p:cNvPr id="1278" name="Google Shape;1278;p68"/>
          <p:cNvSpPr txBox="1">
            <a:spLocks noGrp="1"/>
          </p:cNvSpPr>
          <p:nvPr>
            <p:ph type="body" idx="1"/>
          </p:nvPr>
        </p:nvSpPr>
        <p:spPr>
          <a:xfrm>
            <a:off x="4847869" y="5356431"/>
            <a:ext cx="6308558" cy="861388"/>
          </a:xfrm>
          <a:noFill/>
          <a:ln>
            <a:noFill/>
          </a:ln>
        </p:spPr>
        <p:txBody>
          <a:bodyPr spcFirstLastPara="1" wrap="square" lIns="91425" tIns="45700" rIns="91425" bIns="45700" anchor="t" anchorCtr="0">
            <a:normAutofit/>
          </a:bodyPr>
          <a:lstStyle/>
          <a:p>
            <a:pPr marL="50800" lvl="0" indent="0" algn="ctr">
              <a:buNone/>
            </a:pPr>
            <a:r>
              <a:rPr lang="fr-FR" dirty="0"/>
              <a:t>Modalités similaires aux tests ciblés </a:t>
            </a:r>
            <a:r>
              <a:rPr lang="en-US" dirty="0"/>
              <a:t>! </a:t>
            </a:r>
          </a:p>
        </p:txBody>
      </p:sp>
      <p:grpSp>
        <p:nvGrpSpPr>
          <p:cNvPr id="1279" name="Google Shape;1279;p68"/>
          <p:cNvGrpSpPr/>
          <p:nvPr/>
        </p:nvGrpSpPr>
        <p:grpSpPr>
          <a:xfrm>
            <a:off x="794483" y="2055083"/>
            <a:ext cx="2643058" cy="2500150"/>
            <a:chOff x="5343886" y="1611720"/>
            <a:chExt cx="2329965" cy="2318295"/>
          </a:xfrm>
        </p:grpSpPr>
        <p:grpSp>
          <p:nvGrpSpPr>
            <p:cNvPr id="1280" name="Google Shape;1280;p68"/>
            <p:cNvGrpSpPr/>
            <p:nvPr/>
          </p:nvGrpSpPr>
          <p:grpSpPr>
            <a:xfrm>
              <a:off x="6296754" y="2710815"/>
              <a:ext cx="637446" cy="1219200"/>
              <a:chOff x="6033864" y="2710815"/>
              <a:chExt cx="637446" cy="1219200"/>
            </a:xfrm>
          </p:grpSpPr>
          <p:grpSp>
            <p:nvGrpSpPr>
              <p:cNvPr id="1281" name="Google Shape;1281;p68"/>
              <p:cNvGrpSpPr/>
              <p:nvPr/>
            </p:nvGrpSpPr>
            <p:grpSpPr>
              <a:xfrm>
                <a:off x="6256019" y="2710815"/>
                <a:ext cx="220980" cy="571500"/>
                <a:chOff x="2125980" y="2937510"/>
                <a:chExt cx="220980" cy="571500"/>
              </a:xfrm>
            </p:grpSpPr>
            <p:sp>
              <p:nvSpPr>
                <p:cNvPr id="1282" name="Google Shape;1282;p68"/>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83" name="Google Shape;1283;p68"/>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84" name="Google Shape;1284;p68"/>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285" name="Google Shape;1285;p68"/>
              <p:cNvGrpSpPr/>
              <p:nvPr/>
            </p:nvGrpSpPr>
            <p:grpSpPr>
              <a:xfrm>
                <a:off x="6033864" y="3358515"/>
                <a:ext cx="220980" cy="571500"/>
                <a:chOff x="2125980" y="2937510"/>
                <a:chExt cx="220980" cy="571500"/>
              </a:xfrm>
            </p:grpSpPr>
            <p:sp>
              <p:nvSpPr>
                <p:cNvPr id="1286" name="Google Shape;1286;p68"/>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87" name="Google Shape;1287;p68"/>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88" name="Google Shape;1288;p68"/>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289" name="Google Shape;1289;p68"/>
              <p:cNvGrpSpPr/>
              <p:nvPr/>
            </p:nvGrpSpPr>
            <p:grpSpPr>
              <a:xfrm>
                <a:off x="6450330" y="3358515"/>
                <a:ext cx="220980" cy="571500"/>
                <a:chOff x="2125980" y="2937510"/>
                <a:chExt cx="220980" cy="571500"/>
              </a:xfrm>
            </p:grpSpPr>
            <p:sp>
              <p:nvSpPr>
                <p:cNvPr id="1290" name="Google Shape;1290;p68"/>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91" name="Google Shape;1291;p68"/>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92" name="Google Shape;1292;p68"/>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293" name="Google Shape;1293;p68"/>
              <p:cNvSpPr/>
              <p:nvPr/>
            </p:nvSpPr>
            <p:spPr>
              <a:xfrm>
                <a:off x="6239604" y="3527107"/>
                <a:ext cx="217170" cy="21717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294" name="Google Shape;1294;p68"/>
            <p:cNvSpPr txBox="1"/>
            <p:nvPr/>
          </p:nvSpPr>
          <p:spPr>
            <a:xfrm>
              <a:off x="5343886" y="1611720"/>
              <a:ext cx="2329965" cy="59928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000"/>
                <a:buFont typeface="Calibri"/>
                <a:buNone/>
              </a:pPr>
              <a:r>
                <a:rPr lang="fr-FR" sz="2000" b="0" i="0" u="none" strike="noStrike" cap="none" dirty="0">
                  <a:solidFill>
                    <a:srgbClr val="000000"/>
                  </a:solidFill>
                  <a:latin typeface="+mj-lt"/>
                  <a:ea typeface="Calibri"/>
                  <a:cs typeface="Calibri"/>
                  <a:sym typeface="Calibri"/>
                </a:rPr>
                <a:t>Référence du réseau de risque</a:t>
              </a:r>
              <a:endParaRPr lang="fr-FR" sz="2000" dirty="0">
                <a:latin typeface="+mj-lt"/>
              </a:endParaRPr>
            </a:p>
          </p:txBody>
        </p:sp>
      </p:grpSp>
      <p:pic>
        <p:nvPicPr>
          <p:cNvPr id="1295" name="Google Shape;1295;p68"/>
          <p:cNvPicPr preferRelativeResize="0"/>
          <p:nvPr/>
        </p:nvPicPr>
        <p:blipFill rotWithShape="1">
          <a:blip r:embed="rId3">
            <a:alphaModFix/>
          </a:blip>
          <a:srcRect/>
          <a:stretch/>
        </p:blipFill>
        <p:spPr>
          <a:xfrm>
            <a:off x="8546212" y="2990136"/>
            <a:ext cx="1834366" cy="1522468"/>
          </a:xfrm>
          <a:prstGeom prst="rect">
            <a:avLst/>
          </a:prstGeom>
          <a:noFill/>
          <a:ln>
            <a:noFill/>
          </a:ln>
        </p:spPr>
      </p:pic>
      <p:grpSp>
        <p:nvGrpSpPr>
          <p:cNvPr id="11" name="Group 10">
            <a:extLst>
              <a:ext uri="{FF2B5EF4-FFF2-40B4-BE49-F238E27FC236}">
                <a16:creationId xmlns:a16="http://schemas.microsoft.com/office/drawing/2014/main" id="{83A49CE4-4473-4634-80D9-5C55580297B0}"/>
              </a:ext>
            </a:extLst>
          </p:cNvPr>
          <p:cNvGrpSpPr/>
          <p:nvPr/>
        </p:nvGrpSpPr>
        <p:grpSpPr>
          <a:xfrm>
            <a:off x="3482583" y="2135971"/>
            <a:ext cx="5733991" cy="2227173"/>
            <a:chOff x="3482583" y="2135971"/>
            <a:chExt cx="5733991" cy="2227173"/>
          </a:xfrm>
        </p:grpSpPr>
        <p:pic>
          <p:nvPicPr>
            <p:cNvPr id="10" name="Picture 9">
              <a:extLst>
                <a:ext uri="{FF2B5EF4-FFF2-40B4-BE49-F238E27FC236}">
                  <a16:creationId xmlns:a16="http://schemas.microsoft.com/office/drawing/2014/main" id="{4EF83560-214E-4B2E-A1D1-42E1DAF2862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251826" y="2399199"/>
              <a:ext cx="1964748" cy="1838667"/>
            </a:xfrm>
            <a:prstGeom prst="rect">
              <a:avLst/>
            </a:prstGeom>
          </p:spPr>
        </p:pic>
        <p:pic>
          <p:nvPicPr>
            <p:cNvPr id="1296" name="Google Shape;1296;p68"/>
            <p:cNvPicPr preferRelativeResize="0"/>
            <p:nvPr/>
          </p:nvPicPr>
          <p:blipFill>
            <a:blip r:embed="rId5" cstate="email">
              <a:extLst>
                <a:ext uri="{28A0092B-C50C-407E-A947-70E740481C1C}">
                  <a14:useLocalDpi xmlns:a14="http://schemas.microsoft.com/office/drawing/2010/main"/>
                </a:ext>
              </a:extLst>
            </a:blip>
            <a:srcRect/>
            <a:stretch/>
          </p:blipFill>
          <p:spPr>
            <a:xfrm>
              <a:off x="3482583" y="2135971"/>
              <a:ext cx="5380879" cy="2227173"/>
            </a:xfrm>
            <a:prstGeom prst="rect">
              <a:avLst/>
            </a:prstGeom>
            <a:noFill/>
            <a:ln>
              <a:noFill/>
            </a:ln>
          </p:spPr>
        </p:pic>
      </p:grpSp>
      <p:grpSp>
        <p:nvGrpSpPr>
          <p:cNvPr id="1297" name="Google Shape;1297;p68"/>
          <p:cNvGrpSpPr/>
          <p:nvPr/>
        </p:nvGrpSpPr>
        <p:grpSpPr>
          <a:xfrm>
            <a:off x="4498206" y="4527830"/>
            <a:ext cx="6990137" cy="726731"/>
            <a:chOff x="4498206" y="5175530"/>
            <a:chExt cx="6990137" cy="726731"/>
          </a:xfrm>
        </p:grpSpPr>
        <p:grpSp>
          <p:nvGrpSpPr>
            <p:cNvPr id="1298" name="Google Shape;1298;p68"/>
            <p:cNvGrpSpPr/>
            <p:nvPr/>
          </p:nvGrpSpPr>
          <p:grpSpPr>
            <a:xfrm>
              <a:off x="4498206" y="5175530"/>
              <a:ext cx="4608859" cy="726731"/>
              <a:chOff x="4498206" y="5175530"/>
              <a:chExt cx="4608859" cy="726731"/>
            </a:xfrm>
          </p:grpSpPr>
          <p:pic>
            <p:nvPicPr>
              <p:cNvPr id="1299" name="Google Shape;1299;p68"/>
              <p:cNvPicPr preferRelativeResize="0"/>
              <p:nvPr/>
            </p:nvPicPr>
            <p:blipFill rotWithShape="1">
              <a:blip r:embed="rId6">
                <a:alphaModFix/>
              </a:blip>
              <a:srcRect/>
              <a:stretch/>
            </p:blipFill>
            <p:spPr>
              <a:xfrm>
                <a:off x="6897231" y="5175530"/>
                <a:ext cx="2209834" cy="726731"/>
              </a:xfrm>
              <a:prstGeom prst="rect">
                <a:avLst/>
              </a:prstGeom>
              <a:noFill/>
              <a:ln>
                <a:noFill/>
              </a:ln>
            </p:spPr>
          </p:pic>
          <p:pic>
            <p:nvPicPr>
              <p:cNvPr id="1300" name="Google Shape;1300;p68"/>
              <p:cNvPicPr preferRelativeResize="0"/>
              <p:nvPr/>
            </p:nvPicPr>
            <p:blipFill rotWithShape="1">
              <a:blip r:embed="rId7">
                <a:alphaModFix/>
              </a:blip>
              <a:srcRect/>
              <a:stretch/>
            </p:blipFill>
            <p:spPr>
              <a:xfrm>
                <a:off x="4498206" y="5200985"/>
                <a:ext cx="2031999" cy="695530"/>
              </a:xfrm>
              <a:prstGeom prst="rect">
                <a:avLst/>
              </a:prstGeom>
              <a:noFill/>
              <a:ln>
                <a:noFill/>
              </a:ln>
            </p:spPr>
          </p:pic>
        </p:grpSp>
        <p:grpSp>
          <p:nvGrpSpPr>
            <p:cNvPr id="1301" name="Google Shape;1301;p68"/>
            <p:cNvGrpSpPr/>
            <p:nvPr/>
          </p:nvGrpSpPr>
          <p:grpSpPr>
            <a:xfrm>
              <a:off x="9321111" y="5184417"/>
              <a:ext cx="2167232" cy="708955"/>
              <a:chOff x="9321111" y="5184417"/>
              <a:chExt cx="2167232" cy="708955"/>
            </a:xfrm>
          </p:grpSpPr>
          <p:pic>
            <p:nvPicPr>
              <p:cNvPr id="1302" name="Google Shape;1302;p68"/>
              <p:cNvPicPr preferRelativeResize="0"/>
              <p:nvPr/>
            </p:nvPicPr>
            <p:blipFill rotWithShape="1">
              <a:blip r:embed="rId8" cstate="email">
                <a:alphaModFix/>
                <a:extLst>
                  <a:ext uri="{28A0092B-C50C-407E-A947-70E740481C1C}">
                    <a14:useLocalDpi xmlns:a14="http://schemas.microsoft.com/office/drawing/2010/main"/>
                  </a:ext>
                </a:extLst>
              </a:blip>
              <a:srcRect t="-3"/>
              <a:stretch/>
            </p:blipFill>
            <p:spPr>
              <a:xfrm>
                <a:off x="9321111" y="5184417"/>
                <a:ext cx="765754" cy="708955"/>
              </a:xfrm>
              <a:prstGeom prst="rect">
                <a:avLst/>
              </a:prstGeom>
              <a:noFill/>
              <a:ln>
                <a:noFill/>
              </a:ln>
            </p:spPr>
          </p:pic>
          <p:pic>
            <p:nvPicPr>
              <p:cNvPr id="1303" name="Google Shape;1303;p68"/>
              <p:cNvPicPr preferRelativeResize="0"/>
              <p:nvPr/>
            </p:nvPicPr>
            <p:blipFill rotWithShape="1">
              <a:blip r:embed="rId9">
                <a:alphaModFix/>
              </a:blip>
              <a:srcRect/>
              <a:stretch/>
            </p:blipFill>
            <p:spPr>
              <a:xfrm>
                <a:off x="10823325" y="5219413"/>
                <a:ext cx="665018" cy="665018"/>
              </a:xfrm>
              <a:prstGeom prst="rect">
                <a:avLst/>
              </a:prstGeom>
              <a:noFill/>
              <a:ln>
                <a:noFill/>
              </a:ln>
            </p:spPr>
          </p:pic>
          <p:pic>
            <p:nvPicPr>
              <p:cNvPr id="1304" name="Google Shape;1304;p68"/>
              <p:cNvPicPr preferRelativeResize="0"/>
              <p:nvPr/>
            </p:nvPicPr>
            <p:blipFill rotWithShape="1">
              <a:blip r:embed="rId10">
                <a:alphaModFix/>
              </a:blip>
              <a:srcRect/>
              <a:stretch/>
            </p:blipFill>
            <p:spPr>
              <a:xfrm flipH="1">
                <a:off x="10121272" y="5262174"/>
                <a:ext cx="601741" cy="607206"/>
              </a:xfrm>
              <a:prstGeom prst="rect">
                <a:avLst/>
              </a:prstGeom>
              <a:noFill/>
              <a:ln>
                <a:noFill/>
              </a:ln>
            </p:spPr>
          </p:pic>
        </p:grpSp>
      </p:grpSp>
      <p:pic>
        <p:nvPicPr>
          <p:cNvPr id="1305" name="Google Shape;1305;p68"/>
          <p:cNvPicPr preferRelativeResize="0"/>
          <p:nvPr/>
        </p:nvPicPr>
        <p:blipFill rotWithShape="1">
          <a:blip r:embed="rId11">
            <a:alphaModFix/>
          </a:blip>
          <a:srcRect/>
          <a:stretch/>
        </p:blipFill>
        <p:spPr>
          <a:xfrm>
            <a:off x="10187812" y="3122653"/>
            <a:ext cx="1271026" cy="1257433"/>
          </a:xfrm>
          <a:prstGeom prst="rect">
            <a:avLst/>
          </a:prstGeom>
          <a:noFill/>
          <a:ln>
            <a:noFill/>
          </a:ln>
        </p:spPr>
      </p:pic>
      <p:grpSp>
        <p:nvGrpSpPr>
          <p:cNvPr id="1306" name="Google Shape;1306;p68"/>
          <p:cNvGrpSpPr/>
          <p:nvPr/>
        </p:nvGrpSpPr>
        <p:grpSpPr>
          <a:xfrm>
            <a:off x="563884" y="2768805"/>
            <a:ext cx="3104256" cy="2811455"/>
            <a:chOff x="8333766" y="2017219"/>
            <a:chExt cx="3104256" cy="2811455"/>
          </a:xfrm>
        </p:grpSpPr>
        <p:grpSp>
          <p:nvGrpSpPr>
            <p:cNvPr id="1307" name="Google Shape;1307;p68"/>
            <p:cNvGrpSpPr/>
            <p:nvPr/>
          </p:nvGrpSpPr>
          <p:grpSpPr>
            <a:xfrm>
              <a:off x="8333766" y="2017219"/>
              <a:ext cx="3104256" cy="2811455"/>
              <a:chOff x="6766408" y="1686377"/>
              <a:chExt cx="3564945" cy="3253190"/>
            </a:xfrm>
          </p:grpSpPr>
          <p:pic>
            <p:nvPicPr>
              <p:cNvPr id="1308" name="Google Shape;1308;p68" descr="A picture containing silhouette&#10;&#10;Description automatically generated"/>
              <p:cNvPicPr preferRelativeResize="0"/>
              <p:nvPr/>
            </p:nvPicPr>
            <p:blipFill rotWithShape="1">
              <a:blip r:embed="rId12" cstate="email">
                <a:alphaModFix/>
                <a:extLst>
                  <a:ext uri="{28A0092B-C50C-407E-A947-70E740481C1C}">
                    <a14:useLocalDpi xmlns:a14="http://schemas.microsoft.com/office/drawing/2010/main"/>
                  </a:ext>
                </a:extLst>
              </a:blip>
              <a:srcRect l="38078" r="39752"/>
              <a:stretch/>
            </p:blipFill>
            <p:spPr>
              <a:xfrm>
                <a:off x="8971398" y="1868717"/>
                <a:ext cx="319049" cy="935042"/>
              </a:xfrm>
              <a:prstGeom prst="rect">
                <a:avLst/>
              </a:prstGeom>
              <a:noFill/>
              <a:ln>
                <a:noFill/>
              </a:ln>
            </p:spPr>
          </p:pic>
          <p:pic>
            <p:nvPicPr>
              <p:cNvPr id="1309" name="Google Shape;1309;p68" descr="A picture containing silhouette&#10;&#10;Description automatically generated"/>
              <p:cNvPicPr preferRelativeResize="0"/>
              <p:nvPr/>
            </p:nvPicPr>
            <p:blipFill rotWithShape="1">
              <a:blip r:embed="rId13" cstate="email">
                <a:alphaModFix/>
                <a:extLst>
                  <a:ext uri="{28A0092B-C50C-407E-A947-70E740481C1C}">
                    <a14:useLocalDpi xmlns:a14="http://schemas.microsoft.com/office/drawing/2010/main"/>
                  </a:ext>
                </a:extLst>
              </a:blip>
              <a:srcRect l="77527"/>
              <a:stretch/>
            </p:blipFill>
            <p:spPr>
              <a:xfrm>
                <a:off x="8230478" y="2274800"/>
                <a:ext cx="538567" cy="1557038"/>
              </a:xfrm>
              <a:prstGeom prst="rect">
                <a:avLst/>
              </a:prstGeom>
              <a:noFill/>
              <a:ln>
                <a:noFill/>
              </a:ln>
            </p:spPr>
          </p:pic>
          <p:pic>
            <p:nvPicPr>
              <p:cNvPr id="1310" name="Google Shape;1310;p68" descr="A picture containing silhouette&#10;&#10;Description automatically generated"/>
              <p:cNvPicPr preferRelativeResize="0"/>
              <p:nvPr/>
            </p:nvPicPr>
            <p:blipFill rotWithShape="1">
              <a:blip r:embed="rId12" cstate="email">
                <a:alphaModFix/>
                <a:extLst>
                  <a:ext uri="{28A0092B-C50C-407E-A947-70E740481C1C}">
                    <a14:useLocalDpi xmlns:a14="http://schemas.microsoft.com/office/drawing/2010/main"/>
                  </a:ext>
                </a:extLst>
              </a:blip>
              <a:srcRect l="38078" r="39752"/>
              <a:stretch/>
            </p:blipFill>
            <p:spPr>
              <a:xfrm>
                <a:off x="7686882" y="3739336"/>
                <a:ext cx="319049" cy="935042"/>
              </a:xfrm>
              <a:prstGeom prst="rect">
                <a:avLst/>
              </a:prstGeom>
              <a:noFill/>
              <a:ln>
                <a:noFill/>
              </a:ln>
            </p:spPr>
          </p:pic>
          <p:pic>
            <p:nvPicPr>
              <p:cNvPr id="1311" name="Google Shape;1311;p68" descr="A picture containing silhouette&#10;&#10;Description automatically generated"/>
              <p:cNvPicPr preferRelativeResize="0"/>
              <p:nvPr/>
            </p:nvPicPr>
            <p:blipFill rotWithShape="1">
              <a:blip r:embed="rId12" cstate="email">
                <a:alphaModFix/>
                <a:extLst>
                  <a:ext uri="{28A0092B-C50C-407E-A947-70E740481C1C}">
                    <a14:useLocalDpi xmlns:a14="http://schemas.microsoft.com/office/drawing/2010/main"/>
                  </a:ext>
                </a:extLst>
              </a:blip>
              <a:srcRect l="38078" r="39752"/>
              <a:stretch/>
            </p:blipFill>
            <p:spPr>
              <a:xfrm>
                <a:off x="9130922" y="3638109"/>
                <a:ext cx="319049" cy="935042"/>
              </a:xfrm>
              <a:prstGeom prst="rect">
                <a:avLst/>
              </a:prstGeom>
              <a:noFill/>
              <a:ln>
                <a:noFill/>
              </a:ln>
            </p:spPr>
          </p:pic>
          <p:sp>
            <p:nvSpPr>
              <p:cNvPr id="1312" name="Google Shape;1312;p68"/>
              <p:cNvSpPr/>
              <p:nvPr/>
            </p:nvSpPr>
            <p:spPr>
              <a:xfrm>
                <a:off x="6766408" y="1686377"/>
                <a:ext cx="3564945" cy="3253190"/>
              </a:xfrm>
              <a:prstGeom prst="donut">
                <a:avLst>
                  <a:gd name="adj" fmla="val 1120"/>
                </a:avLst>
              </a:prstGeom>
              <a:solidFill>
                <a:srgbClr val="279E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cxnSp>
          <p:nvCxnSpPr>
            <p:cNvPr id="1313" name="Google Shape;1313;p68"/>
            <p:cNvCxnSpPr/>
            <p:nvPr/>
          </p:nvCxnSpPr>
          <p:spPr>
            <a:xfrm>
              <a:off x="9139194" y="3217927"/>
              <a:ext cx="508282" cy="0"/>
            </a:xfrm>
            <a:prstGeom prst="straightConnector1">
              <a:avLst/>
            </a:prstGeom>
            <a:noFill/>
            <a:ln w="28575" cap="flat" cmpd="sng">
              <a:solidFill>
                <a:srgbClr val="000000"/>
              </a:solidFill>
              <a:prstDash val="solid"/>
              <a:round/>
              <a:headEnd type="none" w="sm" len="sm"/>
              <a:tailEnd type="none" w="sm" len="sm"/>
            </a:ln>
          </p:spPr>
        </p:cxnSp>
        <p:cxnSp>
          <p:nvCxnSpPr>
            <p:cNvPr id="1314" name="Google Shape;1314;p68"/>
            <p:cNvCxnSpPr/>
            <p:nvPr/>
          </p:nvCxnSpPr>
          <p:spPr>
            <a:xfrm rot="10800000">
              <a:off x="10046239" y="3217927"/>
              <a:ext cx="541300" cy="0"/>
            </a:xfrm>
            <a:prstGeom prst="straightConnector1">
              <a:avLst/>
            </a:prstGeom>
            <a:noFill/>
            <a:ln w="28575" cap="flat" cmpd="sng">
              <a:solidFill>
                <a:srgbClr val="000000"/>
              </a:solidFill>
              <a:prstDash val="solid"/>
              <a:round/>
              <a:headEnd type="none" w="sm" len="sm"/>
              <a:tailEnd type="none" w="sm" len="sm"/>
            </a:ln>
          </p:spPr>
        </p:cxnSp>
        <p:pic>
          <p:nvPicPr>
            <p:cNvPr id="1315" name="Google Shape;1315;p68" descr="A picture containing silhouette&#10;&#10;Description automatically generated"/>
            <p:cNvPicPr preferRelativeResize="0"/>
            <p:nvPr/>
          </p:nvPicPr>
          <p:blipFill rotWithShape="1">
            <a:blip r:embed="rId14" cstate="email">
              <a:alphaModFix/>
              <a:extLst>
                <a:ext uri="{28A0092B-C50C-407E-A947-70E740481C1C}">
                  <a14:useLocalDpi xmlns:a14="http://schemas.microsoft.com/office/drawing/2010/main"/>
                </a:ext>
              </a:extLst>
            </a:blip>
            <a:srcRect l="1" r="62628"/>
            <a:stretch/>
          </p:blipFill>
          <p:spPr>
            <a:xfrm>
              <a:off x="10576595" y="2749063"/>
              <a:ext cx="599257" cy="1047109"/>
            </a:xfrm>
            <a:prstGeom prst="rect">
              <a:avLst/>
            </a:prstGeom>
            <a:noFill/>
            <a:ln>
              <a:noFill/>
            </a:ln>
          </p:spPr>
        </p:pic>
      </p:grpSp>
      <p:pic>
        <p:nvPicPr>
          <p:cNvPr id="44" name="Google Shape;1235;p67">
            <a:extLst>
              <a:ext uri="{FF2B5EF4-FFF2-40B4-BE49-F238E27FC236}">
                <a16:creationId xmlns:a16="http://schemas.microsoft.com/office/drawing/2014/main" id="{9BA75831-569F-4234-8D44-2F80ABE78344}"/>
              </a:ext>
            </a:extLst>
          </p:cNvPr>
          <p:cNvPicPr preferRelativeResize="0"/>
          <p:nvPr/>
        </p:nvPicPr>
        <p:blipFill rotWithShape="1">
          <a:blip r:embed="rId15">
            <a:alphaModFix/>
          </a:blip>
          <a:srcRect/>
          <a:stretch/>
        </p:blipFill>
        <p:spPr>
          <a:xfrm>
            <a:off x="887586" y="3442240"/>
            <a:ext cx="445857" cy="1296426"/>
          </a:xfrm>
          <a:prstGeom prst="rect">
            <a:avLst/>
          </a:prstGeom>
          <a:solidFill>
            <a:schemeClr val="l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69"/>
          <p:cNvSpPr txBox="1">
            <a:spLocks noGrp="1"/>
          </p:cNvSpPr>
          <p:nvPr>
            <p:ph type="title"/>
          </p:nvPr>
        </p:nvSpPr>
        <p:spPr>
          <a:xfrm>
            <a:off x="838200" y="588494"/>
            <a:ext cx="10515600" cy="800039"/>
          </a:xfrm>
          <a:noFill/>
          <a:ln>
            <a:noFill/>
          </a:ln>
        </p:spPr>
        <p:txBody>
          <a:bodyPr spcFirstLastPara="1" wrap="square" lIns="91425" tIns="45700" rIns="91425" bIns="45700" anchor="b" anchorCtr="0">
            <a:normAutofit fontScale="90000"/>
          </a:bodyPr>
          <a:lstStyle/>
          <a:p>
            <a:pPr lvl="0"/>
            <a:r>
              <a:rPr lang="en-US" dirty="0">
                <a:sym typeface="Calibri"/>
              </a:rPr>
              <a:t>Scénario: Quelle approche recommandez-vous ?</a:t>
            </a:r>
            <a:endParaRPr lang="en-US" dirty="0"/>
          </a:p>
        </p:txBody>
      </p:sp>
      <p:sp>
        <p:nvSpPr>
          <p:cNvPr id="1323" name="Google Shape;1323;p69"/>
          <p:cNvSpPr txBox="1">
            <a:spLocks noGrp="1"/>
          </p:cNvSpPr>
          <p:nvPr>
            <p:ph type="body" idx="1"/>
          </p:nvPr>
        </p:nvSpPr>
        <p:spPr>
          <a:xfrm>
            <a:off x="838200" y="1560513"/>
            <a:ext cx="7669801" cy="4932362"/>
          </a:xfrm>
          <a:noFill/>
          <a:ln>
            <a:noFill/>
          </a:ln>
        </p:spPr>
        <p:txBody>
          <a:bodyPr spcFirstLastPara="1" wrap="square" lIns="91425" tIns="45700" rIns="91425" bIns="45700" anchor="t" anchorCtr="0">
            <a:noAutofit/>
          </a:bodyPr>
          <a:lstStyle/>
          <a:p>
            <a:pPr marL="50800" lvl="0" indent="0">
              <a:buNone/>
            </a:pPr>
            <a:r>
              <a:rPr lang="en-US" sz="2400" b="1" dirty="0">
                <a:sym typeface="Calibri"/>
              </a:rPr>
              <a:t>Travail de groupe</a:t>
            </a:r>
            <a:endParaRPr lang="en-US" sz="2400" b="1" dirty="0"/>
          </a:p>
          <a:p>
            <a:pPr marL="50800" lvl="0" indent="0">
              <a:spcBef>
                <a:spcPts val="600"/>
              </a:spcBef>
              <a:buNone/>
            </a:pPr>
            <a:r>
              <a:rPr lang="fr-FR" sz="2000" dirty="0">
                <a:sym typeface="Calibri"/>
              </a:rPr>
              <a:t>À vos tables (groupes de 5 à 6), discutez des sujets suivants</a:t>
            </a:r>
            <a:r>
              <a:rPr lang="en-US" sz="2000" dirty="0">
                <a:sym typeface="Calibri"/>
              </a:rPr>
              <a:t>.</a:t>
            </a:r>
          </a:p>
          <a:p>
            <a:pPr marL="50800" lvl="0" indent="0">
              <a:buNone/>
            </a:pPr>
            <a:r>
              <a:rPr lang="en-US" sz="2400" b="1" dirty="0">
                <a:sym typeface="Calibri"/>
              </a:rPr>
              <a:t>Étude de cas</a:t>
            </a:r>
            <a:endParaRPr lang="en-US" sz="2400" b="1" dirty="0"/>
          </a:p>
          <a:p>
            <a:pPr marL="50800" lvl="0" indent="0">
              <a:spcBef>
                <a:spcPts val="600"/>
              </a:spcBef>
              <a:buNone/>
            </a:pPr>
            <a:r>
              <a:rPr lang="fr-FR" sz="2000" dirty="0">
                <a:sym typeface="Calibri"/>
              </a:rPr>
              <a:t>Vous conseillez un homme qui a des relations sexuelles avec des hommes qui a récemment été testé positif. Il indique qu'il a un petit ami avec qui il vit mais avec qui il n'utilise jamais de préservatifs. Il aime aussi aller dans un sex club de temps en temps et avoir des relations sexuelles en groupe avec des amis. Il utilise toujours un préservatif au sex club, mais certains de ses amis ne le font pas entre eux</a:t>
            </a:r>
            <a:r>
              <a:rPr lang="en-US" sz="2000" dirty="0">
                <a:sym typeface="Calibri"/>
              </a:rPr>
              <a:t>. </a:t>
            </a:r>
            <a:endParaRPr lang="en-US" sz="2000" dirty="0"/>
          </a:p>
          <a:p>
            <a:pPr marL="50800" lvl="0" indent="0">
              <a:buNone/>
            </a:pPr>
            <a:r>
              <a:rPr lang="fr-FR" sz="2000" dirty="0">
                <a:sym typeface="Calibri"/>
              </a:rPr>
              <a:t>Que feriez-vous dans cette situation ? Quelles options proposeriez-vous à ce client </a:t>
            </a:r>
            <a:r>
              <a:rPr lang="en-US" sz="2000" dirty="0">
                <a:sym typeface="Calibri"/>
              </a:rPr>
              <a:t>?</a:t>
            </a:r>
          </a:p>
        </p:txBody>
      </p:sp>
      <p:pic>
        <p:nvPicPr>
          <p:cNvPr id="1324" name="Google Shape;1324;p69" descr="A close up of a person&#10;&#10;Description automatically generated"/>
          <p:cNvPicPr preferRelativeResize="0"/>
          <p:nvPr/>
        </p:nvPicPr>
        <p:blipFill rotWithShape="1">
          <a:blip r:embed="rId3">
            <a:alphaModFix/>
          </a:blip>
          <a:srcRect/>
          <a:stretch/>
        </p:blipFill>
        <p:spPr>
          <a:xfrm>
            <a:off x="9089855" y="1612901"/>
            <a:ext cx="1979197" cy="2928114"/>
          </a:xfrm>
          <a:prstGeom prst="rect">
            <a:avLst/>
          </a:prstGeom>
          <a:noFill/>
          <a:ln>
            <a:noFill/>
          </a:ln>
        </p:spPr>
      </p:pic>
      <p:sp>
        <p:nvSpPr>
          <p:cNvPr id="1325" name="Google Shape;1325;p69"/>
          <p:cNvSpPr txBox="1"/>
          <p:nvPr/>
        </p:nvSpPr>
        <p:spPr>
          <a:xfrm>
            <a:off x="553452" y="446769"/>
            <a:ext cx="10515600" cy="141726"/>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l" rtl="0">
              <a:lnSpc>
                <a:spcPct val="90000"/>
              </a:lnSpc>
              <a:spcBef>
                <a:spcPts val="0"/>
              </a:spcBef>
              <a:spcAft>
                <a:spcPts val="0"/>
              </a:spcAft>
              <a:buClr>
                <a:srgbClr val="595959"/>
              </a:buClr>
              <a:buSzPts val="3600"/>
              <a:buFont typeface="Calibri"/>
              <a:buNone/>
            </a:pPr>
            <a:endParaRPr sz="3600" dirty="0">
              <a:solidFill>
                <a:srgbClr val="59595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7"/>
          <p:cNvPicPr preferRelativeResize="0"/>
          <p:nvPr/>
        </p:nvPicPr>
        <p:blipFill rotWithShape="1">
          <a:blip r:embed="rId3">
            <a:alphaModFix/>
          </a:blip>
          <a:srcRect/>
          <a:stretch/>
        </p:blipFill>
        <p:spPr>
          <a:xfrm>
            <a:off x="20" y="-115497"/>
            <a:ext cx="12191980" cy="685799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1330"/>
        <p:cNvGrpSpPr/>
        <p:nvPr/>
      </p:nvGrpSpPr>
      <p:grpSpPr>
        <a:xfrm>
          <a:off x="0" y="0"/>
          <a:ext cx="0" cy="0"/>
          <a:chOff x="0" y="0"/>
          <a:chExt cx="0" cy="0"/>
        </a:xfrm>
      </p:grpSpPr>
      <p:pic>
        <p:nvPicPr>
          <p:cNvPr id="1332" name="Google Shape;1332;p70"/>
          <p:cNvPicPr preferRelativeResize="0"/>
          <p:nvPr/>
        </p:nvPicPr>
        <p:blipFill rotWithShape="1">
          <a:blip r:embed="rId3">
            <a:alphaModFix/>
          </a:blip>
          <a:srcRect l="5915" t="13042" r="7647" b="3984"/>
          <a:stretch/>
        </p:blipFill>
        <p:spPr>
          <a:xfrm>
            <a:off x="7781924" y="1389063"/>
            <a:ext cx="3681663" cy="4706355"/>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
        <p:nvSpPr>
          <p:cNvPr id="1333" name="Google Shape;1333;p70"/>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dirty="0">
                <a:sym typeface="Calibri"/>
              </a:rPr>
              <a:t>Activité : Référence ciblée. Comment ?</a:t>
            </a:r>
            <a:endParaRPr lang="en-US" dirty="0"/>
          </a:p>
        </p:txBody>
      </p:sp>
      <p:sp>
        <p:nvSpPr>
          <p:cNvPr id="1331" name="Google Shape;1331;p70"/>
          <p:cNvSpPr txBox="1">
            <a:spLocks noGrp="1"/>
          </p:cNvSpPr>
          <p:nvPr>
            <p:ph type="body" idx="1"/>
          </p:nvPr>
        </p:nvSpPr>
        <p:spPr>
          <a:xfrm>
            <a:off x="838200" y="1636730"/>
            <a:ext cx="8543925" cy="4932746"/>
          </a:xfrm>
          <a:noFill/>
          <a:ln>
            <a:noFill/>
          </a:ln>
        </p:spPr>
        <p:txBody>
          <a:bodyPr spcFirstLastPara="1" wrap="square" lIns="91425" tIns="45700" rIns="91425" bIns="45700" anchor="t" anchorCtr="0">
            <a:normAutofit lnSpcReduction="10000"/>
          </a:bodyPr>
          <a:lstStyle/>
          <a:p>
            <a:pPr lvl="0"/>
            <a:r>
              <a:rPr lang="fr-FR" dirty="0">
                <a:sym typeface="Calibri"/>
              </a:rPr>
              <a:t>Se diviser en cinq groupes</a:t>
            </a:r>
            <a:r>
              <a:rPr lang="en-US" dirty="0">
                <a:sym typeface="Calibri"/>
              </a:rPr>
              <a:t>.</a:t>
            </a:r>
            <a:endParaRPr lang="en-US" dirty="0"/>
          </a:p>
          <a:p>
            <a:pPr lvl="0"/>
            <a:r>
              <a:rPr lang="fr-FR" dirty="0">
                <a:sym typeface="Calibri"/>
              </a:rPr>
              <a:t>Votre client index se souvient d'avoir eu des contacts sexuels avec deux personnes au cours de la dernière année, mais il ne se souvient pas de leurs noms ni de leurs numéros. Il se souvient de l'endroit où ils traînaient</a:t>
            </a:r>
            <a:r>
              <a:rPr lang="en-US" dirty="0">
                <a:sym typeface="Calibri"/>
              </a:rPr>
              <a:t>.</a:t>
            </a:r>
            <a:endParaRPr lang="en-US" dirty="0"/>
          </a:p>
          <a:p>
            <a:pPr lvl="0"/>
            <a:r>
              <a:rPr lang="fr-FR" dirty="0">
                <a:sym typeface="Calibri"/>
              </a:rPr>
              <a:t>Réfléchissez à trois moyens efficaces pour atteindre les partenaires sexuels ou d’injection d’un client index dans cette situation</a:t>
            </a:r>
            <a:r>
              <a:rPr lang="en-US" dirty="0">
                <a:sym typeface="Calibri"/>
              </a:rPr>
              <a:t>.</a:t>
            </a:r>
          </a:p>
          <a:p>
            <a:pPr lvl="0"/>
            <a:r>
              <a:rPr lang="en-US" dirty="0">
                <a:sym typeface="Calibri"/>
              </a:rPr>
              <a:t>10 minutes</a:t>
            </a:r>
            <a:endParaRPr lang="en-US" dirty="0"/>
          </a:p>
        </p:txBody>
      </p:sp>
      <p:sp>
        <p:nvSpPr>
          <p:cNvPr id="7" name="Google Shape;52;p105">
            <a:extLst>
              <a:ext uri="{FF2B5EF4-FFF2-40B4-BE49-F238E27FC236}">
                <a16:creationId xmlns:a16="http://schemas.microsoft.com/office/drawing/2014/main" id="{1389EE45-6E57-4606-81E0-9457B379858E}"/>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71"/>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fr-FR" dirty="0"/>
              <a:t>Comment effectuer des tests ciblés </a:t>
            </a:r>
            <a:r>
              <a:rPr lang="en-US" dirty="0"/>
              <a:t>?</a:t>
            </a:r>
          </a:p>
        </p:txBody>
      </p:sp>
      <p:sp>
        <p:nvSpPr>
          <p:cNvPr id="1340" name="Google Shape;1340;p71"/>
          <p:cNvSpPr txBox="1">
            <a:spLocks noGrp="1"/>
          </p:cNvSpPr>
          <p:nvPr>
            <p:ph type="body" idx="1"/>
          </p:nvPr>
        </p:nvSpPr>
        <p:spPr>
          <a:xfrm>
            <a:off x="838201" y="1636713"/>
            <a:ext cx="5550568" cy="5052846"/>
          </a:xfrm>
          <a:noFill/>
          <a:ln>
            <a:noFill/>
          </a:ln>
        </p:spPr>
        <p:txBody>
          <a:bodyPr spcFirstLastPara="1" wrap="square" lIns="91425" tIns="45700" rIns="91425" bIns="45700" anchor="t" anchorCtr="0">
            <a:normAutofit fontScale="77500" lnSpcReduction="20000"/>
          </a:bodyPr>
          <a:lstStyle/>
          <a:p>
            <a:pPr lvl="0">
              <a:lnSpc>
                <a:spcPct val="115000"/>
              </a:lnSpc>
              <a:spcBef>
                <a:spcPts val="0"/>
              </a:spcBef>
            </a:pPr>
            <a:r>
              <a:rPr lang="fr-FR" dirty="0"/>
              <a:t>Portée ciblée sur les sites référés par le client index</a:t>
            </a:r>
            <a:endParaRPr lang="en-US" dirty="0"/>
          </a:p>
          <a:p>
            <a:pPr lvl="0">
              <a:lnSpc>
                <a:spcPct val="115000"/>
              </a:lnSpc>
            </a:pPr>
            <a:r>
              <a:rPr lang="fr-FR" dirty="0"/>
              <a:t>Diffuser des invitations à des événements de tests communautaires / sociaux (par exemple, fêtes, campagnes</a:t>
            </a:r>
            <a:r>
              <a:rPr lang="en-US" dirty="0"/>
              <a:t>)</a:t>
            </a:r>
          </a:p>
          <a:p>
            <a:pPr lvl="0">
              <a:lnSpc>
                <a:spcPct val="115000"/>
              </a:lnSpc>
            </a:pPr>
            <a:r>
              <a:rPr lang="fr-FR" dirty="0"/>
              <a:t>Incitatifs (à l'aide de coupons fournis par le client, les pairs mobilisateurs ou les conseillers</a:t>
            </a:r>
            <a:r>
              <a:rPr lang="en-US" dirty="0"/>
              <a:t>)</a:t>
            </a:r>
          </a:p>
          <a:p>
            <a:pPr lvl="0">
              <a:lnSpc>
                <a:spcPct val="115000"/>
              </a:lnSpc>
            </a:pPr>
            <a:r>
              <a:rPr lang="fr-FR" dirty="0"/>
              <a:t>Médias sociaux (Facebook, applications de rencontres, etc.)</a:t>
            </a:r>
            <a:endParaRPr lang="en-US" dirty="0"/>
          </a:p>
          <a:p>
            <a:pPr lvl="0">
              <a:lnSpc>
                <a:spcPct val="115000"/>
              </a:lnSpc>
            </a:pPr>
            <a:r>
              <a:rPr lang="en-US" dirty="0"/>
              <a:t>Autre ?</a:t>
            </a:r>
          </a:p>
        </p:txBody>
      </p:sp>
      <p:grpSp>
        <p:nvGrpSpPr>
          <p:cNvPr id="4" name="Group 3">
            <a:extLst>
              <a:ext uri="{FF2B5EF4-FFF2-40B4-BE49-F238E27FC236}">
                <a16:creationId xmlns:a16="http://schemas.microsoft.com/office/drawing/2014/main" id="{A097B8D2-1250-4346-A50E-B7F9A00A6E02}"/>
              </a:ext>
            </a:extLst>
          </p:cNvPr>
          <p:cNvGrpSpPr/>
          <p:nvPr/>
        </p:nvGrpSpPr>
        <p:grpSpPr>
          <a:xfrm>
            <a:off x="7159257" y="2103294"/>
            <a:ext cx="4194543" cy="2651411"/>
            <a:chOff x="7578055" y="2095297"/>
            <a:chExt cx="4194543" cy="2651411"/>
          </a:xfrm>
        </p:grpSpPr>
        <p:pic>
          <p:nvPicPr>
            <p:cNvPr id="17" name="Google Shape;1268;p67">
              <a:extLst>
                <a:ext uri="{FF2B5EF4-FFF2-40B4-BE49-F238E27FC236}">
                  <a16:creationId xmlns:a16="http://schemas.microsoft.com/office/drawing/2014/main" id="{FA9E4030-E531-43AE-8A64-2813F56D678D}"/>
                </a:ext>
              </a:extLst>
            </p:cNvPr>
            <p:cNvPicPr preferRelativeResize="0"/>
            <p:nvPr/>
          </p:nvPicPr>
          <p:blipFill rotWithShape="1">
            <a:blip r:embed="rId3">
              <a:alphaModFix/>
            </a:blip>
            <a:srcRect/>
            <a:stretch/>
          </p:blipFill>
          <p:spPr>
            <a:xfrm>
              <a:off x="7578055" y="2502382"/>
              <a:ext cx="766688" cy="2229309"/>
            </a:xfrm>
            <a:prstGeom prst="rect">
              <a:avLst/>
            </a:prstGeom>
            <a:solidFill>
              <a:schemeClr val="lt1"/>
            </a:solidFill>
            <a:ln>
              <a:noFill/>
            </a:ln>
          </p:spPr>
        </p:pic>
        <p:grpSp>
          <p:nvGrpSpPr>
            <p:cNvPr id="1343" name="Google Shape;1343;p71"/>
            <p:cNvGrpSpPr/>
            <p:nvPr/>
          </p:nvGrpSpPr>
          <p:grpSpPr>
            <a:xfrm>
              <a:off x="8217291" y="2095297"/>
              <a:ext cx="3440794" cy="2651411"/>
              <a:chOff x="2064556" y="2106979"/>
              <a:chExt cx="2313257" cy="1683021"/>
            </a:xfrm>
          </p:grpSpPr>
          <p:pic>
            <p:nvPicPr>
              <p:cNvPr id="1344" name="Google Shape;1344;p71" descr="A picture containing silhouette&#10;&#10;Description automatically generated"/>
              <p:cNvPicPr preferRelativeResize="0"/>
              <p:nvPr/>
            </p:nvPicPr>
            <p:blipFill rotWithShape="1">
              <a:blip r:embed="rId4">
                <a:alphaModFix/>
              </a:blip>
              <a:srcRect l="1" r="62628"/>
              <a:stretch/>
            </p:blipFill>
            <p:spPr>
              <a:xfrm>
                <a:off x="3547084" y="2345697"/>
                <a:ext cx="830729" cy="1444303"/>
              </a:xfrm>
              <a:prstGeom prst="rect">
                <a:avLst/>
              </a:prstGeom>
              <a:noFill/>
              <a:ln>
                <a:noFill/>
              </a:ln>
            </p:spPr>
          </p:pic>
          <p:pic>
            <p:nvPicPr>
              <p:cNvPr id="1345" name="Google Shape;1345;p71" descr="A picture containing silhouette&#10;&#10;Description automatically generated"/>
              <p:cNvPicPr preferRelativeResize="0"/>
              <p:nvPr/>
            </p:nvPicPr>
            <p:blipFill rotWithShape="1">
              <a:blip r:embed="rId5">
                <a:alphaModFix/>
              </a:blip>
              <a:srcRect l="77527"/>
              <a:stretch/>
            </p:blipFill>
            <p:spPr>
              <a:xfrm>
                <a:off x="2581536" y="2106979"/>
                <a:ext cx="580812" cy="1679171"/>
              </a:xfrm>
              <a:prstGeom prst="rect">
                <a:avLst/>
              </a:prstGeom>
              <a:noFill/>
              <a:ln>
                <a:noFill/>
              </a:ln>
            </p:spPr>
          </p:pic>
          <p:cxnSp>
            <p:nvCxnSpPr>
              <p:cNvPr id="1346" name="Google Shape;1346;p71"/>
              <p:cNvCxnSpPr/>
              <p:nvPr/>
            </p:nvCxnSpPr>
            <p:spPr>
              <a:xfrm>
                <a:off x="2064556" y="3150920"/>
                <a:ext cx="716956" cy="0"/>
              </a:xfrm>
              <a:prstGeom prst="straightConnector1">
                <a:avLst/>
              </a:prstGeom>
              <a:noFill/>
              <a:ln w="28575" cap="flat" cmpd="sng">
                <a:solidFill>
                  <a:srgbClr val="000000"/>
                </a:solidFill>
                <a:prstDash val="dot"/>
                <a:round/>
                <a:headEnd type="none" w="sm" len="sm"/>
                <a:tailEnd type="none" w="sm" len="sm"/>
              </a:ln>
            </p:spPr>
          </p:cxnSp>
          <p:cxnSp>
            <p:nvCxnSpPr>
              <p:cNvPr id="1347" name="Google Shape;1347;p71"/>
              <p:cNvCxnSpPr/>
              <p:nvPr/>
            </p:nvCxnSpPr>
            <p:spPr>
              <a:xfrm rot="10800000">
                <a:off x="3001450" y="3150920"/>
                <a:ext cx="584742" cy="0"/>
              </a:xfrm>
              <a:prstGeom prst="straightConnector1">
                <a:avLst/>
              </a:prstGeom>
              <a:noFill/>
              <a:ln w="28575" cap="flat" cmpd="sng">
                <a:solidFill>
                  <a:srgbClr val="000000"/>
                </a:solidFill>
                <a:prstDash val="dot"/>
                <a:round/>
                <a:headEnd type="none" w="sm" len="sm"/>
                <a:tailEnd type="none" w="sm" len="sm"/>
              </a:ln>
            </p:spPr>
          </p:cxnSp>
        </p:grpSp>
        <p:sp>
          <p:nvSpPr>
            <p:cNvPr id="1350" name="Google Shape;1350;p71"/>
            <p:cNvSpPr txBox="1"/>
            <p:nvPr/>
          </p:nvSpPr>
          <p:spPr>
            <a:xfrm>
              <a:off x="10438073" y="3222597"/>
              <a:ext cx="800355" cy="7817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dirty="0"/>
            </a:p>
          </p:txBody>
        </p:sp>
        <p:sp>
          <p:nvSpPr>
            <p:cNvPr id="1351" name="Google Shape;1351;p71"/>
            <p:cNvSpPr txBox="1"/>
            <p:nvPr/>
          </p:nvSpPr>
          <p:spPr>
            <a:xfrm>
              <a:off x="10972243" y="3073896"/>
              <a:ext cx="800355" cy="7817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dirty="0"/>
            </a:p>
          </p:txBody>
        </p:sp>
        <p:sp>
          <p:nvSpPr>
            <p:cNvPr id="1349" name="Google Shape;1349;p71"/>
            <p:cNvSpPr txBox="1"/>
            <p:nvPr/>
          </p:nvSpPr>
          <p:spPr>
            <a:xfrm>
              <a:off x="7578055" y="3003186"/>
              <a:ext cx="800355" cy="7817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1357" name="Google Shape;1357;p72"/>
          <p:cNvSpPr txBox="1">
            <a:spLocks noGrp="1"/>
          </p:cNvSpPr>
          <p:nvPr>
            <p:ph type="title"/>
          </p:nvPr>
        </p:nvSpPr>
        <p:spPr>
          <a:xfrm>
            <a:off x="475842" y="3094810"/>
            <a:ext cx="11178276" cy="12734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DEEBF7"/>
              </a:buClr>
              <a:buSzPts val="3600"/>
              <a:buFont typeface="Arial"/>
              <a:buNone/>
            </a:pPr>
            <a:r>
              <a:rPr lang="en-US" dirty="0"/>
              <a:t>Fin du 1er jour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6E4809-7596-4F13-9EC9-37A7C6AC506C}"/>
              </a:ext>
            </a:extLst>
          </p:cNvPr>
          <p:cNvSpPr>
            <a:spLocks noGrp="1"/>
          </p:cNvSpPr>
          <p:nvPr>
            <p:ph type="pic" idx="2"/>
          </p:nvPr>
        </p:nvSpPr>
        <p:spPr/>
      </p:sp>
      <p:sp>
        <p:nvSpPr>
          <p:cNvPr id="315" name="Google Shape;315;p8"/>
          <p:cNvSpPr txBox="1">
            <a:spLocks noGrp="1"/>
          </p:cNvSpPr>
          <p:nvPr>
            <p:ph type="title"/>
          </p:nvPr>
        </p:nvSpPr>
        <p:spPr>
          <a:xfrm>
            <a:off x="1366897" y="4752477"/>
            <a:ext cx="9817601" cy="1325563"/>
          </a:xfrm>
          <a:noFill/>
          <a:ln>
            <a:noFill/>
          </a:ln>
        </p:spPr>
        <p:txBody>
          <a:bodyPr spcFirstLastPara="1" wrap="square" lIns="91425" tIns="45700" rIns="91425" bIns="45700" anchor="ctr" anchorCtr="0">
            <a:normAutofit fontScale="90000"/>
          </a:bodyPr>
          <a:lstStyle/>
          <a:p>
            <a:pPr lvl="0"/>
            <a:r>
              <a:rPr lang="en-US" dirty="0"/>
              <a:t>Session 2. </a:t>
            </a:r>
            <a:r>
              <a:rPr lang="fr-FR" dirty="0"/>
              <a:t>Préparer le terrain : historique et évolution des tests index, de la terminologie et des preuves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9"/>
          <p:cNvSpPr txBox="1">
            <a:spLocks noGrp="1"/>
          </p:cNvSpPr>
          <p:nvPr>
            <p:ph type="title"/>
          </p:nvPr>
        </p:nvSpPr>
        <p:spPr>
          <a:xfrm>
            <a:off x="2301240" y="3292505"/>
            <a:ext cx="5013960" cy="80003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en-US" sz="6000" dirty="0">
                <a:solidFill>
                  <a:schemeClr val="dk1"/>
                </a:solidFill>
                <a:latin typeface="+mn-lt"/>
                <a:ea typeface="Calibri"/>
                <a:cs typeface="Calibri"/>
                <a:sym typeface="Calibri"/>
              </a:rPr>
              <a:t>Avertissement</a:t>
            </a:r>
            <a:endParaRPr dirty="0">
              <a:latin typeface="+mn-lt"/>
            </a:endParaRPr>
          </a:p>
        </p:txBody>
      </p:sp>
      <p:pic>
        <p:nvPicPr>
          <p:cNvPr id="322" name="Google Shape;322;p9" descr="A close up of a sign&#10;&#10;Description automatically generated"/>
          <p:cNvPicPr preferRelativeResize="0"/>
          <p:nvPr/>
        </p:nvPicPr>
        <p:blipFill rotWithShape="1">
          <a:blip r:embed="rId3">
            <a:alphaModFix/>
          </a:blip>
          <a:srcRect/>
          <a:stretch/>
        </p:blipFill>
        <p:spPr>
          <a:xfrm>
            <a:off x="7084516" y="1964943"/>
            <a:ext cx="3346416" cy="2928114"/>
          </a:xfrm>
          <a:prstGeom prst="rect">
            <a:avLst/>
          </a:prstGeom>
          <a:noFill/>
          <a:ln>
            <a:noFill/>
          </a:ln>
        </p:spPr>
      </p:pic>
    </p:spTree>
  </p:cSld>
  <p:clrMapOvr>
    <a:masterClrMapping/>
  </p:clrMapOvr>
</p:sld>
</file>

<file path=ppt/theme/theme1.xml><?xml version="1.0" encoding="utf-8"?>
<a:theme xmlns:a="http://schemas.openxmlformats.org/drawingml/2006/main" name="ThemeEpiC">
  <a:themeElements>
    <a:clrScheme name="Custom 1">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7D8C6C4E1112438DD08413DBFD7380" ma:contentTypeVersion="13" ma:contentTypeDescription="Create a new document." ma:contentTypeScope="" ma:versionID="8b60d6622825fd882be74a9ce3928ce2">
  <xsd:schema xmlns:xsd="http://www.w3.org/2001/XMLSchema" xmlns:xs="http://www.w3.org/2001/XMLSchema" xmlns:p="http://schemas.microsoft.com/office/2006/metadata/properties" xmlns:ns3="6e224a08-a3a8-423c-8728-4b5a79454683" xmlns:ns4="c10f8ab3-3b3e-4fbb-9b43-a016b1b95140" targetNamespace="http://schemas.microsoft.com/office/2006/metadata/properties" ma:root="true" ma:fieldsID="894405d85a7fa7e950a45e77af1b7d5f" ns3:_="" ns4:_="">
    <xsd:import namespace="6e224a08-a3a8-423c-8728-4b5a79454683"/>
    <xsd:import namespace="c10f8ab3-3b3e-4fbb-9b43-a016b1b9514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element ref="ns4:MediaServiceAutoTags" minOccurs="0"/>
                <xsd:element ref="ns4:MediaServiceOCR"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24a08-a3a8-423c-8728-4b5a7945468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0f8ab3-3b3e-4fbb-9b43-a016b1b9514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238285-5F6F-43C4-B3F4-4DC1BF87A2AB}">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c10f8ab3-3b3e-4fbb-9b43-a016b1b95140"/>
    <ds:schemaRef ds:uri="6e224a08-a3a8-423c-8728-4b5a79454683"/>
    <ds:schemaRef ds:uri="http://www.w3.org/XML/1998/namespace"/>
    <ds:schemaRef ds:uri="http://purl.org/dc/terms/"/>
  </ds:schemaRefs>
</ds:datastoreItem>
</file>

<file path=customXml/itemProps2.xml><?xml version="1.0" encoding="utf-8"?>
<ds:datastoreItem xmlns:ds="http://schemas.openxmlformats.org/officeDocument/2006/customXml" ds:itemID="{41DDC2CE-D95A-4509-BDED-ADE38361C1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224a08-a3a8-423c-8728-4b5a79454683"/>
    <ds:schemaRef ds:uri="c10f8ab3-3b3e-4fbb-9b43-a016b1b951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8168F2-4563-4CF9-BB66-F73D120D27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7861</TotalTime>
  <Words>19361</Words>
  <Application>Microsoft Office PowerPoint</Application>
  <PresentationFormat>Widescreen</PresentationFormat>
  <Paragraphs>1075</Paragraphs>
  <Slides>72</Slides>
  <Notes>72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Courier New</vt:lpstr>
      <vt:lpstr>Noto Sans Symbols</vt:lpstr>
      <vt:lpstr>Symbol</vt:lpstr>
      <vt:lpstr>ThemeEpiC</vt:lpstr>
      <vt:lpstr>Test index et référence au réseau de risque Orientation et formation à la mise en œuvre du programme Jour 1</vt:lpstr>
      <vt:lpstr>Aperçu des sessions</vt:lpstr>
      <vt:lpstr>Session 1. Introduction</vt:lpstr>
      <vt:lpstr>Bienvenue et présentations</vt:lpstr>
      <vt:lpstr>Objectifs</vt:lpstr>
      <vt:lpstr>Agenda et accords</vt:lpstr>
      <vt:lpstr>PowerPoint Presentation</vt:lpstr>
      <vt:lpstr>Session 2. Préparer le terrain : historique et évolution des tests index, de la terminologie et des preuves</vt:lpstr>
      <vt:lpstr>Avertissement</vt:lpstr>
      <vt:lpstr>Insérez une ou deux diapositives / graphiques ici  rationaliser le besoin de tests d'index sur la base du contexte / des données épidémiologiques du pays</vt:lpstr>
      <vt:lpstr>PowerPoint Presentation</vt:lpstr>
      <vt:lpstr>Le test index est parfois appelé :</vt:lpstr>
      <vt:lpstr>Étapes du test index</vt:lpstr>
      <vt:lpstr>PAS un nouveau concept</vt:lpstr>
      <vt:lpstr> </vt:lpstr>
      <vt:lpstr>Les tests index ont conduit à l'identification de plusieurs nouveaux cas au Vietnam</vt:lpstr>
      <vt:lpstr>Une forte proportion de nouvelles infections à VIH touche les populations clés et leurs partenaires</vt:lpstr>
      <vt:lpstr>Résumé des preuves sur les tests index</vt:lpstr>
      <vt:lpstr>FACULTATIF  Session 3. Test index en [PAYS] — Perspectives locales</vt:lpstr>
      <vt:lpstr>OPTIONNEL : diapositives représentant les pays (1-2)</vt:lpstr>
      <vt:lpstr>Session 4. Étapes du test index</vt:lpstr>
      <vt:lpstr>PowerPoint Presentation</vt:lpstr>
      <vt:lpstr>PowerPoint Presentation</vt:lpstr>
      <vt:lpstr>Déterminer une méthode préférée pour la recommandation d'un partenaire</vt:lpstr>
      <vt:lpstr>Test index : référence client (passive)</vt:lpstr>
      <vt:lpstr>Test index : référence de prestataire (active)</vt:lpstr>
      <vt:lpstr>Test index : contrat de référence </vt:lpstr>
      <vt:lpstr>Test index : double référence</vt:lpstr>
      <vt:lpstr>PowerPoint Presentation</vt:lpstr>
      <vt:lpstr>Session 5. Normes minimales pour des tests index sûrs et éthiques  Garantir un environnement sûr pour les tests index</vt:lpstr>
      <vt:lpstr>Vrai ou Faux ?</vt:lpstr>
      <vt:lpstr>Activité : Dans le contexte de la programmation des populations clés ….</vt:lpstr>
      <vt:lpstr>Des bénéfices potentiels ?</vt:lpstr>
      <vt:lpstr>Barrières et risques potentiels  </vt:lpstr>
      <vt:lpstr>PowerPoint Presentation</vt:lpstr>
      <vt:lpstr>PowerPoint Presentation</vt:lpstr>
      <vt:lpstr>Les 5 C et les principes fondamentaux du dépistage du VIH</vt:lpstr>
      <vt:lpstr>Exemple de charte des droits des patients</vt:lpstr>
      <vt:lpstr>Les clients de l'index doivent être informés et comprendre …</vt:lpstr>
      <vt:lpstr>Consentement des enfants et des adolescents</vt:lpstr>
      <vt:lpstr>Activité en petit groupe : étude de cas</vt:lpstr>
      <vt:lpstr>Activité plénière : étude de cas</vt:lpstr>
      <vt:lpstr>À quoi ressemble le consentement ?</vt:lpstr>
      <vt:lpstr>Qu'entend-on par volontaire et non coercitif ?</vt:lpstr>
      <vt:lpstr>Activité en petit groupe : étude de cas</vt:lpstr>
      <vt:lpstr>Qu'entend-on par confidentiel ?</vt:lpstr>
      <vt:lpstr>Considérations relatives à la confidentialité chez les enfants et les adolescents</vt:lpstr>
      <vt:lpstr>Vrai ou Faux ?</vt:lpstr>
      <vt:lpstr>Session 6. Outils et flux pour les tests index</vt:lpstr>
      <vt:lpstr>Outils / ressources</vt:lpstr>
      <vt:lpstr>Exemple de procédures opérationnelles standard (SOP)</vt:lpstr>
      <vt:lpstr>Exemple de registre de test index</vt:lpstr>
      <vt:lpstr>Scripts et points de discussion pour l'introduction des tests index</vt:lpstr>
      <vt:lpstr>SOP VPI</vt:lpstr>
      <vt:lpstr>Formulaires d'événements indésirables</vt:lpstr>
      <vt:lpstr>Exemple d'accord de partage de données</vt:lpstr>
      <vt:lpstr>Formulaires de documentation</vt:lpstr>
      <vt:lpstr>Activité : Procédez facilement</vt:lpstr>
      <vt:lpstr>PowerPoint Presentation</vt:lpstr>
      <vt:lpstr>PowerPoint Presentation</vt:lpstr>
      <vt:lpstr>Session 7. Référence du réseau de risque</vt:lpstr>
      <vt:lpstr>Inconvénients des tests index pour les populations clés</vt:lpstr>
      <vt:lpstr>Référence du réseau de risque</vt:lpstr>
      <vt:lpstr>Référence du réseau de risque</vt:lpstr>
      <vt:lpstr>PowerPoint Presentation</vt:lpstr>
      <vt:lpstr>Combinaison de tests index, de référence ciblée et de référence de réseau de risque</vt:lpstr>
      <vt:lpstr>Combinaison de tests index, de référence au réseau de risque et de référence ciblée</vt:lpstr>
      <vt:lpstr>Où et comment la référence au réseau de risque pourrait-elle avoir lieu ?</vt:lpstr>
      <vt:lpstr>Scénario: Quelle approche recommandez-vous ?</vt:lpstr>
      <vt:lpstr>Activité : Référence ciblée. Comment ?</vt:lpstr>
      <vt:lpstr>Comment effectuer des tests ciblés ?</vt:lpstr>
      <vt:lpstr>Fin du 1er jour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Index testing and risk network referral Program implementation orientation and training  Day 1</dc:title>
  <dc:creator>Lucy Harber</dc:creator>
  <cp:lastModifiedBy>Lucy Harber</cp:lastModifiedBy>
  <cp:revision>139</cp:revision>
  <dcterms:created xsi:type="dcterms:W3CDTF">2020-12-11T18:01:55Z</dcterms:created>
  <dcterms:modified xsi:type="dcterms:W3CDTF">2021-03-02T02:58:13Z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0x0101009C7D8C6C4E1112438DD08413DBFD7380</vt:lpwstr>
  </property>
</Properties>
</file>