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0.xml" ContentType="application/vnd.openxmlformats-officedocument.presentationml.notesSlide+xml"/>
  <Override PartName="/ppt/charts/chart2.xml" ContentType="application/vnd.openxmlformats-officedocument.drawingml.chart+xml"/>
  <Override PartName="/ppt/notesSlides/notesSlide21.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4"/>
  </p:sldMasterIdLst>
  <p:notesMasterIdLst>
    <p:notesMasterId r:id="rId36"/>
  </p:notesMasterIdLst>
  <p:sldIdLst>
    <p:sldId id="2216" r:id="rId5"/>
    <p:sldId id="2217" r:id="rId6"/>
    <p:sldId id="2214" r:id="rId7"/>
    <p:sldId id="1143" r:id="rId8"/>
    <p:sldId id="2233" r:id="rId9"/>
    <p:sldId id="2206" r:id="rId10"/>
    <p:sldId id="2187" r:id="rId11"/>
    <p:sldId id="2200" r:id="rId12"/>
    <p:sldId id="2201" r:id="rId13"/>
    <p:sldId id="368" r:id="rId14"/>
    <p:sldId id="2199" r:id="rId15"/>
    <p:sldId id="2203" r:id="rId16"/>
    <p:sldId id="1156" r:id="rId17"/>
    <p:sldId id="2275" r:id="rId18"/>
    <p:sldId id="2257" r:id="rId19"/>
    <p:sldId id="566" r:id="rId20"/>
    <p:sldId id="2232" r:id="rId21"/>
    <p:sldId id="327" r:id="rId22"/>
    <p:sldId id="2189" r:id="rId23"/>
    <p:sldId id="2192" r:id="rId24"/>
    <p:sldId id="2193" r:id="rId25"/>
    <p:sldId id="2260" r:id="rId26"/>
    <p:sldId id="2261" r:id="rId27"/>
    <p:sldId id="2262" r:id="rId28"/>
    <p:sldId id="2263" r:id="rId29"/>
    <p:sldId id="2264" r:id="rId30"/>
    <p:sldId id="2255" r:id="rId31"/>
    <p:sldId id="373" r:id="rId32"/>
    <p:sldId id="2196" r:id="rId33"/>
    <p:sldId id="2204" r:id="rId34"/>
    <p:sldId id="227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6B0C986-BFEE-4CCE-9DD8-77A10943F58E}">
          <p14:sldIdLst>
            <p14:sldId id="2216"/>
            <p14:sldId id="2217"/>
            <p14:sldId id="2214"/>
            <p14:sldId id="1143"/>
            <p14:sldId id="2233"/>
            <p14:sldId id="2206"/>
            <p14:sldId id="2187"/>
            <p14:sldId id="2200"/>
            <p14:sldId id="2201"/>
            <p14:sldId id="368"/>
            <p14:sldId id="2199"/>
            <p14:sldId id="2203"/>
            <p14:sldId id="1156"/>
          </p14:sldIdLst>
        </p14:section>
        <p14:section name="Default Section" id="{0EAA982D-6575-4D86-8001-C49A8F3F40E1}">
          <p14:sldIdLst>
            <p14:sldId id="2275"/>
            <p14:sldId id="2257"/>
            <p14:sldId id="566"/>
            <p14:sldId id="2232"/>
            <p14:sldId id="327"/>
            <p14:sldId id="2189"/>
            <p14:sldId id="2192"/>
            <p14:sldId id="2193"/>
            <p14:sldId id="2260"/>
            <p14:sldId id="2261"/>
            <p14:sldId id="2262"/>
            <p14:sldId id="2263"/>
            <p14:sldId id="2264"/>
            <p14:sldId id="2255"/>
            <p14:sldId id="373"/>
          </p14:sldIdLst>
        </p14:section>
        <p14:section name="Untitled Section" id="{EC109F8B-4646-4BC1-A53D-3C79F22E8A80}">
          <p14:sldIdLst>
            <p14:sldId id="2196"/>
            <p14:sldId id="2204"/>
            <p14:sldId id="2274"/>
          </p14:sldIdLst>
        </p14:section>
        <p14:section name="Untitled Section" id="{4DE4E694-D318-4D96-8A05-46013097249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bist Astatke" initials="HA" lastIdx="37" clrIdx="0">
    <p:extLst>
      <p:ext uri="{19B8F6BF-5375-455C-9EA6-DF929625EA0E}">
        <p15:presenceInfo xmlns:p15="http://schemas.microsoft.com/office/powerpoint/2012/main" userId="S-1-5-21-3003367119-45151493-406046460-37380" providerId="AD"/>
      </p:ext>
    </p:extLst>
  </p:cmAuthor>
  <p:cmAuthor id="2" name="Larissa Koidio" initials="LK" lastIdx="1" clrIdx="1">
    <p:extLst>
      <p:ext uri="{19B8F6BF-5375-455C-9EA6-DF929625EA0E}">
        <p15:presenceInfo xmlns:p15="http://schemas.microsoft.com/office/powerpoint/2012/main" userId="S-1-5-21-3003367119-45151493-406046460-46573" providerId="AD"/>
      </p:ext>
    </p:extLst>
  </p:cmAuthor>
  <p:cmAuthor id="3" name="Molly Goggin-kehm" initials="MG" lastIdx="3" clrIdx="2">
    <p:extLst>
      <p:ext uri="{19B8F6BF-5375-455C-9EA6-DF929625EA0E}">
        <p15:presenceInfo xmlns:p15="http://schemas.microsoft.com/office/powerpoint/2012/main" userId="S-1-5-21-3003367119-45151493-406046460-40523" providerId="AD"/>
      </p:ext>
    </p:extLst>
  </p:cmAuthor>
  <p:cmAuthor id="4" name="Danielle Darrow de Mora" initials="DDdM" lastIdx="28" clrIdx="3">
    <p:extLst>
      <p:ext uri="{19B8F6BF-5375-455C-9EA6-DF929625EA0E}">
        <p15:presenceInfo xmlns:p15="http://schemas.microsoft.com/office/powerpoint/2012/main" userId="S-1-5-21-3003367119-45151493-406046460-40766" providerId="AD"/>
      </p:ext>
    </p:extLst>
  </p:cmAuthor>
  <p:cmAuthor id="5" name="Tiffany Lillie" initials="TL" lastIdx="21" clrIdx="4">
    <p:extLst>
      <p:ext uri="{19B8F6BF-5375-455C-9EA6-DF929625EA0E}">
        <p15:presenceInfo xmlns:p15="http://schemas.microsoft.com/office/powerpoint/2012/main" userId="S-1-5-21-3003367119-45151493-406046460-39914" providerId="AD"/>
      </p:ext>
    </p:extLst>
  </p:cmAuthor>
  <p:cmAuthor id="6" name="Chris Akolo" initials="CA" lastIdx="14" clrIdx="5">
    <p:extLst>
      <p:ext uri="{19B8F6BF-5375-455C-9EA6-DF929625EA0E}">
        <p15:presenceInfo xmlns:p15="http://schemas.microsoft.com/office/powerpoint/2012/main" userId="S-1-5-21-3003367119-45151493-406046460-37309" providerId="AD"/>
      </p:ext>
    </p:extLst>
  </p:cmAuthor>
  <p:cmAuthor id="7" name="Chris Akolo" initials="CA [2]" lastIdx="15" clrIdx="6">
    <p:extLst>
      <p:ext uri="{19B8F6BF-5375-455C-9EA6-DF929625EA0E}">
        <p15:presenceInfo xmlns:p15="http://schemas.microsoft.com/office/powerpoint/2012/main" userId="S::cakolo@fhi360.org::ecca0f3f-1cc5-47b8-8bf1-b4625a94b68b" providerId="AD"/>
      </p:ext>
    </p:extLst>
  </p:cmAuthor>
  <p:cmAuthor id="8" name="Meghan DiCarlo" initials="MD" lastIdx="7" clrIdx="7">
    <p:extLst>
      <p:ext uri="{19B8F6BF-5375-455C-9EA6-DF929625EA0E}">
        <p15:presenceInfo xmlns:p15="http://schemas.microsoft.com/office/powerpoint/2012/main" userId="S::mdicarlo@fhi360.org::dca6047e-ac40-4a8e-b82d-b10d22df3937" providerId="AD"/>
      </p:ext>
    </p:extLst>
  </p:cmAuthor>
  <p:cmAuthor id="9" name="Danielle Darrow de Mora" initials="DDdM [2]" lastIdx="73" clrIdx="8">
    <p:extLst>
      <p:ext uri="{19B8F6BF-5375-455C-9EA6-DF929625EA0E}">
        <p15:presenceInfo xmlns:p15="http://schemas.microsoft.com/office/powerpoint/2012/main" userId="S::ddarrow@fhi360.org::aca87dec-42cb-4af3-b7cf-553e7afa9e01" providerId="AD"/>
      </p:ext>
    </p:extLst>
  </p:cmAuthor>
  <p:cmAuthor id="10" name="Daniel Levitt" initials="DL" lastIdx="34" clrIdx="9">
    <p:extLst>
      <p:ext uri="{19B8F6BF-5375-455C-9EA6-DF929625EA0E}">
        <p15:presenceInfo xmlns:p15="http://schemas.microsoft.com/office/powerpoint/2012/main" userId="S::daniel.levitt@care.org::acab8ad3-0bfc-4154-bc65-8adca0a526dc" providerId="AD"/>
      </p:ext>
    </p:extLst>
  </p:cmAuthor>
  <p:cmAuthor id="11" name="Robyn Dayton" initials="RD" lastIdx="32" clrIdx="10">
    <p:extLst>
      <p:ext uri="{19B8F6BF-5375-455C-9EA6-DF929625EA0E}">
        <p15:presenceInfo xmlns:p15="http://schemas.microsoft.com/office/powerpoint/2012/main" userId="S::RLDayton@fhi360.org::a1bd0b29-5607-4b6b-b7e3-eefecc01fd82" providerId="AD"/>
      </p:ext>
    </p:extLst>
  </p:cmAuthor>
  <p:cmAuthor id="12" name="Danielle Darrow" initials="DD" lastIdx="14" clrIdx="11"/>
  <p:cmAuthor id="13" name="Rose Wilcher" initials="RW" lastIdx="8" clrIdx="12">
    <p:extLst>
      <p:ext uri="{19B8F6BF-5375-455C-9EA6-DF929625EA0E}">
        <p15:presenceInfo xmlns:p15="http://schemas.microsoft.com/office/powerpoint/2012/main" userId="Rose Wilcher" providerId="None"/>
      </p:ext>
    </p:extLst>
  </p:cmAuthor>
  <p:cmAuthor id="14" name="Daniel Levitt" initials="DL [2]" lastIdx="3" clrIdx="13">
    <p:extLst>
      <p:ext uri="{19B8F6BF-5375-455C-9EA6-DF929625EA0E}">
        <p15:presenceInfo xmlns:p15="http://schemas.microsoft.com/office/powerpoint/2012/main" userId="2460e8928fe45868" providerId="Windows Live"/>
      </p:ext>
    </p:extLst>
  </p:cmAuthor>
  <p:cmAuthor id="15" name="Stevie Daniels" initials="SD" lastIdx="2" clrIdx="14">
    <p:extLst>
      <p:ext uri="{19B8F6BF-5375-455C-9EA6-DF929625EA0E}">
        <p15:presenceInfo xmlns:p15="http://schemas.microsoft.com/office/powerpoint/2012/main" userId="S::SDaniels@fhi360.org::8d7c1f30-1a59-46dc-a08c-f8b023872669" providerId="AD"/>
      </p:ext>
    </p:extLst>
  </p:cmAuthor>
  <p:cmAuthor id="16" name="Lucy Harber" initials="LH" lastIdx="2" clrIdx="15">
    <p:extLst>
      <p:ext uri="{19B8F6BF-5375-455C-9EA6-DF929625EA0E}">
        <p15:presenceInfo xmlns:p15="http://schemas.microsoft.com/office/powerpoint/2012/main" userId="43d7cc6d3c7d2ca8" providerId="Windows Live"/>
      </p:ext>
    </p:extLst>
  </p:cmAuthor>
  <p:cmAuthor id="17" name="Olga Samoilova" initials="OS" lastIdx="8" clrIdx="16">
    <p:extLst>
      <p:ext uri="{19B8F6BF-5375-455C-9EA6-DF929625EA0E}">
        <p15:presenceInfo xmlns:p15="http://schemas.microsoft.com/office/powerpoint/2012/main" userId="S::osamoilova@fhi360.org::fb76b1e3-8b82-4e06-a3df-4f4e7d5a0871" providerId="AD"/>
      </p:ext>
    </p:extLst>
  </p:cmAuthor>
  <p:cmAuthor id="18" name="Bakhrom Ibragimov" initials="BI" lastIdx="5" clrIdx="17">
    <p:extLst>
      <p:ext uri="{19B8F6BF-5375-455C-9EA6-DF929625EA0E}">
        <p15:presenceInfo xmlns:p15="http://schemas.microsoft.com/office/powerpoint/2012/main" userId="S::bibragimov@fhi360.org::613fcb25-4bde-459c-a901-7e95f7898cef" providerId="AD"/>
      </p:ext>
    </p:extLst>
  </p:cmAuthor>
  <p:cmAuthor id="19" name="Firuza Kurbanova" initials="FK" lastIdx="3" clrIdx="18">
    <p:extLst>
      <p:ext uri="{19B8F6BF-5375-455C-9EA6-DF929625EA0E}">
        <p15:presenceInfo xmlns:p15="http://schemas.microsoft.com/office/powerpoint/2012/main" userId="S::fkurbanova@fhi360.org::969606cd-c96c-438c-9eac-94bfc40d1696" providerId="AD"/>
      </p:ext>
    </p:extLst>
  </p:cmAuthor>
  <p:cmAuthor id="20" name="Пользователь" initials="П" lastIdx="87" clrIdx="19">
    <p:extLst>
      <p:ext uri="{19B8F6BF-5375-455C-9EA6-DF929625EA0E}">
        <p15:presenceInfo xmlns:p15="http://schemas.microsoft.com/office/powerpoint/2012/main" userId="Пользователь"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18E"/>
    <a:srgbClr val="578537"/>
    <a:srgbClr val="7BCEA0"/>
    <a:srgbClr val="BB98D1"/>
    <a:srgbClr val="7DD4F4"/>
    <a:srgbClr val="FE8080"/>
    <a:srgbClr val="EA564D"/>
    <a:srgbClr val="76A358"/>
    <a:srgbClr val="CE7C44"/>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7168" autoAdjust="0"/>
  </p:normalViewPr>
  <p:slideViewPr>
    <p:cSldViewPr snapToGrid="0">
      <p:cViewPr varScale="1">
        <p:scale>
          <a:sx n="54" d="100"/>
          <a:sy n="54" d="100"/>
        </p:scale>
        <p:origin x="1872" y="78"/>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Newly diagnosed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Number of index cases offered index testing</c:v>
                </c:pt>
                <c:pt idx="1">
                  <c:v>Number of index cases accepting or rejecting index testing</c:v>
                </c:pt>
                <c:pt idx="2">
                  <c:v>Number of contacts elicited</c:v>
                </c:pt>
                <c:pt idx="3">
                  <c:v>Contact tested</c:v>
                </c:pt>
              </c:strCache>
            </c:strRef>
          </c:cat>
          <c:val>
            <c:numRef>
              <c:f>Sheet1!$B$2:$B$5</c:f>
              <c:numCache>
                <c:formatCode>General</c:formatCode>
                <c:ptCount val="4"/>
                <c:pt idx="0">
                  <c:v>50</c:v>
                </c:pt>
                <c:pt idx="1">
                  <c:v>30</c:v>
                </c:pt>
              </c:numCache>
            </c:numRef>
          </c:val>
          <c:extLst>
            <c:ext xmlns:c16="http://schemas.microsoft.com/office/drawing/2014/chart" uri="{C3380CC4-5D6E-409C-BE32-E72D297353CC}">
              <c16:uniqueId val="{00000000-29D6-4126-8A38-7ABD973EFDC3}"/>
            </c:ext>
          </c:extLst>
        </c:ser>
        <c:ser>
          <c:idx val="1"/>
          <c:order val="1"/>
          <c:tx>
            <c:strRef>
              <c:f>Sheet1!$C$1</c:f>
              <c:strCache>
                <c:ptCount val="1"/>
                <c:pt idx="0">
                  <c:v>PLHIV previously diagnosed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Number of index cases offered index testing</c:v>
                </c:pt>
                <c:pt idx="1">
                  <c:v>Number of index cases accepting or rejecting index testing</c:v>
                </c:pt>
                <c:pt idx="2">
                  <c:v>Number of contacts elicited</c:v>
                </c:pt>
                <c:pt idx="3">
                  <c:v>Contact tested</c:v>
                </c:pt>
              </c:strCache>
            </c:strRef>
          </c:cat>
          <c:val>
            <c:numRef>
              <c:f>Sheet1!$C$2:$C$5</c:f>
              <c:numCache>
                <c:formatCode>General</c:formatCode>
                <c:ptCount val="4"/>
                <c:pt idx="0">
                  <c:v>50</c:v>
                </c:pt>
                <c:pt idx="1">
                  <c:v>35</c:v>
                </c:pt>
              </c:numCache>
            </c:numRef>
          </c:val>
          <c:extLst>
            <c:ext xmlns:c16="http://schemas.microsoft.com/office/drawing/2014/chart" uri="{C3380CC4-5D6E-409C-BE32-E72D297353CC}">
              <c16:uniqueId val="{00000001-29D6-4126-8A38-7ABD973EFDC3}"/>
            </c:ext>
          </c:extLst>
        </c:ser>
        <c:ser>
          <c:idx val="2"/>
          <c:order val="2"/>
          <c:tx>
            <c:strRef>
              <c:f>Sheet1!$D$1</c:f>
              <c:strCache>
                <c:ptCount val="1"/>
                <c:pt idx="0">
                  <c:v>Unknown status</c:v>
                </c:pt>
              </c:strCache>
            </c:strRef>
          </c:tx>
          <c:spPr>
            <a:solidFill>
              <a:schemeClr val="accent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Number of index cases offered index testing</c:v>
                </c:pt>
                <c:pt idx="1">
                  <c:v>Number of index cases accepting or rejecting index testing</c:v>
                </c:pt>
                <c:pt idx="2">
                  <c:v>Number of contacts elicited</c:v>
                </c:pt>
                <c:pt idx="3">
                  <c:v>Contact tested</c:v>
                </c:pt>
              </c:strCache>
            </c:strRef>
          </c:cat>
          <c:val>
            <c:numRef>
              <c:f>Sheet1!$D$2:$D$5</c:f>
              <c:numCache>
                <c:formatCode>General</c:formatCode>
                <c:ptCount val="4"/>
                <c:pt idx="2">
                  <c:v>145</c:v>
                </c:pt>
              </c:numCache>
            </c:numRef>
          </c:val>
          <c:extLst>
            <c:ext xmlns:c16="http://schemas.microsoft.com/office/drawing/2014/chart" uri="{C3380CC4-5D6E-409C-BE32-E72D297353CC}">
              <c16:uniqueId val="{00000002-29D6-4126-8A38-7ABD973EFDC3}"/>
            </c:ext>
          </c:extLst>
        </c:ser>
        <c:ser>
          <c:idx val="3"/>
          <c:order val="3"/>
          <c:tx>
            <c:strRef>
              <c:f>Sheet1!$E$1</c:f>
              <c:strCache>
                <c:ptCount val="1"/>
                <c:pt idx="0">
                  <c:v>Negative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Number of index cases offered index testing</c:v>
                </c:pt>
                <c:pt idx="1">
                  <c:v>Number of index cases accepting or rejecting index testing</c:v>
                </c:pt>
                <c:pt idx="2">
                  <c:v>Number of contacts elicited</c:v>
                </c:pt>
                <c:pt idx="3">
                  <c:v>Contact tested</c:v>
                </c:pt>
              </c:strCache>
            </c:strRef>
          </c:cat>
          <c:val>
            <c:numRef>
              <c:f>Sheet1!$E$2:$E$5</c:f>
              <c:numCache>
                <c:formatCode>General</c:formatCode>
                <c:ptCount val="4"/>
                <c:pt idx="3">
                  <c:v>60</c:v>
                </c:pt>
              </c:numCache>
            </c:numRef>
          </c:val>
          <c:extLst>
            <c:ext xmlns:c16="http://schemas.microsoft.com/office/drawing/2014/chart" uri="{C3380CC4-5D6E-409C-BE32-E72D297353CC}">
              <c16:uniqueId val="{00000003-29D6-4126-8A38-7ABD973EFDC3}"/>
            </c:ext>
          </c:extLst>
        </c:ser>
        <c:ser>
          <c:idx val="4"/>
          <c:order val="4"/>
          <c:tx>
            <c:strRef>
              <c:f>Sheet1!$F$1</c:f>
              <c:strCache>
                <c:ptCount val="1"/>
                <c:pt idx="0">
                  <c:v>Positive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Number of index cases offered index testing</c:v>
                </c:pt>
                <c:pt idx="1">
                  <c:v>Number of index cases accepting or rejecting index testing</c:v>
                </c:pt>
                <c:pt idx="2">
                  <c:v>Number of contacts elicited</c:v>
                </c:pt>
                <c:pt idx="3">
                  <c:v>Contact tested</c:v>
                </c:pt>
              </c:strCache>
            </c:strRef>
          </c:cat>
          <c:val>
            <c:numRef>
              <c:f>Sheet1!$F$2:$F$5</c:f>
              <c:numCache>
                <c:formatCode>General</c:formatCode>
                <c:ptCount val="4"/>
                <c:pt idx="3">
                  <c:v>22</c:v>
                </c:pt>
              </c:numCache>
            </c:numRef>
          </c:val>
          <c:extLst>
            <c:ext xmlns:c16="http://schemas.microsoft.com/office/drawing/2014/chart" uri="{C3380CC4-5D6E-409C-BE32-E72D297353CC}">
              <c16:uniqueId val="{00000004-29D6-4126-8A38-7ABD973EFDC3}"/>
            </c:ext>
          </c:extLst>
        </c:ser>
        <c:ser>
          <c:idx val="5"/>
          <c:order val="5"/>
          <c:tx>
            <c:strRef>
              <c:f>Sheet1!$G$1</c:f>
              <c:strCache>
                <c:ptCount val="1"/>
                <c:pt idx="0">
                  <c:v>Known PLHIV status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Number of index cases offered index testing</c:v>
                </c:pt>
                <c:pt idx="1">
                  <c:v>Number of index cases accepting or rejecting index testing</c:v>
                </c:pt>
                <c:pt idx="2">
                  <c:v>Number of contacts elicited</c:v>
                </c:pt>
                <c:pt idx="3">
                  <c:v>Contact tested</c:v>
                </c:pt>
              </c:strCache>
            </c:strRef>
          </c:cat>
          <c:val>
            <c:numRef>
              <c:f>Sheet1!$G$2:$G$5</c:f>
              <c:numCache>
                <c:formatCode>General</c:formatCode>
                <c:ptCount val="4"/>
                <c:pt idx="3">
                  <c:v>10</c:v>
                </c:pt>
              </c:numCache>
            </c:numRef>
          </c:val>
          <c:extLst>
            <c:ext xmlns:c16="http://schemas.microsoft.com/office/drawing/2014/chart" uri="{C3380CC4-5D6E-409C-BE32-E72D297353CC}">
              <c16:uniqueId val="{00000005-29D6-4126-8A38-7ABD973EFDC3}"/>
            </c:ext>
          </c:extLst>
        </c:ser>
        <c:ser>
          <c:idx val="6"/>
          <c:order val="6"/>
          <c:tx>
            <c:strRef>
              <c:f>Sheet1!$H$1</c:f>
              <c:strCache>
                <c:ptCount val="1"/>
                <c:pt idx="0">
                  <c:v>Not found</c:v>
                </c:pt>
              </c:strCache>
            </c:strRef>
          </c:tx>
          <c:spPr>
            <a:solidFill>
              <a:schemeClr val="tx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Number of index cases offered index testing</c:v>
                </c:pt>
                <c:pt idx="1">
                  <c:v>Number of index cases accepting or rejecting index testing</c:v>
                </c:pt>
                <c:pt idx="2">
                  <c:v>Number of contacts elicited</c:v>
                </c:pt>
                <c:pt idx="3">
                  <c:v>Contact tested</c:v>
                </c:pt>
              </c:strCache>
            </c:strRef>
          </c:cat>
          <c:val>
            <c:numRef>
              <c:f>Sheet1!$H$2:$H$5</c:f>
              <c:numCache>
                <c:formatCode>General</c:formatCode>
                <c:ptCount val="4"/>
                <c:pt idx="3">
                  <c:v>13</c:v>
                </c:pt>
              </c:numCache>
            </c:numRef>
          </c:val>
          <c:extLst>
            <c:ext xmlns:c16="http://schemas.microsoft.com/office/drawing/2014/chart" uri="{C3380CC4-5D6E-409C-BE32-E72D297353CC}">
              <c16:uniqueId val="{00000006-29D6-4126-8A38-7ABD973EFDC3}"/>
            </c:ext>
          </c:extLst>
        </c:ser>
        <c:ser>
          <c:idx val="7"/>
          <c:order val="7"/>
          <c:tx>
            <c:strRef>
              <c:f>Sheet1!$I$1</c:f>
              <c:strCache>
                <c:ptCount val="1"/>
                <c:pt idx="0">
                  <c:v>Refused</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Number of index cases offered index testing</c:v>
                </c:pt>
                <c:pt idx="1">
                  <c:v>Number of index cases accepting or rejecting index testing</c:v>
                </c:pt>
                <c:pt idx="2">
                  <c:v>Number of contacts elicited</c:v>
                </c:pt>
                <c:pt idx="3">
                  <c:v>Contact tested</c:v>
                </c:pt>
              </c:strCache>
            </c:strRef>
          </c:cat>
          <c:val>
            <c:numRef>
              <c:f>Sheet1!$I$2:$I$5</c:f>
              <c:numCache>
                <c:formatCode>General</c:formatCode>
                <c:ptCount val="4"/>
                <c:pt idx="3">
                  <c:v>40</c:v>
                </c:pt>
              </c:numCache>
            </c:numRef>
          </c:val>
          <c:extLst>
            <c:ext xmlns:c16="http://schemas.microsoft.com/office/drawing/2014/chart" uri="{C3380CC4-5D6E-409C-BE32-E72D297353CC}">
              <c16:uniqueId val="{00000007-29D6-4126-8A38-7ABD973EFDC3}"/>
            </c:ext>
          </c:extLst>
        </c:ser>
        <c:dLbls>
          <c:showLegendKey val="0"/>
          <c:showVal val="0"/>
          <c:showCatName val="0"/>
          <c:showSerName val="0"/>
          <c:showPercent val="0"/>
          <c:showBubbleSize val="0"/>
        </c:dLbls>
        <c:gapWidth val="150"/>
        <c:overlap val="100"/>
        <c:axId val="138969472"/>
        <c:axId val="138971008"/>
      </c:barChart>
      <c:catAx>
        <c:axId val="138969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crossAx val="138971008"/>
        <c:crosses val="autoZero"/>
        <c:auto val="1"/>
        <c:lblAlgn val="ctr"/>
        <c:lblOffset val="100"/>
        <c:noMultiLvlLbl val="0"/>
      </c:catAx>
      <c:valAx>
        <c:axId val="138971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38969472"/>
        <c:crosses val="autoZero"/>
        <c:crossBetween val="between"/>
      </c:valAx>
      <c:spPr>
        <a:noFill/>
        <a:ln>
          <a:noFill/>
        </a:ln>
        <a:effectLst/>
      </c:spPr>
    </c:plotArea>
    <c:legend>
      <c:legendPos val="b"/>
      <c:layout>
        <c:manualLayout>
          <c:xMode val="edge"/>
          <c:yMode val="edge"/>
          <c:x val="1.0144927536231882E-2"/>
          <c:y val="0.92634403486927475"/>
          <c:w val="0.9772946859903382"/>
          <c:h val="5.614411015646221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70161823297269"/>
          <c:y val="3.1021105603049989E-2"/>
          <c:w val="0.77286450367265258"/>
          <c:h val="0.68428996994045055"/>
        </c:manualLayout>
      </c:layout>
      <c:barChart>
        <c:barDir val="col"/>
        <c:grouping val="clustered"/>
        <c:varyColors val="0"/>
        <c:ser>
          <c:idx val="0"/>
          <c:order val="0"/>
          <c:tx>
            <c:strRef>
              <c:f>Sheet1!$B$1</c:f>
              <c:strCache>
                <c:ptCount val="1"/>
                <c:pt idx="0">
                  <c:v>Overall #</c:v>
                </c:pt>
              </c:strCache>
            </c:strRef>
          </c:tx>
          <c:spPr>
            <a:solidFill>
              <a:schemeClr val="accent1"/>
            </a:solidFill>
            <a:ln>
              <a:noFill/>
            </a:ln>
            <a:effectLst/>
          </c:spPr>
          <c:invertIfNegative val="0"/>
          <c:dPt>
            <c:idx val="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5-EF99-3D42-A9E4-F0F29AC68CFE}"/>
              </c:ext>
            </c:extLst>
          </c:dPt>
          <c:dPt>
            <c:idx val="5"/>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4-EF99-3D42-A9E4-F0F29AC68CFE}"/>
              </c:ext>
            </c:extLst>
          </c:dPt>
          <c:dPt>
            <c:idx val="6"/>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EF99-3D42-A9E4-F0F29AC68CFE}"/>
              </c:ext>
            </c:extLst>
          </c:dPt>
          <c:cat>
            <c:strRef>
              <c:f>Sheet1!$A$2:$A$8</c:f>
              <c:strCache>
                <c:ptCount val="7"/>
                <c:pt idx="0">
                  <c:v># of HIV+ cases (index cases)</c:v>
                </c:pt>
                <c:pt idx="1">
                  <c:v># of index cases offered PNS</c:v>
                </c:pt>
                <c:pt idx="2">
                  <c:v># of index cases accepted PNS</c:v>
                </c:pt>
                <c:pt idx="4">
                  <c:v># partners/ contacts who accept HTS</c:v>
                </c:pt>
                <c:pt idx="5">
                  <c:v>Partners/ contacts who test HIV positive </c:v>
                </c:pt>
                <c:pt idx="6">
                  <c:v>HIV positive partners enrolled in care and treatment</c:v>
                </c:pt>
              </c:strCache>
            </c:strRef>
          </c:cat>
          <c:val>
            <c:numRef>
              <c:f>Sheet1!$B$2:$B$8</c:f>
              <c:numCache>
                <c:formatCode>General</c:formatCode>
                <c:ptCount val="7"/>
                <c:pt idx="0">
                  <c:v>10</c:v>
                </c:pt>
                <c:pt idx="1">
                  <c:v>10</c:v>
                </c:pt>
                <c:pt idx="2">
                  <c:v>9</c:v>
                </c:pt>
                <c:pt idx="4">
                  <c:v>20</c:v>
                </c:pt>
                <c:pt idx="5">
                  <c:v>8</c:v>
                </c:pt>
                <c:pt idx="6">
                  <c:v>8</c:v>
                </c:pt>
              </c:numCache>
            </c:numRef>
          </c:val>
          <c:extLst>
            <c:ext xmlns:c16="http://schemas.microsoft.com/office/drawing/2014/chart" uri="{C3380CC4-5D6E-409C-BE32-E72D297353CC}">
              <c16:uniqueId val="{00000000-6AB4-43C2-83FF-5E3BC3A9B933}"/>
            </c:ext>
          </c:extLst>
        </c:ser>
        <c:dLbls>
          <c:showLegendKey val="0"/>
          <c:showVal val="0"/>
          <c:showCatName val="0"/>
          <c:showSerName val="0"/>
          <c:showPercent val="0"/>
          <c:showBubbleSize val="0"/>
        </c:dLbls>
        <c:gapWidth val="219"/>
        <c:overlap val="-27"/>
        <c:axId val="139078272"/>
        <c:axId val="139088256"/>
      </c:barChart>
      <c:lineChart>
        <c:grouping val="stacked"/>
        <c:varyColors val="0"/>
        <c:ser>
          <c:idx val="1"/>
          <c:order val="1"/>
          <c:tx>
            <c:strRef>
              <c:f>Sheet1!$C$1</c:f>
              <c:strCache>
                <c:ptCount val="1"/>
                <c:pt idx="0">
                  <c:v>%</c:v>
                </c:pt>
              </c:strCache>
            </c:strRef>
          </c:tx>
          <c:spPr>
            <a:ln w="28575" cap="rnd">
              <a:noFill/>
              <a:round/>
            </a:ln>
            <a:effectLst/>
          </c:spPr>
          <c:marker>
            <c:symbol val="diamond"/>
            <c:size val="16"/>
            <c:spPr>
              <a:solidFill>
                <a:schemeClr val="accent4">
                  <a:lumMod val="75000"/>
                </a:schemeClr>
              </a:solidFill>
              <a:ln w="9525">
                <a:no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1-6AB4-43C2-83FF-5E3BC3A9B933}"/>
                </c:ext>
              </c:extLst>
            </c:dLbl>
            <c:dLbl>
              <c:idx val="3"/>
              <c:delete val="1"/>
              <c:extLst>
                <c:ext xmlns:c15="http://schemas.microsoft.com/office/drawing/2012/chart" uri="{CE6537A1-D6FC-4f65-9D91-7224C49458BB}"/>
                <c:ext xmlns:c16="http://schemas.microsoft.com/office/drawing/2014/chart" uri="{C3380CC4-5D6E-409C-BE32-E72D297353CC}">
                  <c16:uniqueId val="{00000002-6AB4-43C2-83FF-5E3BC3A9B933}"/>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6">
                        <a:lumMod val="75000"/>
                      </a:schemeClr>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of HIV+ cases (index cases)</c:v>
                </c:pt>
                <c:pt idx="1">
                  <c:v># of index cases offered PNS</c:v>
                </c:pt>
                <c:pt idx="2">
                  <c:v># of index cases accepted PNS</c:v>
                </c:pt>
                <c:pt idx="4">
                  <c:v># partners/ contacts who accept HTS</c:v>
                </c:pt>
                <c:pt idx="5">
                  <c:v>Partners/ contacts who test HIV positive </c:v>
                </c:pt>
                <c:pt idx="6">
                  <c:v>HIV positive partners enrolled in care and treatment</c:v>
                </c:pt>
              </c:strCache>
            </c:strRef>
          </c:cat>
          <c:val>
            <c:numRef>
              <c:f>Sheet1!$C$2:$C$8</c:f>
              <c:numCache>
                <c:formatCode>0%</c:formatCode>
                <c:ptCount val="7"/>
                <c:pt idx="1">
                  <c:v>1</c:v>
                </c:pt>
                <c:pt idx="2">
                  <c:v>0.9</c:v>
                </c:pt>
                <c:pt idx="4">
                  <c:v>0.8</c:v>
                </c:pt>
                <c:pt idx="5">
                  <c:v>0.4</c:v>
                </c:pt>
                <c:pt idx="6">
                  <c:v>1</c:v>
                </c:pt>
              </c:numCache>
            </c:numRef>
          </c:val>
          <c:smooth val="0"/>
          <c:extLst>
            <c:ext xmlns:c16="http://schemas.microsoft.com/office/drawing/2014/chart" uri="{C3380CC4-5D6E-409C-BE32-E72D297353CC}">
              <c16:uniqueId val="{00000004-6AB4-43C2-83FF-5E3BC3A9B933}"/>
            </c:ext>
          </c:extLst>
        </c:ser>
        <c:dLbls>
          <c:showLegendKey val="0"/>
          <c:showVal val="0"/>
          <c:showCatName val="0"/>
          <c:showSerName val="0"/>
          <c:showPercent val="0"/>
          <c:showBubbleSize val="0"/>
        </c:dLbls>
        <c:marker val="1"/>
        <c:smooth val="0"/>
        <c:axId val="139104640"/>
        <c:axId val="139090176"/>
      </c:lineChart>
      <c:catAx>
        <c:axId val="13907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crossAx val="139088256"/>
        <c:crosses val="autoZero"/>
        <c:auto val="1"/>
        <c:lblAlgn val="ctr"/>
        <c:lblOffset val="100"/>
        <c:noMultiLvlLbl val="0"/>
      </c:catAx>
      <c:valAx>
        <c:axId val="1390882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Number of people</a:t>
                </a:r>
              </a:p>
            </c:rich>
          </c:tx>
          <c:layout>
            <c:manualLayout>
              <c:xMode val="edge"/>
              <c:yMode val="edge"/>
              <c:x val="1.1321966049207882E-2"/>
              <c:y val="0.27942875144387286"/>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ru-RU"/>
          </a:p>
        </c:txPr>
        <c:crossAx val="139078272"/>
        <c:crosses val="autoZero"/>
        <c:crossBetween val="between"/>
      </c:valAx>
      <c:valAx>
        <c:axId val="139090176"/>
        <c:scaling>
          <c:orientation val="minMax"/>
        </c:scaling>
        <c:delete val="0"/>
        <c:axPos val="r"/>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Percentage of people</a:t>
                </a:r>
              </a:p>
            </c:rich>
          </c:tx>
          <c:overlay val="0"/>
          <c:spPr>
            <a:noFill/>
            <a:ln>
              <a:noFill/>
            </a:ln>
            <a:effectLst/>
          </c:sp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ru-RU"/>
          </a:p>
        </c:txPr>
        <c:crossAx val="139104640"/>
        <c:crosses val="max"/>
        <c:crossBetween val="between"/>
      </c:valAx>
      <c:catAx>
        <c:axId val="139104640"/>
        <c:scaling>
          <c:orientation val="minMax"/>
        </c:scaling>
        <c:delete val="1"/>
        <c:axPos val="b"/>
        <c:numFmt formatCode="General" sourceLinked="1"/>
        <c:majorTickMark val="out"/>
        <c:minorTickMark val="none"/>
        <c:tickLblPos val="nextTo"/>
        <c:crossAx val="139090176"/>
        <c:crosses val="autoZero"/>
        <c:auto val="1"/>
        <c:lblAlgn val="ctr"/>
        <c:lblOffset val="100"/>
        <c:noMultiLvlLbl val="0"/>
      </c:cat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Case-finding by service delivery model </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Sheet1!$B$18</c:f>
              <c:strCache>
                <c:ptCount val="1"/>
                <c:pt idx="0">
                  <c:v>Tested</c:v>
                </c:pt>
              </c:strCache>
            </c:strRef>
          </c:tx>
          <c:spPr>
            <a:solidFill>
              <a:schemeClr val="accent1"/>
            </a:solidFill>
            <a:ln>
              <a:noFill/>
            </a:ln>
            <a:effectLst/>
          </c:spPr>
          <c:invertIfNegative val="0"/>
          <c:dLbls>
            <c:dLbl>
              <c:idx val="0"/>
              <c:layout>
                <c:manualLayout>
                  <c:x val="-1.4860496214200833E-3"/>
                  <c:y val="-1.439204380620873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9B3-4D3F-82B1-9F7F3B0BBFCF}"/>
                </c:ext>
              </c:extLst>
            </c:dLbl>
            <c:dLbl>
              <c:idx val="1"/>
              <c:layout>
                <c:manualLayout>
                  <c:x val="-4.4581488642603589E-3"/>
                  <c:y val="3.358143554781848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9B3-4D3F-82B1-9F7F3B0BBFCF}"/>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Sheet1!$C$17:$D$17</c:f>
              <c:strCache>
                <c:ptCount val="2"/>
                <c:pt idx="0">
                  <c:v>Mobile HTS</c:v>
                </c:pt>
                <c:pt idx="1">
                  <c:v>Index Testing</c:v>
                </c:pt>
              </c:strCache>
            </c:strRef>
          </c:cat>
          <c:val>
            <c:numRef>
              <c:f>Sheet1!$C$18:$D$18</c:f>
              <c:numCache>
                <c:formatCode>General</c:formatCode>
                <c:ptCount val="2"/>
                <c:pt idx="0">
                  <c:v>80</c:v>
                </c:pt>
                <c:pt idx="1">
                  <c:v>50</c:v>
                </c:pt>
              </c:numCache>
            </c:numRef>
          </c:val>
          <c:extLst>
            <c:ext xmlns:c16="http://schemas.microsoft.com/office/drawing/2014/chart" uri="{C3380CC4-5D6E-409C-BE32-E72D297353CC}">
              <c16:uniqueId val="{00000000-E711-457D-ABE8-758F8B5B9AB6}"/>
            </c:ext>
          </c:extLst>
        </c:ser>
        <c:ser>
          <c:idx val="1"/>
          <c:order val="1"/>
          <c:tx>
            <c:strRef>
              <c:f>Sheet1!$B$19</c:f>
              <c:strCache>
                <c:ptCount val="1"/>
                <c:pt idx="0">
                  <c:v>Pos</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Sheet1!$C$17:$D$17</c:f>
              <c:strCache>
                <c:ptCount val="2"/>
                <c:pt idx="0">
                  <c:v>Mobile HTS</c:v>
                </c:pt>
                <c:pt idx="1">
                  <c:v>Index Testing</c:v>
                </c:pt>
              </c:strCache>
            </c:strRef>
          </c:cat>
          <c:val>
            <c:numRef>
              <c:f>Sheet1!$C$19:$D$19</c:f>
              <c:numCache>
                <c:formatCode>General</c:formatCode>
                <c:ptCount val="2"/>
                <c:pt idx="0">
                  <c:v>14</c:v>
                </c:pt>
                <c:pt idx="1">
                  <c:v>20</c:v>
                </c:pt>
              </c:numCache>
            </c:numRef>
          </c:val>
          <c:extLst>
            <c:ext xmlns:c16="http://schemas.microsoft.com/office/drawing/2014/chart" uri="{C3380CC4-5D6E-409C-BE32-E72D297353CC}">
              <c16:uniqueId val="{00000001-E711-457D-ABE8-758F8B5B9AB6}"/>
            </c:ext>
          </c:extLst>
        </c:ser>
        <c:dLbls>
          <c:showLegendKey val="0"/>
          <c:showVal val="1"/>
          <c:showCatName val="0"/>
          <c:showSerName val="0"/>
          <c:showPercent val="0"/>
          <c:showBubbleSize val="0"/>
        </c:dLbls>
        <c:gapWidth val="219"/>
        <c:overlap val="-27"/>
        <c:axId val="139297920"/>
        <c:axId val="139299456"/>
      </c:barChart>
      <c:lineChart>
        <c:grouping val="standard"/>
        <c:varyColors val="0"/>
        <c:ser>
          <c:idx val="2"/>
          <c:order val="2"/>
          <c:tx>
            <c:strRef>
              <c:f>Sheet1!$B$20</c:f>
              <c:strCache>
                <c:ptCount val="1"/>
                <c:pt idx="0">
                  <c:v>Case finding rate (%)</c:v>
                </c:pt>
              </c:strCache>
            </c:strRef>
          </c:tx>
          <c:spPr>
            <a:ln w="28575" cap="rnd">
              <a:noFill/>
              <a:round/>
            </a:ln>
            <a:effectLst/>
          </c:spPr>
          <c:marker>
            <c:symbol val="diamond"/>
            <c:size val="15"/>
            <c:spPr>
              <a:solidFill>
                <a:schemeClr val="accent6"/>
              </a:solidFill>
              <a:ln w="9525">
                <a:solidFill>
                  <a:schemeClr val="accent6"/>
                </a:solidFill>
              </a:ln>
              <a:effectLst/>
            </c:spPr>
          </c:marker>
          <c:dPt>
            <c:idx val="0"/>
            <c:marker>
              <c:symbol val="diamond"/>
              <c:size val="15"/>
              <c:spPr>
                <a:solidFill>
                  <a:schemeClr val="accent6"/>
                </a:solidFill>
                <a:ln w="9525">
                  <a:solidFill>
                    <a:schemeClr val="accent6"/>
                  </a:solidFill>
                </a:ln>
                <a:effectLst/>
              </c:spPr>
            </c:marker>
            <c:bubble3D val="0"/>
            <c:spPr>
              <a:ln w="28575" cap="rnd">
                <a:solidFill>
                  <a:schemeClr val="accent6"/>
                </a:solidFill>
                <a:round/>
              </a:ln>
              <a:effectLst/>
            </c:spPr>
            <c:extLst>
              <c:ext xmlns:c16="http://schemas.microsoft.com/office/drawing/2014/chart" uri="{C3380CC4-5D6E-409C-BE32-E72D297353CC}">
                <c16:uniqueId val="{00000001-79B3-4D3F-82B1-9F7F3B0BBFCF}"/>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Dir val="y"/>
            <c:errBarType val="minus"/>
            <c:errValType val="cust"/>
            <c:noEndCap val="1"/>
            <c:plus>
              <c:numLit>
                <c:formatCode>General</c:formatCode>
                <c:ptCount val="1"/>
                <c:pt idx="0">
                  <c:v>1</c:v>
                </c:pt>
              </c:numLit>
            </c:plus>
            <c:minus>
              <c:numRef>
                <c:f>Sheet1!$C$20:$D$20</c:f>
                <c:numCache>
                  <c:formatCode>General</c:formatCode>
                  <c:ptCount val="2"/>
                  <c:pt idx="0">
                    <c:v>0.17500000000000002</c:v>
                  </c:pt>
                  <c:pt idx="1">
                    <c:v>0.4</c:v>
                  </c:pt>
                </c:numCache>
              </c:numRef>
            </c:minus>
            <c:spPr>
              <a:noFill/>
              <a:ln w="9525" cap="flat" cmpd="sng" algn="ctr">
                <a:solidFill>
                  <a:schemeClr val="tx1">
                    <a:lumMod val="65000"/>
                    <a:lumOff val="35000"/>
                  </a:schemeClr>
                </a:solidFill>
                <a:round/>
              </a:ln>
              <a:effectLst/>
            </c:spPr>
          </c:errBars>
          <c:cat>
            <c:strRef>
              <c:f>Sheet1!$C$17:$D$17</c:f>
              <c:strCache>
                <c:ptCount val="2"/>
                <c:pt idx="0">
                  <c:v>Mobile HTS</c:v>
                </c:pt>
                <c:pt idx="1">
                  <c:v>Index Testing</c:v>
                </c:pt>
              </c:strCache>
            </c:strRef>
          </c:cat>
          <c:val>
            <c:numRef>
              <c:f>Sheet1!$C$20:$D$20</c:f>
              <c:numCache>
                <c:formatCode>0%</c:formatCode>
                <c:ptCount val="2"/>
                <c:pt idx="0">
                  <c:v>0.17500000000000002</c:v>
                </c:pt>
                <c:pt idx="1">
                  <c:v>0.4</c:v>
                </c:pt>
              </c:numCache>
            </c:numRef>
          </c:val>
          <c:smooth val="0"/>
          <c:extLst>
            <c:ext xmlns:c16="http://schemas.microsoft.com/office/drawing/2014/chart" uri="{C3380CC4-5D6E-409C-BE32-E72D297353CC}">
              <c16:uniqueId val="{00000002-E711-457D-ABE8-758F8B5B9AB6}"/>
            </c:ext>
          </c:extLst>
        </c:ser>
        <c:dLbls>
          <c:showLegendKey val="0"/>
          <c:showVal val="1"/>
          <c:showCatName val="0"/>
          <c:showSerName val="0"/>
          <c:showPercent val="0"/>
          <c:showBubbleSize val="0"/>
        </c:dLbls>
        <c:marker val="1"/>
        <c:smooth val="0"/>
        <c:axId val="139307648"/>
        <c:axId val="139305728"/>
      </c:lineChart>
      <c:catAx>
        <c:axId val="139297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ru-RU"/>
          </a:p>
        </c:txPr>
        <c:crossAx val="139299456"/>
        <c:crosses val="autoZero"/>
        <c:auto val="1"/>
        <c:lblAlgn val="ctr"/>
        <c:lblOffset val="100"/>
        <c:noMultiLvlLbl val="0"/>
      </c:catAx>
      <c:valAx>
        <c:axId val="139299456"/>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Number of FSWs</a:t>
                </a:r>
              </a:p>
            </c:rich>
          </c:tx>
          <c:layout>
            <c:manualLayout>
              <c:xMode val="edge"/>
              <c:yMode val="edge"/>
              <c:x val="4.9283092691278559E-3"/>
              <c:y val="0.35469636838008578"/>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ru-RU"/>
          </a:p>
        </c:txPr>
        <c:crossAx val="139297920"/>
        <c:crosses val="autoZero"/>
        <c:crossBetween val="between"/>
        <c:majorUnit val="20"/>
      </c:valAx>
      <c:valAx>
        <c:axId val="139305728"/>
        <c:scaling>
          <c:orientation val="minMax"/>
        </c:scaling>
        <c:delete val="0"/>
        <c:axPos val="r"/>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Case-finding rate</a:t>
                </a:r>
              </a:p>
            </c:rich>
          </c:tx>
          <c:layout>
            <c:manualLayout>
              <c:xMode val="edge"/>
              <c:yMode val="edge"/>
              <c:x val="0.96316867858046984"/>
              <c:y val="0.33054666665340388"/>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ru-RU"/>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ru-RU"/>
          </a:p>
        </c:txPr>
        <c:crossAx val="139307648"/>
        <c:crosses val="max"/>
        <c:crossBetween val="between"/>
        <c:majorUnit val="0.1"/>
      </c:valAx>
      <c:catAx>
        <c:axId val="139307648"/>
        <c:scaling>
          <c:orientation val="minMax"/>
        </c:scaling>
        <c:delete val="1"/>
        <c:axPos val="b"/>
        <c:numFmt formatCode="General" sourceLinked="1"/>
        <c:majorTickMark val="none"/>
        <c:minorTickMark val="none"/>
        <c:tickLblPos val="nextTo"/>
        <c:crossAx val="13930572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solidFill>
      <a:sysClr val="window" lastClr="FFFFFF"/>
    </a:solidFill>
    <a:ln>
      <a:noFill/>
    </a:ln>
    <a:effectLst/>
  </c:spPr>
  <c:txPr>
    <a:bodyPr/>
    <a:lstStyle/>
    <a:p>
      <a:pPr>
        <a:defRPr sz="1600"/>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0.212</cdr:x>
      <cdr:y>0.3731</cdr:y>
    </cdr:from>
    <cdr:to>
      <cdr:x>0.34783</cdr:x>
      <cdr:y>0.73935</cdr:y>
    </cdr:to>
    <cdr:sp macro="" textlink="">
      <cdr:nvSpPr>
        <cdr:cNvPr id="2" name="Arrow: Right 1">
          <a:extLst xmlns:a="http://schemas.openxmlformats.org/drawingml/2006/main">
            <a:ext uri="{FF2B5EF4-FFF2-40B4-BE49-F238E27FC236}">
              <a16:creationId xmlns:a16="http://schemas.microsoft.com/office/drawing/2014/main" id="{DF30DEDB-D80F-4D73-A541-D5E9CD3659C4}"/>
            </a:ext>
          </a:extLst>
        </cdr:cNvPr>
        <cdr:cNvSpPr/>
      </cdr:nvSpPr>
      <cdr:spPr>
        <a:xfrm xmlns:a="http://schemas.openxmlformats.org/drawingml/2006/main">
          <a:off x="2229351" y="1623491"/>
          <a:ext cx="1428249" cy="1593650"/>
        </a:xfrm>
        <a:prstGeom xmlns:a="http://schemas.openxmlformats.org/drawingml/2006/main" prst="rightArrow">
          <a:avLst/>
        </a:prstGeom>
        <a:solidFill xmlns:a="http://schemas.openxmlformats.org/drawingml/2006/main">
          <a:schemeClr val="accent4">
            <a:lumMod val="60000"/>
            <a:lumOff val="40000"/>
          </a:schemeClr>
        </a:solidFill>
        <a:ln xmlns:a="http://schemas.openxmlformats.org/drawingml/2006/main">
          <a:solidFill>
            <a:schemeClr val="accent4">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137160" rIns="0" anchor="ctr" anchorCtr="0"/>
        <a:lstStyle xmlns:a="http://schemas.openxmlformats.org/drawingml/2006/main"/>
        <a:p xmlns:a="http://schemas.openxmlformats.org/drawingml/2006/main">
          <a:pPr>
            <a:lnSpc>
              <a:spcPct val="90000"/>
            </a:lnSpc>
          </a:pPr>
          <a:r>
            <a:rPr lang="en-US" sz="1300" b="1" dirty="0">
              <a:solidFill>
                <a:schemeClr val="tx1">
                  <a:lumMod val="65000"/>
                  <a:lumOff val="35000"/>
                </a:schemeClr>
              </a:solidFill>
            </a:rPr>
            <a:t>65% acceptance</a:t>
          </a:r>
        </a:p>
      </cdr:txBody>
    </cdr:sp>
  </cdr:relSizeAnchor>
  <cdr:relSizeAnchor xmlns:cdr="http://schemas.openxmlformats.org/drawingml/2006/chartDrawing">
    <cdr:from>
      <cdr:x>0.44781</cdr:x>
      <cdr:y>0.5768</cdr:y>
    </cdr:from>
    <cdr:to>
      <cdr:x>0.58152</cdr:x>
      <cdr:y>0.75136</cdr:y>
    </cdr:to>
    <cdr:sp macro="" textlink="">
      <cdr:nvSpPr>
        <cdr:cNvPr id="3" name="Arrow: Right 2">
          <a:extLst xmlns:a="http://schemas.openxmlformats.org/drawingml/2006/main">
            <a:ext uri="{FF2B5EF4-FFF2-40B4-BE49-F238E27FC236}">
              <a16:creationId xmlns:a16="http://schemas.microsoft.com/office/drawing/2014/main" id="{8B7CADB1-BECC-4FB4-B01D-9C6375518A84}"/>
            </a:ext>
          </a:extLst>
        </cdr:cNvPr>
        <cdr:cNvSpPr/>
      </cdr:nvSpPr>
      <cdr:spPr>
        <a:xfrm xmlns:a="http://schemas.openxmlformats.org/drawingml/2006/main">
          <a:off x="4708991" y="2509855"/>
          <a:ext cx="1406059" cy="759570"/>
        </a:xfrm>
        <a:prstGeom xmlns:a="http://schemas.openxmlformats.org/drawingml/2006/main" prst="rightArrow">
          <a:avLst/>
        </a:prstGeom>
        <a:solidFill xmlns:a="http://schemas.openxmlformats.org/drawingml/2006/main">
          <a:schemeClr val="accent4">
            <a:lumMod val="60000"/>
            <a:lumOff val="40000"/>
          </a:schemeClr>
        </a:solidFill>
        <a:ln xmlns:a="http://schemas.openxmlformats.org/drawingml/2006/main">
          <a:solidFill>
            <a:schemeClr val="accent4">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137160" rIns="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300" b="1" dirty="0">
              <a:solidFill>
                <a:schemeClr val="tx1">
                  <a:lumMod val="65000"/>
                  <a:lumOff val="35000"/>
                </a:schemeClr>
              </a:solidFill>
            </a:rPr>
            <a:t>2.2 ratio</a:t>
          </a:r>
        </a:p>
      </cdr:txBody>
    </cdr:sp>
  </cdr:relSizeAnchor>
  <cdr:relSizeAnchor xmlns:cdr="http://schemas.openxmlformats.org/drawingml/2006/chartDrawing">
    <cdr:from>
      <cdr:x>0.78785</cdr:x>
      <cdr:y>0.03061</cdr:y>
    </cdr:from>
    <cdr:to>
      <cdr:x>0.94664</cdr:x>
      <cdr:y>0.09914</cdr:y>
    </cdr:to>
    <cdr:sp macro="" textlink="">
      <cdr:nvSpPr>
        <cdr:cNvPr id="5" name="TextBox 4">
          <a:extLst xmlns:a="http://schemas.openxmlformats.org/drawingml/2006/main">
            <a:ext uri="{FF2B5EF4-FFF2-40B4-BE49-F238E27FC236}">
              <a16:creationId xmlns:a16="http://schemas.microsoft.com/office/drawing/2014/main" id="{86616C95-1F29-45A2-BC57-FF1F27C47CA2}"/>
            </a:ext>
          </a:extLst>
        </cdr:cNvPr>
        <cdr:cNvSpPr txBox="1"/>
      </cdr:nvSpPr>
      <cdr:spPr>
        <a:xfrm xmlns:a="http://schemas.openxmlformats.org/drawingml/2006/main">
          <a:off x="8284697" y="133203"/>
          <a:ext cx="1669772" cy="2981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tx1">
                  <a:lumMod val="65000"/>
                  <a:lumOff val="35000"/>
                </a:schemeClr>
              </a:solidFill>
            </a:rPr>
            <a:t>27% case finding</a:t>
          </a:r>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29T18:13:23.655"/>
    </inkml:context>
    <inkml:brush xml:id="br0">
      <inkml:brushProperty name="width" value="0.2" units="cm"/>
      <inkml:brushProperty name="height" value="0.2" units="cm"/>
      <inkml:brushProperty name="color" value="#FFFFFF"/>
    </inkml:brush>
  </inkml:definitions>
  <inkml:trace contextRef="#ctx0" brushRef="#br0">133 0 24575,'-4'18'0,"-1"0"0,-2-6 0,1 0 0,1 0 0,1-1 0,0-5 0,2 3 0,1-6 0,1 2 0,0 1 0,0-2 0,0 3 0,0-2 0,0 0 0,0 2 0,0-2 0,0 2 0,0 0 0,0-2 0,-3 0 0,2 0 0,-4-1 0,-1-7 0,3 1 0,-2-5 0,3 2 0,2 1 0,-2-2 0,0 0 0,2 1 0,-2-1 0,2 1 0,0 0 0,0-1 0,0 1 0,0 0 0,0-1 0,0 1 0,0-1 0,0 0 0,0 1 0,0 0 0,0-1 0,-1 1 0,1 0 0,-3-1 0,2 3 0,-2 15 0,3-7 0,-1 13 0,1-11 0,0-4 0,1 5 0,1-2 0,1 3 0,-1-4 0,0 3 0,0 0 0,-2 4 0,2-1 0,-2 1 0,0 0 0,0-3 0,0 0 0,0-4 0,0 0 0,0 1 0,0-2 0,0 4 0,0-3 0,0 0 0,0 1 0,0 1 0,0 3 0,0 1 0,0 1 0,0-1 0,0-1 0,0 1 0,0-3 0,0 1 0,0-4 0,0 0 0,0 1 0,0-2 0,0 3 0,0-1 0,0 1 0,1 0 0,0 2 0,2-2 0,-3 2 0,3-2 0,-2 0 0,0 0 0,1-1 0,-2-1 0,1-1 0,-1 1 0,0 2 0,0-1 0,0 1 0,0 2 0,0-3 0,0 4 0,0-5 0,0 1 0,0-1 0,0-1 0,-9-12 0,5 2 0,-7-10 0,9 7 0,-1 2 0,2 2 0,-2-2 0,3 3 0,-3-2 0,2-1 0,0 2 0,0-2 0,-1 3 0,0-2 0,-1 1 0,3-1 0,-3 2 0,1-2 0,-1 3 0,-2-2 0,2 2 0,-2-2 0,1 1 0,1-1 0,0 1 0,1 0 0,-1-2 0,13 17 0,-9-8 0,11 14 0,-10-10 0,1 0 0,-1 2 0,1 1 0,-1 1 0,2 1 0,-2 0 0,2-1 0,-4 3 0,4-2 0,-4 4 0,2-4 0,-2 5 0,2-5 0,-2 4 0,2-1 0,-2-1 0,0 2 0,0-4 0,0 0 0,0-1 0,0-3 0,0 1 0,0 0 0,0-1 0,0 1 0,0-2 0,0 0 0,0 0 0,0-2 0,0 3 0,0-4 0,0 2 0,1 0 0,1 0 0,3 2 0,-1-1 0,1 0 0,-2 0 0,1 0 0,-1 0 0,1 0 0,0 0 0,-1 0 0,1 0 0,-1 2 0,-1 1 0,1-1 0,-2 2 0,0 1 0,1 1 0,-1 0 0,0 1 0,-1-2 0,0 0 0,0-1 0,0-1 0,0-1 0,0 3 0,2-5 0,0 7 0,0-3 0,1 1 0,-1-1 0,0-5 0,1 3 0,-1-4 0,2 2 0,-2-2 0,1 2 0,-1-3 0,1 2 0,0-2 0,-1 1 0,1 0 0,-1-2 0,1 4 0,1-4 0,-1 4 0,-1-3 0,1 1 0,-14-14 0,9 15 0,-10-7 0,12 18 0,0-3 0,0 0 0,0-2 0,0-1 0,0 1 0,0-3 0,0 2 0,0-3 0,0 1 0,0-2 0,0 0 0,0-2 0,0 0 0,0 1 0,0-2 0,3-15 0,-2 7 0,2-14 0,-3 15 0,0-2 0,0-2 0,0-4 0,0-3 0,-2-3 0,1-6 0,-3-4 0,3-3 0,-1 0 0,2-1 0,0 3 0,0-8 0,0 6 0,0 0 0,0 5 0,-2 5 0,2-3 0,-2 8 0,2-4 0,0 7 0,0-2 0,0 3 0,-2 1 0,2 1 0,-2 2 0,2 2 0,-1-2 0,0 3 0,0-2 0,-1 0 0,0 3 0,-2-3 0,-1 4 0,0-3 0,0 3 0,2-2 0,-2 2 0,3-4 0,-2 2 0,2-2 0,0 2 0,-1-2 0,1 2 0,-1-2 0,-1 0 0,1-1 0,-1 0 0,1 0 0,-1 2 0,1-2 0,1 2 0,-1-1 0,3 0 0,-3 2 0,2-2 0,0 1 0,1 0 0,0-1 0,0 1 0,4 24 0,2-5 0,6 25 0,1-6 0,3 5 0,1 14 0,1 3 0,1 8 0,-3-1 0,2-3 0,-6-2 0,5-7 0,-5-5 0,-2-14 0,2 0 0,-7-10 0,6 5 0,-3-3 0,-2-3 0,1-1 0,-3-6 0,0 0 0,-1-6 0,1 1 0,-2-3 0,1-1 0,-3 5 0,1-1 0,-1 6 0,0-4 0,0 7 0,2-3 0,0 3 0,1 0 0,-1-3 0,-1 0 0,0-4 0,1-1 0,-2-4 0,0 0 0,0 1 0,0-2 0,0 3 0,0 2 0,0 1 0,0 5 0,0-1 0,0 1 0,0 1 0,0-1 0,0 1 0,0-1 0,0-1 0,0-3 0,0-3 0,0 1 0,0-6 0,0 2 0,0-20 0,0 9 0,0-15 0,0 12 0,0 2 0,3-5 0,3 5 0,4-5 0,5 1 0,0 0 0,2 0 0,0 3 0,0-1 0,-2 3 0,-2 0 0,-1 4 0,0-1 0,-3 2 0,0-1 0,-4 2 0,0 0 0,0 2 0,-3 4 0,1-2 0,-3 3 0,0-2 0,0 3 0,0 1 0,0 3 0,0 2 0,-4 0 0,1 1 0,-2-2 0,1-1 0,0-2 0,2-1 0,-1-4 0,2 0 0,-7 1 0,4-1 0,-9 3 0,1-3 0,-2 0 0,-1 1 0,-1-1 0,6 0 0,-4-1 0,7-2 0,-1 1 0,3-2 0,1 0 0,-1-1 0,-4 0 0,2 0 0,-1 0 0,1 2 0,0-1 0,1 3 0,0-1 0,2 1 0,-1-1 0,3 3 0,1-2 0,1 3 0,-3-2 0,0 2 0,-3 0 0,3-1 0,-3 2 0,3-4 0,-1 3 0,2-4 0,0 0 0,0 4 0,-1 0 0,1 1 0,-2 0 0,1 2 0,-1-5 0,1 4 0,-1-5 0,2 0 0,0 1 0,0-18 0,0 11 0,1-15 0,1 13 0,0 1 0,0-4 0,0 2 0,0-2 0,0 2 0,0 2 0,0-9 0,0 3 0,0-3 0,0 2 0,1 1 0,0 4 0,2-4 0,-3 5 0,3-1 0,-2-1 0,0 2 0,-1-3 0,-1 2 0,-1 0 0,-2-2 0,3 2 0,-3-2 0,2 0 0,0 1 0,-1 1 0,3 1 0,-1-1 0,1-2 0,0 2 0,-2-1 0,0 3 0,1-6 0,-1 3 0,2-5 0,0 2 0,-2-3 0,2 0 0,-2 1 0,1 1 0,0-1 0,0 4 0,1-3 0,-2 3 0,2 2 0,-2-2 0,2 4 0,0-5 0,0 4 0,0-3 0,0 2 0,0 0 0,0-2 0,0 2 0,0-1 0,0 1 0,0-1 0,0-3 0,0-1 0,0-1 0,0-1 0,0 0 0,0 1 0,0-1 0,0 1 0,0 3 0,0-1 0,0 5 0,0-1 0,5 22 0,-2-7 0,5 18 0,-4-14 0,0 3 0,0-5 0,0 2 0,-1-5 0,-1 0 0,0-3 0,-1-2 0,0 1 0,0 0 0,-1 1 0,0-1 0,0 1 0,0-1 0,0 0 0,0 1 0,0-1 0,0 2 0,0 0 0,0-2 0,-1 1 0,-1-2 0,0 2 0,-1-1 0,3 0 0,-2 3 0,2-4 0,0 2 0,0 0 0,3-3 0,1 4 0,1-5 0,-1 1 0,1 0 0,0-3 0,1 2 0,-1-1 0,1-1 0,-1 2 0,0-1 0,2 1 0,-4 0 0,3 1 0,-1-2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29T18:13:23.656"/>
    </inkml:context>
    <inkml:brush xml:id="br0">
      <inkml:brushProperty name="width" value="0.2" units="cm"/>
      <inkml:brushProperty name="height" value="0.2" units="cm"/>
      <inkml:brushProperty name="color" value="#FFFFFF"/>
    </inkml:brush>
  </inkml:definitions>
  <inkml:trace contextRef="#ctx0" brushRef="#br0">125 669 24575,'0'-18'0,"0"2"0,0-1 0,0 3 0,0-6 0,0 3 0,0-5 0,0 7 0,0-4 0,0 7 0,0 0 0,0 3 0,0 3 0,0 1 0,0-1 0,0 2 0,0-3 0,0-1 0,0-3 0,0-4 0,0-2 0,0 0 0,-2 1 0,2-4 0,-2 5 0,0-4 0,1 7 0,-2-2 0,2 2 0,-2 3 0,1 0 0,0 2 0,-1 1 0,3 1 0,-3 1 0,-1 0 0,1-1 0,-2 2 0,2 0 0,0-2 0,-1 1 0,1-1 0,-3-1 0,2 2 0,-3-2 0,4 2 0,1 1 0,-2-2 0,3 0 0,-2 0 0,3-2 0,-3 2 0,2-1 0,-2 1 0,3 1 0,0-2 0,-1 1 0,0-1 0,-2 0 0,3 2 0,-2-2 0,1 1 0,-2 1 0,-1-2 0,0 4 0,0-4 0,1 3 0,1-2 0,-1 0 0,2 2 0,-1-3 0,-1 1 0,3 0 0,-2-1 0,2 0 0,0 1 0,0-2 0,0 3 0,0-4 0,0 4 0,0-2 0,0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29T18:13:23.657"/>
    </inkml:context>
    <inkml:brush xml:id="br0">
      <inkml:brushProperty name="width" value="0.2" units="cm"/>
      <inkml:brushProperty name="height" value="0.2" units="cm"/>
      <inkml:brushProperty name="color" value="#FFFFFF"/>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29E63-8514-4F19-B4BB-D35B35199D3A}" type="datetimeFigureOut">
              <a:rPr lang="en-US" smtClean="0"/>
              <a:t>6/13/2021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A269E5-789A-4D39-AC6D-24DE67320D1E}" type="slidenum">
              <a:rPr lang="en-US" smtClean="0"/>
              <a:t>‹#›</a:t>
            </a:fld>
            <a:endParaRPr lang="en-US"/>
          </a:p>
        </p:txBody>
      </p:sp>
    </p:spTree>
    <p:extLst>
      <p:ext uri="{BB962C8B-B14F-4D97-AF65-F5344CB8AC3E}">
        <p14:creationId xmlns:p14="http://schemas.microsoft.com/office/powerpoint/2010/main" val="2366326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Примечание</a:t>
            </a:r>
            <a:r>
              <a:rPr lang="en-US" i="0" dirty="0"/>
              <a:t>:</a:t>
            </a:r>
            <a:r>
              <a:rPr lang="en-US" dirty="0"/>
              <a:t> </a:t>
            </a:r>
            <a:r>
              <a:rPr lang="ru-RU" dirty="0"/>
              <a:t>поприветствуйте участников и поблагодарите их за то, что они пришли на третий день тренинга. Прежде чем начать, спросите, комфортна ли температура в помещении.</a:t>
            </a:r>
            <a:endParaRPr lang="ru-RU" i="0" dirty="0">
              <a:cs typeface="Calibri"/>
            </a:endParaRPr>
          </a:p>
          <a:p>
            <a:endParaRPr lang="en-US" i="0" dirty="0">
              <a:cs typeface="Calibri"/>
            </a:endParaRPr>
          </a:p>
          <a:p>
            <a:r>
              <a:rPr lang="ru-RU" dirty="0"/>
              <a:t>Поскольку на следующем слайде будет проводиться викторина, спросите участников, есть ли у них какие-либо вопросы, прежде чем начинать программу 3-го дня.</a:t>
            </a:r>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1</a:t>
            </a:fld>
            <a:endParaRPr lang="en-US"/>
          </a:p>
        </p:txBody>
      </p:sp>
    </p:spTree>
    <p:extLst>
      <p:ext uri="{BB962C8B-B14F-4D97-AF65-F5344CB8AC3E}">
        <p14:creationId xmlns:p14="http://schemas.microsoft.com/office/powerpoint/2010/main" val="3895042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Примечание</a:t>
            </a:r>
            <a:r>
              <a:rPr lang="en-US" sz="1200" dirty="0"/>
              <a:t>:</a:t>
            </a:r>
            <a:r>
              <a:rPr lang="en-US" dirty="0"/>
              <a:t>  </a:t>
            </a:r>
            <a:r>
              <a:rPr lang="ru-RU" dirty="0"/>
              <a:t>попросите группы разделиться на команды по 3 человека. Объясните, что один человек будет играть клиента, второй - равного навигатора, а третий - наблюдателя.</a:t>
            </a:r>
            <a:endParaRPr lang="en-US" dirty="0"/>
          </a:p>
          <a:p>
            <a:endParaRPr lang="ru-RU" dirty="0"/>
          </a:p>
          <a:p>
            <a:r>
              <a:rPr lang="ru-RU" dirty="0"/>
              <a:t>Попросите добровольца зачитать задание.</a:t>
            </a:r>
            <a:endParaRPr lang="en-US" dirty="0">
              <a:cs typeface="Calibri"/>
            </a:endParaRPr>
          </a:p>
          <a:p>
            <a:endParaRPr lang="ru-RU" dirty="0"/>
          </a:p>
          <a:p>
            <a:r>
              <a:rPr lang="ru-RU" dirty="0"/>
              <a:t>Выделите командам по 10 минут на ролевую игру. Спросите группы, как все прошло и есть ли у них вопросы (5 минут). </a:t>
            </a:r>
            <a:endParaRPr lang="en-US" dirty="0">
              <a:cs typeface="Calibri"/>
            </a:endParaRPr>
          </a:p>
          <a:p>
            <a:endParaRPr lang="ru-RU" dirty="0"/>
          </a:p>
          <a:p>
            <a:r>
              <a:rPr lang="ru-RU" dirty="0"/>
              <a:t>При необходимости ответьте на вопросы и переходите к следующему слайду.</a:t>
            </a:r>
            <a:endParaRPr lang="en-US" dirty="0">
              <a:cs typeface="Calibri"/>
            </a:endParaRPr>
          </a:p>
          <a:p>
            <a:pPr>
              <a:spcAft>
                <a:spcPts val="800"/>
              </a:spcAft>
            </a:pPr>
            <a:endParaRPr lang="en-US" dirty="0">
              <a:cs typeface="Calibri"/>
            </a:endParaRPr>
          </a:p>
          <a:p>
            <a:endParaRPr lang="en-US" dirty="0"/>
          </a:p>
          <a:p>
            <a:pPr marL="0" indent="0">
              <a:lnSpc>
                <a:spcPct val="100000"/>
              </a:lnSpc>
              <a:spcBef>
                <a:spcPts val="0"/>
              </a:spcBef>
              <a:spcAft>
                <a:spcPts val="800"/>
              </a:spcAft>
              <a:buNone/>
            </a:pPr>
            <a:endParaRPr lang="en-US" dirty="0"/>
          </a:p>
          <a:p>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10</a:t>
            </a:fld>
            <a:endParaRPr lang="en-US"/>
          </a:p>
        </p:txBody>
      </p:sp>
    </p:spTree>
    <p:extLst>
      <p:ext uri="{BB962C8B-B14F-4D97-AF65-F5344CB8AC3E}">
        <p14:creationId xmlns:p14="http://schemas.microsoft.com/office/powerpoint/2010/main" val="3684992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Примечание</a:t>
            </a:r>
            <a:r>
              <a:rPr lang="en-US" sz="1200" dirty="0"/>
              <a:t>:</a:t>
            </a:r>
            <a:r>
              <a:rPr lang="en-US" dirty="0"/>
              <a:t>  </a:t>
            </a:r>
            <a:r>
              <a:rPr lang="ru-RU" dirty="0"/>
              <a:t>попросите группы остаться в тройках и поменять роли (теперь другой человек выступает в роли клиента, другой - равным навигатором и третий - наблюдателем). </a:t>
            </a:r>
            <a:endParaRPr lang="en-US" dirty="0"/>
          </a:p>
          <a:p>
            <a:r>
              <a:rPr lang="ru-RU" dirty="0"/>
              <a:t>Выделите командам по 10 минут. </a:t>
            </a:r>
            <a:endParaRPr lang="en-US" dirty="0">
              <a:cs typeface="Calibri"/>
            </a:endParaRPr>
          </a:p>
          <a:p>
            <a:endParaRPr lang="ru-RU" dirty="0"/>
          </a:p>
          <a:p>
            <a:r>
              <a:rPr lang="ru-RU" dirty="0"/>
              <a:t>Спросите группы, как все прошло и есть ли у них вопросы (5 минут). </a:t>
            </a:r>
            <a:endParaRPr lang="en-US" dirty="0">
              <a:cs typeface="Calibri"/>
            </a:endParaRPr>
          </a:p>
          <a:p>
            <a:endParaRPr lang="ru-RU" dirty="0"/>
          </a:p>
          <a:p>
            <a:r>
              <a:rPr lang="ru-RU" dirty="0"/>
              <a:t>При необходимости ответьте на вопросы и переходите к следующему слайду.</a:t>
            </a:r>
            <a:endParaRPr lang="en-US" dirty="0">
              <a:cs typeface="Calibri"/>
            </a:endParaRPr>
          </a:p>
          <a:p>
            <a:pPr>
              <a:spcAft>
                <a:spcPts val="800"/>
              </a:spcAft>
            </a:pPr>
            <a:endParaRPr lang="en-US" dirty="0">
              <a:cs typeface="Calibri"/>
            </a:endParaRPr>
          </a:p>
        </p:txBody>
      </p:sp>
      <p:sp>
        <p:nvSpPr>
          <p:cNvPr id="4" name="Slide Number Placeholder 3"/>
          <p:cNvSpPr>
            <a:spLocks noGrp="1"/>
          </p:cNvSpPr>
          <p:nvPr>
            <p:ph type="sldNum" sz="quarter" idx="5"/>
          </p:nvPr>
        </p:nvSpPr>
        <p:spPr/>
        <p:txBody>
          <a:bodyPr/>
          <a:lstStyle/>
          <a:p>
            <a:fld id="{9AA269E5-789A-4D39-AC6D-24DE67320D1E}" type="slidenum">
              <a:rPr lang="en-US" smtClean="0"/>
              <a:t>11</a:t>
            </a:fld>
            <a:endParaRPr lang="en-US"/>
          </a:p>
        </p:txBody>
      </p:sp>
    </p:spTree>
    <p:extLst>
      <p:ext uri="{BB962C8B-B14F-4D97-AF65-F5344CB8AC3E}">
        <p14:creationId xmlns:p14="http://schemas.microsoft.com/office/powerpoint/2010/main" val="1900210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Примечание</a:t>
            </a:r>
            <a:r>
              <a:rPr lang="en-US" sz="1200" dirty="0"/>
              <a:t>:</a:t>
            </a:r>
            <a:r>
              <a:rPr lang="en-US" dirty="0"/>
              <a:t> </a:t>
            </a:r>
            <a:r>
              <a:rPr lang="ru-RU" dirty="0"/>
              <a:t>попросите группы остаться в тройках и поменять роли (теперь другой человек выступает в роли клиента, другой - равным навигатором и третий - наблюдателем). </a:t>
            </a:r>
            <a:endParaRPr lang="en-US" dirty="0"/>
          </a:p>
          <a:p>
            <a:endParaRPr lang="ru-RU" dirty="0"/>
          </a:p>
          <a:p>
            <a:r>
              <a:rPr lang="ru-RU" dirty="0"/>
              <a:t>Попросите добровольца зачитать задание.</a:t>
            </a:r>
            <a:endParaRPr lang="en-US" dirty="0">
              <a:cs typeface="Calibri"/>
            </a:endParaRPr>
          </a:p>
          <a:p>
            <a:endParaRPr lang="ru-RU" dirty="0"/>
          </a:p>
          <a:p>
            <a:r>
              <a:rPr lang="ru-RU" dirty="0"/>
              <a:t>Выделите командам по 10 минут. </a:t>
            </a:r>
            <a:endParaRPr lang="en-US" dirty="0">
              <a:cs typeface="Calibri"/>
            </a:endParaRPr>
          </a:p>
          <a:p>
            <a:endParaRPr lang="ru-RU" dirty="0"/>
          </a:p>
          <a:p>
            <a:r>
              <a:rPr lang="ru-RU" dirty="0"/>
              <a:t>Спросите группы, как все прошло и есть ли у них вопросы (5 минут). </a:t>
            </a:r>
            <a:endParaRPr lang="en-US" dirty="0">
              <a:cs typeface="Calibri"/>
            </a:endParaRPr>
          </a:p>
          <a:p>
            <a:endParaRPr lang="ru-RU" dirty="0"/>
          </a:p>
          <a:p>
            <a:r>
              <a:rPr lang="ru-RU" dirty="0"/>
              <a:t>При необходимости ответьте на вопросы и переходите к следующему слайду.</a:t>
            </a:r>
            <a:endParaRPr lang="en-US" dirty="0">
              <a:cs typeface="Calibri"/>
            </a:endParaRPr>
          </a:p>
          <a:p>
            <a:pPr>
              <a:spcAft>
                <a:spcPts val="800"/>
              </a:spcAft>
            </a:pPr>
            <a:endParaRPr lang="en-US" dirty="0">
              <a:cs typeface="Calibri"/>
            </a:endParaRPr>
          </a:p>
        </p:txBody>
      </p:sp>
      <p:sp>
        <p:nvSpPr>
          <p:cNvPr id="4" name="Slide Number Placeholder 3"/>
          <p:cNvSpPr>
            <a:spLocks noGrp="1"/>
          </p:cNvSpPr>
          <p:nvPr>
            <p:ph type="sldNum" sz="quarter" idx="5"/>
          </p:nvPr>
        </p:nvSpPr>
        <p:spPr/>
        <p:txBody>
          <a:bodyPr/>
          <a:lstStyle/>
          <a:p>
            <a:fld id="{9AA269E5-789A-4D39-AC6D-24DE67320D1E}" type="slidenum">
              <a:rPr lang="en-US" smtClean="0"/>
              <a:t>12</a:t>
            </a:fld>
            <a:endParaRPr lang="en-US"/>
          </a:p>
        </p:txBody>
      </p:sp>
    </p:spTree>
    <p:extLst>
      <p:ext uri="{BB962C8B-B14F-4D97-AF65-F5344CB8AC3E}">
        <p14:creationId xmlns:p14="http://schemas.microsoft.com/office/powerpoint/2010/main" val="477874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Примечание</a:t>
            </a:r>
            <a:r>
              <a:rPr lang="en-US" sz="1200" dirty="0"/>
              <a:t>: </a:t>
            </a:r>
            <a:r>
              <a:rPr lang="ru-RU" sz="1200" dirty="0"/>
              <a:t>п</a:t>
            </a:r>
            <a:r>
              <a:rPr lang="ru-RU" dirty="0"/>
              <a:t>опросите группы остаться в тройках и поменять роли (теперь другой человек выступает в роли клиента, другой - равным навигатором и третий - наблюдателем. </a:t>
            </a:r>
            <a:endParaRPr lang="en-US" dirty="0"/>
          </a:p>
          <a:p>
            <a:endParaRPr lang="ru-RU" dirty="0"/>
          </a:p>
          <a:p>
            <a:r>
              <a:rPr lang="ru-RU" dirty="0"/>
              <a:t>Попросите добровольца зачитать задание.</a:t>
            </a:r>
            <a:endParaRPr lang="ru-RU" dirty="0">
              <a:cs typeface="Calibri" panose="020F0502020204030204"/>
            </a:endParaRPr>
          </a:p>
          <a:p>
            <a:endParaRPr lang="ru-RU" dirty="0"/>
          </a:p>
          <a:p>
            <a:r>
              <a:rPr lang="ru-RU" dirty="0"/>
              <a:t>Выделите командам по 10 минут. </a:t>
            </a:r>
            <a:endParaRPr lang="en-US" dirty="0">
              <a:cs typeface="Calibri"/>
            </a:endParaRPr>
          </a:p>
          <a:p>
            <a:endParaRPr lang="ru-RU" dirty="0"/>
          </a:p>
          <a:p>
            <a:r>
              <a:rPr lang="ru-RU" dirty="0"/>
              <a:t>Спросите группы, как все прошло и есть ли у них вопросы (5 минут). </a:t>
            </a:r>
            <a:endParaRPr lang="en-US" dirty="0">
              <a:cs typeface="Calibri"/>
            </a:endParaRPr>
          </a:p>
          <a:p>
            <a:endParaRPr lang="ru-RU" dirty="0"/>
          </a:p>
          <a:p>
            <a:r>
              <a:rPr lang="ru-RU" dirty="0"/>
              <a:t>При необходимости ответьте на вопросы и переходите к следующему слайду.</a:t>
            </a:r>
            <a:endParaRPr lang="ru-RU" dirty="0">
              <a:cs typeface="Calibri"/>
            </a:endParaRPr>
          </a:p>
          <a:p>
            <a:pPr>
              <a:spcAft>
                <a:spcPts val="800"/>
              </a:spcAft>
            </a:pP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13</a:t>
            </a:fld>
            <a:endParaRPr lang="en-US"/>
          </a:p>
        </p:txBody>
      </p:sp>
    </p:spTree>
    <p:extLst>
      <p:ext uri="{BB962C8B-B14F-4D97-AF65-F5344CB8AC3E}">
        <p14:creationId xmlns:p14="http://schemas.microsoft.com/office/powerpoint/2010/main" val="1623317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1" dirty="0" err="1"/>
              <a:t>Скажите</a:t>
            </a:r>
            <a:r>
              <a:rPr lang="en-US" b="1" i="0" dirty="0">
                <a:cs typeface="+mn-cs"/>
              </a:rPr>
              <a:t>: </a:t>
            </a:r>
            <a:r>
              <a:rPr lang="ru-RU" b="0" i="0" dirty="0">
                <a:cs typeface="+mn-cs"/>
              </a:rPr>
              <a:t>«</a:t>
            </a:r>
            <a:r>
              <a:rPr lang="ru-RU" sz="1800" b="0" i="1" dirty="0">
                <a:effectLst/>
                <a:latin typeface="Calibri"/>
                <a:cs typeface="Calibri"/>
              </a:rPr>
              <a:t>Н</a:t>
            </a:r>
            <a:r>
              <a:rPr lang="ru-RU" sz="1800" i="1" dirty="0">
                <a:effectLst/>
                <a:latin typeface="Calibri"/>
                <a:ea typeface="Times New Roman" panose="02020603050405020304" pitchFamily="18" charset="0"/>
                <a:cs typeface="Calibri"/>
              </a:rPr>
              <a:t>а этом занятии мы кратко коснемся некоторых важных способов, с помощью которых будем измерять степень вклада индексного тестирования в общие усилия по выявлению случаев. Мы также рассмотрим, как программа будет сообщать </a:t>
            </a:r>
            <a:r>
              <a:rPr lang="en-US" sz="1800" i="1" dirty="0">
                <a:effectLst/>
                <a:latin typeface="Calibri"/>
                <a:ea typeface="Times New Roman" panose="02020603050405020304" pitchFamily="18" charset="0"/>
                <a:cs typeface="Calibri"/>
              </a:rPr>
              <a:t>PEPFAR</a:t>
            </a:r>
            <a:r>
              <a:rPr lang="ru-RU" sz="1800" i="1" dirty="0">
                <a:effectLst/>
                <a:latin typeface="Calibri"/>
                <a:ea typeface="Times New Roman" panose="02020603050405020304" pitchFamily="18" charset="0"/>
                <a:cs typeface="Calibri"/>
              </a:rPr>
              <a:t> о предоставлении услуг индексного тестирования».</a:t>
            </a:r>
            <a:endParaRPr lang="en-US" i="1" dirty="0">
              <a:latin typeface="Calibri"/>
              <a:cs typeface="Calibri"/>
            </a:endParaRPr>
          </a:p>
        </p:txBody>
      </p:sp>
      <p:sp>
        <p:nvSpPr>
          <p:cNvPr id="4" name="Slide Number Placeholder 3"/>
          <p:cNvSpPr>
            <a:spLocks noGrp="1"/>
          </p:cNvSpPr>
          <p:nvPr>
            <p:ph type="sldNum" sz="quarter" idx="5"/>
          </p:nvPr>
        </p:nvSpPr>
        <p:spPr/>
        <p:txBody>
          <a:bodyPr/>
          <a:lstStyle/>
          <a:p>
            <a:pPr algn="l" rtl="0"/>
            <a:fld id="{9AA269E5-789A-4D39-AC6D-24DE67320D1E}" type="slidenum">
              <a:rPr lang="en-US" smtClean="0"/>
              <a:pPr algn="l" rtl="0"/>
              <a:t>14</a:t>
            </a:fld>
            <a:endParaRPr lang="en-US"/>
          </a:p>
        </p:txBody>
      </p:sp>
    </p:spTree>
    <p:extLst>
      <p:ext uri="{BB962C8B-B14F-4D97-AF65-F5344CB8AC3E}">
        <p14:creationId xmlns:p14="http://schemas.microsoft.com/office/powerpoint/2010/main" val="1799343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buClr>
                <a:srgbClr val="E73439"/>
              </a:buClr>
              <a:tabLst>
                <a:tab pos="228600" algn="l"/>
                <a:tab pos="457200" algn="l"/>
              </a:tabLst>
            </a:pPr>
            <a:r>
              <a:rPr lang="ru-RU" b="1" i="0" dirty="0"/>
              <a:t>Скажите</a:t>
            </a:r>
            <a:r>
              <a:rPr lang="en-US" b="1" i="0" dirty="0"/>
              <a:t>: </a:t>
            </a:r>
            <a:r>
              <a:rPr lang="ru-RU" sz="1800" i="1" dirty="0">
                <a:effectLst/>
                <a:latin typeface="Calibri"/>
                <a:ea typeface="Calibri" panose="020F0502020204030204" pitchFamily="34" charset="0"/>
                <a:cs typeface="Calibri"/>
              </a:rPr>
              <a:t>непрерывный мониторинг и улучшение качества имеют решающее значение для обеспечения того, чтобы усилия по индексному тестированию помогли достичь целей и контролировать эпидемию. Они также обеспечивают проведение эффективного скрининга</a:t>
            </a:r>
            <a:r>
              <a:rPr lang="ru-RU" sz="1800" i="1" dirty="0">
                <a:latin typeface="Calibri"/>
                <a:ea typeface="Calibri" panose="020F0502020204030204" pitchFamily="34" charset="0"/>
                <a:cs typeface="Calibri"/>
              </a:rPr>
              <a:t> </a:t>
            </a:r>
            <a:r>
              <a:rPr lang="ru-RU" sz="1800" i="1" dirty="0">
                <a:effectLst/>
                <a:latin typeface="Calibri"/>
                <a:ea typeface="Calibri" panose="020F0502020204030204" pitchFamily="34" charset="0"/>
                <a:cs typeface="Calibri"/>
              </a:rPr>
              <a:t> на определение потенциального случая насилия, других рисков, получение информации о случаях насилия или о неблагоприятных последствиях, и служат гарантией надлежащего последующего наблюдения.</a:t>
            </a:r>
            <a:r>
              <a:rPr lang="ru-RU" sz="1800" i="1" dirty="0">
                <a:latin typeface="Calibri"/>
                <a:ea typeface="Calibri" panose="020F0502020204030204" pitchFamily="34" charset="0"/>
                <a:cs typeface="Calibri"/>
              </a:rPr>
              <a:t> </a:t>
            </a:r>
            <a:endParaRPr lang="ru-RU" sz="1800" i="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buClr>
                <a:srgbClr val="E73439"/>
              </a:buClr>
              <a:tabLst>
                <a:tab pos="228600" algn="l"/>
                <a:tab pos="457200" algn="l"/>
              </a:tabLst>
            </a:pPr>
            <a:r>
              <a:rPr lang="ru-RU" sz="1800" i="1" dirty="0">
                <a:effectLst/>
                <a:latin typeface="Calibri"/>
                <a:ea typeface="Calibri" panose="020F0502020204030204" pitchFamily="34" charset="0"/>
                <a:cs typeface="Calibri"/>
              </a:rPr>
              <a:t>На этом тренинге мы обсудим подходы</a:t>
            </a:r>
            <a:r>
              <a:rPr lang="ru-RU" sz="1800" i="1" dirty="0">
                <a:latin typeface="Calibri"/>
                <a:ea typeface="Calibri" panose="020F0502020204030204" pitchFamily="34" charset="0"/>
                <a:cs typeface="Calibri"/>
              </a:rPr>
              <a:t> мониторинга</a:t>
            </a:r>
            <a:r>
              <a:rPr lang="ru-RU" sz="1800" i="1" dirty="0">
                <a:effectLst/>
                <a:latin typeface="Calibri"/>
                <a:ea typeface="Calibri" panose="020F0502020204030204" pitchFamily="34" charset="0"/>
                <a:cs typeface="Calibri"/>
              </a:rPr>
              <a:t>, предпринимаемые партнерами-исполнителями и сайтами, а также представителями сообщества и самими клиентами.</a:t>
            </a:r>
            <a:endParaRPr lang="en-US" sz="1800" dirty="0">
              <a:effectLst/>
              <a:latin typeface="Calibri"/>
              <a:ea typeface="Calibri" panose="020F0502020204030204" pitchFamily="34" charset="0"/>
              <a:cs typeface="Calibri"/>
            </a:endParaRPr>
          </a:p>
          <a:p>
            <a:r>
              <a:rPr lang="ru-RU" sz="1800" i="1" dirty="0">
                <a:effectLst/>
                <a:latin typeface="Calibri"/>
                <a:ea typeface="Times New Roman" panose="02020603050405020304" pitchFamily="18" charset="0"/>
                <a:cs typeface="Calibri"/>
              </a:rPr>
              <a:t>На этом слайде перечислены </a:t>
            </a:r>
            <a:r>
              <a:rPr lang="ru-RU" sz="1800" i="1" dirty="0">
                <a:latin typeface="Calibri"/>
                <a:ea typeface="Times New Roman" panose="02020603050405020304" pitchFamily="18" charset="0"/>
                <a:cs typeface="Calibri"/>
              </a:rPr>
              <a:t>исходные</a:t>
            </a:r>
            <a:r>
              <a:rPr lang="ru-RU" sz="1800" i="1" dirty="0">
                <a:effectLst/>
                <a:latin typeface="Calibri"/>
                <a:ea typeface="Times New Roman" panose="02020603050405020304" pitchFamily="18" charset="0"/>
                <a:cs typeface="Calibri"/>
              </a:rPr>
              <a:t> данные и инструменты, которые можно и нужно использовать в программах индексного тестирования, </a:t>
            </a:r>
            <a:r>
              <a:rPr lang="ru-RU" sz="1800" i="1" dirty="0">
                <a:latin typeface="Calibri"/>
                <a:ea typeface="Times New Roman" panose="02020603050405020304" pitchFamily="18" charset="0"/>
                <a:cs typeface="Calibri"/>
              </a:rPr>
              <a:t>поддерживаемых </a:t>
            </a:r>
            <a:r>
              <a:rPr lang="en-US" sz="1800" i="1" dirty="0">
                <a:effectLst/>
                <a:latin typeface="Calibri"/>
                <a:ea typeface="Times New Roman" panose="02020603050405020304" pitchFamily="18" charset="0"/>
                <a:cs typeface="Calibri"/>
              </a:rPr>
              <a:t>PEPFAR</a:t>
            </a:r>
            <a:r>
              <a:rPr lang="ru-RU" sz="1800" i="1" dirty="0">
                <a:effectLst/>
                <a:latin typeface="Calibri"/>
                <a:ea typeface="Times New Roman" panose="02020603050405020304" pitchFamily="18" charset="0"/>
                <a:cs typeface="Calibri"/>
              </a:rPr>
              <a:t>.</a:t>
            </a:r>
            <a:endParaRPr lang="en-US" i="1" dirty="0">
              <a:latin typeface="Calibri"/>
              <a:cs typeface="Calibri"/>
            </a:endParaRPr>
          </a:p>
        </p:txBody>
      </p:sp>
      <p:sp>
        <p:nvSpPr>
          <p:cNvPr id="4" name="Slide Number Placeholder 3"/>
          <p:cNvSpPr>
            <a:spLocks noGrp="1"/>
          </p:cNvSpPr>
          <p:nvPr>
            <p:ph type="sldNum" sz="quarter" idx="5"/>
          </p:nvPr>
        </p:nvSpPr>
        <p:spPr/>
        <p:txBody>
          <a:bodyPr/>
          <a:lstStyle/>
          <a:p>
            <a:pPr algn="l" rtl="0"/>
            <a:fld id="{9AA269E5-789A-4D39-AC6D-24DE67320D1E}" type="slidenum">
              <a:rPr lang="en-US" smtClean="0"/>
              <a:pPr algn="l" rtl="0"/>
              <a:t>15</a:t>
            </a:fld>
            <a:endParaRPr lang="en-US"/>
          </a:p>
        </p:txBody>
      </p:sp>
    </p:spTree>
    <p:extLst>
      <p:ext uri="{BB962C8B-B14F-4D97-AF65-F5344CB8AC3E}">
        <p14:creationId xmlns:p14="http://schemas.microsoft.com/office/powerpoint/2010/main" val="3831084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Aft>
                <a:spcPts val="600"/>
              </a:spcAft>
              <a:buClr>
                <a:srgbClr val="E73439"/>
              </a:buClr>
              <a:buFont typeface="Calibri" panose="020F0502020204030204" pitchFamily="34" charset="0"/>
              <a:buNone/>
            </a:pPr>
            <a:r>
              <a:rPr lang="en-US" b="1" i="0" dirty="0" err="1"/>
              <a:t>Ска</a:t>
            </a:r>
            <a:r>
              <a:rPr lang="ru-RU" b="1" i="0" dirty="0"/>
              <a:t>жите</a:t>
            </a:r>
            <a:r>
              <a:rPr lang="en-US" b="1" i="0" dirty="0"/>
              <a:t>:</a:t>
            </a:r>
            <a:r>
              <a:rPr lang="ru-RU" b="1" i="0" dirty="0"/>
              <a:t> «</a:t>
            </a:r>
            <a:r>
              <a:rPr lang="ru-RU" sz="1800" i="1" dirty="0">
                <a:effectLst/>
                <a:latin typeface="Calibri"/>
                <a:ea typeface="Calibri" panose="020F0502020204030204" pitchFamily="34" charset="0"/>
                <a:cs typeface="Calibri"/>
              </a:rPr>
              <a:t>Кто «считается» индексным партнером?»</a:t>
            </a:r>
            <a:endParaRPr lang="en-US" sz="1800" dirty="0">
              <a:effectLst/>
              <a:latin typeface="Calibri"/>
              <a:ea typeface="Calibri" panose="020F0502020204030204" pitchFamily="34" charset="0"/>
              <a:cs typeface="Calibri"/>
            </a:endParaRPr>
          </a:p>
          <a:p>
            <a:pPr marL="255905" indent="-228600">
              <a:spcAft>
                <a:spcPts val="300"/>
              </a:spcAft>
            </a:pPr>
            <a:r>
              <a:rPr lang="ru-RU" sz="1800" i="1" dirty="0">
                <a:effectLst/>
                <a:latin typeface="Calibri"/>
                <a:ea typeface="Calibri" panose="020F0502020204030204" pitchFamily="34" charset="0"/>
                <a:cs typeface="Calibri"/>
              </a:rPr>
              <a:t>Индексный партнер - это любой</a:t>
            </a:r>
            <a:r>
              <a:rPr lang="ru-RU" sz="1800" i="1" dirty="0">
                <a:latin typeface="Calibri"/>
                <a:ea typeface="Calibri" panose="020F0502020204030204" pitchFamily="34" charset="0"/>
                <a:cs typeface="Calibri"/>
              </a:rPr>
              <a:t> человек</a:t>
            </a:r>
            <a:r>
              <a:rPr lang="ru-RU" sz="1800" i="1" dirty="0">
                <a:effectLst/>
                <a:latin typeface="Calibri"/>
                <a:ea typeface="Calibri" panose="020F0502020204030204" pitchFamily="34" charset="0"/>
                <a:cs typeface="Calibri"/>
              </a:rPr>
              <a:t>, кого направили через метод индексного тестирования:</a:t>
            </a:r>
            <a:endParaRPr lang="en-US" sz="1800" dirty="0">
              <a:effectLst/>
              <a:latin typeface="Calibri"/>
              <a:ea typeface="Calibri" panose="020F0502020204030204" pitchFamily="34" charset="0"/>
              <a:cs typeface="Calibri"/>
            </a:endParaRPr>
          </a:p>
          <a:p>
            <a:pPr marL="342900" indent="-342900" fontAlgn="base">
              <a:spcAft>
                <a:spcPts val="300"/>
              </a:spcAft>
              <a:buClr>
                <a:srgbClr val="E73439"/>
              </a:buClr>
              <a:buFont typeface="Wingdings" panose="05000000000000000000" pitchFamily="2" charset="2"/>
              <a:buChar char=""/>
            </a:pPr>
            <a:r>
              <a:rPr lang="ru-RU" sz="1800" i="1" u="none" strike="noStrike" spc="0" dirty="0">
                <a:effectLst/>
                <a:latin typeface="Calibri"/>
                <a:ea typeface="Calibri" panose="020F0502020204030204" pitchFamily="34" charset="0"/>
                <a:cs typeface="Calibri"/>
              </a:rPr>
              <a:t>Настоящий</a:t>
            </a:r>
            <a:r>
              <a:rPr lang="ru-RU" sz="1800" i="1" dirty="0">
                <a:latin typeface="Calibri"/>
                <a:ea typeface="Calibri" panose="020F0502020204030204" pitchFamily="34" charset="0"/>
                <a:cs typeface="Calibri"/>
              </a:rPr>
              <a:t> </a:t>
            </a:r>
            <a:r>
              <a:rPr lang="ru-RU" sz="1800" i="1" u="none" strike="noStrike" spc="0" dirty="0">
                <a:effectLst/>
                <a:latin typeface="Calibri"/>
                <a:ea typeface="Calibri" panose="020F0502020204030204" pitchFamily="34" charset="0"/>
                <a:cs typeface="Calibri"/>
              </a:rPr>
              <a:t> или бывший сексуальный партнер (-ы), </a:t>
            </a:r>
            <a:r>
              <a:rPr lang="ru-RU" sz="1800" i="1" u="none" strike="noStrike" spc="0" dirty="0">
                <a:solidFill>
                  <a:srgbClr val="FF0000"/>
                </a:solidFill>
                <a:effectLst/>
                <a:latin typeface="Calibri"/>
                <a:ea typeface="Calibri" panose="020F0502020204030204" pitchFamily="34" charset="0"/>
                <a:cs typeface="Calibri"/>
              </a:rPr>
              <a:t>биологические дети/родители (если в указанном случае - ребенок)</a:t>
            </a:r>
            <a:r>
              <a:rPr lang="ru-RU" sz="1800" i="1" u="none" strike="noStrike" spc="0" dirty="0">
                <a:effectLst/>
                <a:latin typeface="Calibri"/>
                <a:ea typeface="Calibri" panose="020F0502020204030204" pitchFamily="34" charset="0"/>
                <a:cs typeface="Calibri"/>
              </a:rPr>
              <a:t> или любой человек, с которым </a:t>
            </a:r>
            <a:r>
              <a:rPr lang="ru-RU" sz="1800" i="1" dirty="0">
                <a:latin typeface="Calibri"/>
                <a:ea typeface="Calibri" panose="020F0502020204030204" pitchFamily="34" charset="0"/>
                <a:cs typeface="Calibri"/>
              </a:rPr>
              <a:t>совместно</a:t>
            </a:r>
            <a:r>
              <a:rPr lang="ru-RU" sz="1800" i="1" u="none" strike="noStrike" spc="0" dirty="0">
                <a:effectLst/>
                <a:latin typeface="Calibri"/>
                <a:ea typeface="Calibri" panose="020F0502020204030204" pitchFamily="34" charset="0"/>
                <a:cs typeface="Calibri"/>
              </a:rPr>
              <a:t> была использована игла и </a:t>
            </a:r>
            <a:r>
              <a:rPr lang="ru-RU" sz="1800" i="1" dirty="0">
                <a:latin typeface="Calibri"/>
                <a:ea typeface="Calibri" panose="020F0502020204030204" pitchFamily="34" charset="0"/>
                <a:cs typeface="Calibri"/>
              </a:rPr>
              <a:t>шприц</a:t>
            </a:r>
            <a:r>
              <a:rPr lang="ru-RU" sz="1800" i="1" u="none" strike="noStrike" spc="0" dirty="0">
                <a:effectLst/>
                <a:latin typeface="Calibri"/>
                <a:ea typeface="Calibri" panose="020F0502020204030204" pitchFamily="34" charset="0"/>
                <a:cs typeface="Calibri"/>
              </a:rPr>
              <a:t>.</a:t>
            </a:r>
            <a:endParaRPr lang="en-US" sz="1800" u="none" strike="noStrike" spc="0" dirty="0">
              <a:effectLst/>
              <a:latin typeface="Calibri"/>
              <a:ea typeface="Calibri" panose="020F0502020204030204" pitchFamily="34" charset="0"/>
              <a:cs typeface="Calibri"/>
            </a:endParaRPr>
          </a:p>
          <a:p>
            <a:pPr marL="342900" lvl="0" indent="-342900" fontAlgn="base">
              <a:spcAft>
                <a:spcPts val="300"/>
              </a:spcAft>
              <a:buClr>
                <a:srgbClr val="E73439"/>
              </a:buClr>
              <a:buFont typeface="Wingdings" panose="05000000000000000000" pitchFamily="2" charset="2"/>
              <a:buChar char=""/>
            </a:pPr>
            <a:r>
              <a:rPr lang="ru-RU" sz="1800" i="1" u="none" strike="noStrike" spc="0" dirty="0">
                <a:solidFill>
                  <a:srgbClr val="FF0000"/>
                </a:solidFill>
                <a:effectLst/>
                <a:latin typeface="Calibri"/>
                <a:ea typeface="Calibri" panose="020F0502020204030204" pitchFamily="34" charset="0"/>
                <a:cs typeface="Calibri"/>
              </a:rPr>
              <a:t>Биологический ребенок ВИЧ-положительной матери. Дети </a:t>
            </a:r>
            <a:r>
              <a:rPr lang="ru-RU" sz="1800" i="1" dirty="0">
                <a:solidFill>
                  <a:srgbClr val="FF0000"/>
                </a:solidFill>
                <a:latin typeface="Calibri"/>
                <a:ea typeface="Calibri" panose="020F0502020204030204" pitchFamily="34" charset="0"/>
                <a:cs typeface="Calibri"/>
              </a:rPr>
              <a:t>мужчины-индексного</a:t>
            </a:r>
            <a:r>
              <a:rPr lang="ru-RU" sz="1800" i="1" u="none" strike="noStrike" spc="0" dirty="0">
                <a:solidFill>
                  <a:srgbClr val="FF0000"/>
                </a:solidFill>
                <a:effectLst/>
                <a:latin typeface="Calibri"/>
                <a:ea typeface="Calibri" panose="020F0502020204030204" pitchFamily="34" charset="0"/>
                <a:cs typeface="Calibri"/>
              </a:rPr>
              <a:t> клиента (отца), если биологическая мать ВИЧ-положительна, умерла или ее ВИЧ-статус неизвестен или не задокументирован.</a:t>
            </a:r>
            <a:endParaRPr lang="en-US" sz="1800" u="none" strike="noStrike" spc="0" dirty="0">
              <a:effectLst/>
              <a:latin typeface="Calibri"/>
              <a:ea typeface="Calibri" panose="020F0502020204030204" pitchFamily="34" charset="0"/>
              <a:cs typeface="Calibri"/>
            </a:endParaRPr>
          </a:p>
          <a:p>
            <a:r>
              <a:rPr lang="ru-RU" sz="1800" i="1" dirty="0">
                <a:solidFill>
                  <a:srgbClr val="FF0000"/>
                </a:solidFill>
                <a:effectLst/>
                <a:latin typeface="Calibri"/>
                <a:ea typeface="Times New Roman" panose="02020603050405020304" pitchFamily="18" charset="0"/>
                <a:cs typeface="Calibri"/>
              </a:rPr>
              <a:t>Если индексный клиент - ребенок, его/ее мать должна пройти тестирование; если мать ВИЧ-инфицирована или умерла, следует пройти тестирование отцу и всем известным половым партнерам.</a:t>
            </a:r>
            <a:endParaRPr lang="en-US" dirty="0">
              <a:latin typeface="Calibri"/>
              <a:cs typeface="Calibri"/>
            </a:endParaRPr>
          </a:p>
        </p:txBody>
      </p:sp>
      <p:sp>
        <p:nvSpPr>
          <p:cNvPr id="4" name="Slide Number Placeholder 3"/>
          <p:cNvSpPr>
            <a:spLocks noGrp="1"/>
          </p:cNvSpPr>
          <p:nvPr>
            <p:ph type="sldNum" sz="quarter" idx="5"/>
          </p:nvPr>
        </p:nvSpPr>
        <p:spPr/>
        <p:txBody>
          <a:bodyPr/>
          <a:lstStyle/>
          <a:p>
            <a:pPr algn="l" rtl="0"/>
            <a:fld id="{9AA269E5-789A-4D39-AC6D-24DE67320D1E}" type="slidenum">
              <a:rPr lang="en-US" smtClean="0"/>
              <a:pPr algn="l" rtl="0"/>
              <a:t>16</a:t>
            </a:fld>
            <a:endParaRPr lang="en-US"/>
          </a:p>
        </p:txBody>
      </p:sp>
    </p:spTree>
    <p:extLst>
      <p:ext uri="{BB962C8B-B14F-4D97-AF65-F5344CB8AC3E}">
        <p14:creationId xmlns:p14="http://schemas.microsoft.com/office/powerpoint/2010/main" val="4253606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buClr>
                <a:srgbClr val="E73439"/>
              </a:buClr>
              <a:tabLst>
                <a:tab pos="228600" algn="l"/>
                <a:tab pos="457200" algn="l"/>
              </a:tabLst>
            </a:pPr>
            <a:r>
              <a:rPr lang="ru-RU" b="1" i="0" dirty="0"/>
              <a:t>Скажите</a:t>
            </a:r>
            <a:r>
              <a:rPr lang="en-US" b="1" i="0" dirty="0"/>
              <a:t>: </a:t>
            </a:r>
            <a:r>
              <a:rPr lang="ru-RU" b="1" i="0" dirty="0"/>
              <a:t>«</a:t>
            </a:r>
            <a:r>
              <a:rPr lang="ru-RU" sz="1800" i="1" dirty="0">
                <a:effectLst/>
                <a:latin typeface="Calibri"/>
                <a:ea typeface="Calibri" panose="020F0502020204030204" pitchFamily="34" charset="0"/>
                <a:cs typeface="Calibri"/>
              </a:rPr>
              <a:t>Мы с вами также обсудили различные пути, с помощью которых индексные</a:t>
            </a:r>
            <a:r>
              <a:rPr lang="ru-RU" sz="1800" i="1" dirty="0">
                <a:latin typeface="Calibri"/>
                <a:ea typeface="Calibri" panose="020F0502020204030204" pitchFamily="34" charset="0"/>
                <a:cs typeface="Calibri"/>
              </a:rPr>
              <a:t> </a:t>
            </a:r>
            <a:r>
              <a:rPr lang="ru-RU" sz="1800" i="1" dirty="0">
                <a:effectLst/>
                <a:latin typeface="Calibri"/>
                <a:ea typeface="Calibri" panose="020F0502020204030204" pitchFamily="34" charset="0"/>
                <a:cs typeface="Calibri"/>
              </a:rPr>
              <a:t> клиенты (и другие бенефициары) могут направлять людей за услугами. Среди них - направление людей из рискованной сети и целевое направление».</a:t>
            </a:r>
            <a:r>
              <a:rPr lang="ru-RU" sz="1800" i="1" dirty="0">
                <a:latin typeface="Calibri"/>
                <a:ea typeface="Calibri" panose="020F0502020204030204" pitchFamily="34" charset="0"/>
                <a:cs typeface="Calibri"/>
              </a:rPr>
              <a:t> </a:t>
            </a:r>
            <a:endParaRPr lang="ru-RU" sz="1800" i="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buClr>
                <a:srgbClr val="E73439"/>
              </a:buClr>
              <a:tabLst>
                <a:tab pos="228600" algn="l"/>
                <a:tab pos="457200" algn="l"/>
              </a:tabLst>
            </a:pPr>
            <a:r>
              <a:rPr lang="ru-RU" sz="1800" i="1" dirty="0">
                <a:effectLst/>
                <a:latin typeface="Calibri"/>
                <a:ea typeface="Calibri" panose="020F0502020204030204" pitchFamily="34" charset="0"/>
                <a:cs typeface="Calibri"/>
              </a:rPr>
              <a:t>Несмотря на то что эти методы являются критически важным дополнениями к индексному тестированию и должны предлагаться как часть наших услуг, тестирования проведенные НЕ в результате направления</a:t>
            </a:r>
            <a:r>
              <a:rPr lang="ru-RU" sz="1800" i="1" dirty="0">
                <a:latin typeface="Calibri"/>
                <a:ea typeface="Calibri" panose="020F0502020204030204" pitchFamily="34" charset="0"/>
                <a:cs typeface="Calibri"/>
              </a:rPr>
              <a:t> </a:t>
            </a:r>
            <a:r>
              <a:rPr lang="ru-RU" sz="1800" i="1" dirty="0">
                <a:effectLst/>
                <a:latin typeface="Calibri"/>
                <a:ea typeface="Calibri" panose="020F0502020204030204" pitchFamily="34" charset="0"/>
                <a:cs typeface="Calibri"/>
              </a:rPr>
              <a:t>подхода уведомление партнера через индексное тестирование, не могут считаться индексными случаями.</a:t>
            </a:r>
            <a:endParaRPr lang="ru-RU" sz="1800" i="0" dirty="0">
              <a:effectLst/>
              <a:latin typeface="Calibri"/>
              <a:ea typeface="Calibri" panose="020F0502020204030204" pitchFamily="34" charset="0"/>
              <a:cs typeface="Calibri"/>
            </a:endParaRPr>
          </a:p>
          <a:p>
            <a:pPr marL="0" lvl="0" indent="0">
              <a:spcAft>
                <a:spcPts val="600"/>
              </a:spcAft>
              <a:buClr>
                <a:srgbClr val="E73439"/>
              </a:buClr>
              <a:buFont typeface="Calibri" panose="020F0502020204030204" pitchFamily="34" charset="0"/>
              <a:buNone/>
              <a:tabLst>
                <a:tab pos="228600" algn="l"/>
                <a:tab pos="457200" algn="l"/>
              </a:tabLst>
            </a:pPr>
            <a:r>
              <a:rPr lang="ru-RU" sz="1800" i="1" dirty="0">
                <a:effectLst/>
                <a:latin typeface="Calibri"/>
                <a:ea typeface="Calibri" panose="020F0502020204030204" pitchFamily="34" charset="0"/>
                <a:cs typeface="Calibri"/>
              </a:rPr>
              <a:t>При тестировании они по-прежнему считаются как </a:t>
            </a:r>
            <a:r>
              <a:rPr lang="en-US" sz="1800" i="1" dirty="0">
                <a:effectLst/>
                <a:latin typeface="Calibri"/>
                <a:ea typeface="Calibri" panose="020F0502020204030204" pitchFamily="34" charset="0"/>
                <a:cs typeface="Calibri"/>
              </a:rPr>
              <a:t>HTS</a:t>
            </a:r>
            <a:r>
              <a:rPr lang="ru-RU" sz="1800" i="1" dirty="0">
                <a:effectLst/>
                <a:latin typeface="Calibri"/>
                <a:ea typeface="Calibri" panose="020F0502020204030204" pitchFamily="34" charset="0"/>
                <a:cs typeface="Calibri"/>
              </a:rPr>
              <a:t>_</a:t>
            </a:r>
            <a:r>
              <a:rPr lang="en-US" sz="1800" i="1" dirty="0">
                <a:effectLst/>
                <a:latin typeface="Calibri"/>
                <a:ea typeface="Calibri" panose="020F0502020204030204" pitchFamily="34" charset="0"/>
                <a:cs typeface="Calibri"/>
              </a:rPr>
              <a:t>TST</a:t>
            </a:r>
            <a:r>
              <a:rPr lang="ru-RU" sz="1800" i="1" dirty="0">
                <a:effectLst/>
                <a:latin typeface="Calibri"/>
                <a:ea typeface="Calibri" panose="020F0502020204030204" pitchFamily="34" charset="0"/>
                <a:cs typeface="Calibri"/>
              </a:rPr>
              <a:t>.</a:t>
            </a:r>
            <a:endParaRPr lang="en-US" sz="1800" dirty="0">
              <a:effectLst/>
              <a:latin typeface="Calibri"/>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pPr algn="l" rtl="0"/>
            <a:fld id="{9AA269E5-789A-4D39-AC6D-24DE67320D1E}" type="slidenum">
              <a:rPr lang="en-US" smtClean="0"/>
              <a:pPr algn="l" rtl="0"/>
              <a:t>17</a:t>
            </a:fld>
            <a:endParaRPr lang="en-US"/>
          </a:p>
        </p:txBody>
      </p:sp>
    </p:spTree>
    <p:extLst>
      <p:ext uri="{BB962C8B-B14F-4D97-AF65-F5344CB8AC3E}">
        <p14:creationId xmlns:p14="http://schemas.microsoft.com/office/powerpoint/2010/main" val="2055732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buClr>
                <a:srgbClr val="E73439"/>
              </a:buClr>
              <a:tabLst>
                <a:tab pos="228600" algn="l"/>
                <a:tab pos="457200" algn="l"/>
              </a:tabLst>
            </a:pPr>
            <a:r>
              <a:rPr lang="ru-RU" b="1" i="0" dirty="0"/>
              <a:t>Скажите</a:t>
            </a:r>
            <a:r>
              <a:rPr lang="en-US" b="1" i="0" dirty="0"/>
              <a:t>:</a:t>
            </a:r>
            <a:r>
              <a:rPr lang="ru-RU" b="1" i="0" dirty="0"/>
              <a:t> «</a:t>
            </a:r>
            <a:r>
              <a:rPr lang="ru-RU" sz="1800" i="1" dirty="0">
                <a:effectLst/>
                <a:latin typeface="Calibri"/>
                <a:ea typeface="Calibri" panose="020F0502020204030204" pitchFamily="34" charset="0"/>
                <a:cs typeface="Calibri"/>
              </a:rPr>
              <a:t>Этот рисунок помогает прояснить, как люди классифицируются в программе индексного тестирования.</a:t>
            </a:r>
            <a:r>
              <a:rPr lang="ru-RU" sz="1800" i="1" dirty="0">
                <a:latin typeface="Calibri"/>
                <a:ea typeface="Calibri" panose="020F0502020204030204" pitchFamily="34" charset="0"/>
                <a:cs typeface="Calibri"/>
              </a:rPr>
              <a:t> </a:t>
            </a:r>
            <a:r>
              <a:rPr lang="ru-RU" sz="1800" i="1" dirty="0">
                <a:effectLst/>
                <a:latin typeface="Calibri"/>
                <a:ea typeface="Calibri" panose="020F0502020204030204" pitchFamily="34" charset="0"/>
                <a:cs typeface="Calibri"/>
              </a:rPr>
              <a:t>Начнем с когорты ранее диагностированных ЛЖВ. Всем им предлагаются услуги индексного тестирования (1).</a:t>
            </a:r>
            <a:endParaRPr lang="ru-RU" sz="1800" i="0" dirty="0">
              <a:effectLst/>
              <a:latin typeface="Calibri"/>
              <a:ea typeface="Calibri" panose="020F0502020204030204" pitchFamily="34" charset="0"/>
              <a:cs typeface="Calibri"/>
            </a:endParaRPr>
          </a:p>
          <a:p>
            <a:pPr marL="0" lvl="0" indent="0">
              <a:spcAft>
                <a:spcPts val="600"/>
              </a:spcAft>
              <a:buClr>
                <a:srgbClr val="E73439"/>
              </a:buClr>
              <a:buFont typeface="Calibri" panose="020F0502020204030204" pitchFamily="34" charset="0"/>
              <a:buNone/>
              <a:tabLst>
                <a:tab pos="228600" algn="l"/>
                <a:tab pos="457200" algn="l"/>
              </a:tabLst>
            </a:pPr>
            <a:r>
              <a:rPr lang="ru-RU" sz="1800" i="1" dirty="0">
                <a:effectLst/>
                <a:latin typeface="Calibri"/>
                <a:ea typeface="Calibri" panose="020F0502020204030204" pitchFamily="34" charset="0"/>
                <a:cs typeface="Calibri"/>
              </a:rPr>
              <a:t>Среди них некоторые могут принять услугу, а некоторые - нет (2). При условии использования техники мотивационного консультирования и отсутствия угрозы насилия со стороны партнера, можно надеяться, что большинство клиентов согласятся.</a:t>
            </a:r>
            <a:endParaRPr lang="ru-RU" sz="1800" i="0" dirty="0">
              <a:effectLst/>
              <a:latin typeface="Calibri"/>
              <a:ea typeface="Calibri" panose="020F0502020204030204" pitchFamily="34" charset="0"/>
              <a:cs typeface="Calibri"/>
            </a:endParaRPr>
          </a:p>
          <a:p>
            <a:pPr>
              <a:spcAft>
                <a:spcPts val="600"/>
              </a:spcAft>
              <a:buClr>
                <a:srgbClr val="E73439"/>
              </a:buClr>
              <a:tabLst>
                <a:tab pos="228600" algn="l"/>
                <a:tab pos="457200" algn="l"/>
              </a:tabLst>
            </a:pPr>
            <a:r>
              <a:rPr lang="ru-RU" sz="1800" i="1" dirty="0">
                <a:effectLst/>
                <a:latin typeface="Calibri"/>
                <a:ea typeface="Calibri" panose="020F0502020204030204" pitchFamily="34" charset="0"/>
                <a:cs typeface="Calibri"/>
              </a:rPr>
              <a:t>Мы ожидаем, что от тех, кто согласен, придет группа людей на тестирование (контакты получены от индексного клиента) (3).</a:t>
            </a:r>
            <a:r>
              <a:rPr lang="ru-RU" sz="1800" i="1" dirty="0">
                <a:latin typeface="Calibri"/>
                <a:ea typeface="Calibri" panose="020F0502020204030204" pitchFamily="34" charset="0"/>
                <a:cs typeface="Calibri"/>
              </a:rPr>
              <a:t>  </a:t>
            </a:r>
            <a:endParaRPr lang="en-US" sz="1800" dirty="0">
              <a:effectLst/>
              <a:latin typeface="Calibri" panose="020F0502020204030204" pitchFamily="34" charset="0"/>
              <a:ea typeface="Calibri" panose="020F0502020204030204" pitchFamily="34" charset="0"/>
            </a:endParaRPr>
          </a:p>
          <a:p>
            <a:r>
              <a:rPr lang="ru-RU" sz="1800" i="1" dirty="0">
                <a:effectLst/>
                <a:latin typeface="Calibri"/>
                <a:ea typeface="Times New Roman" panose="02020603050405020304" pitchFamily="18" charset="0"/>
                <a:cs typeface="Calibri"/>
              </a:rPr>
              <a:t>Среди них некоторые согласятся пройти тестирование, а некоторые - нет (4). Из тех, кто пройдет тестирование, некоторые будут положительными, и им можно будет также предложить услуги индексного тестирования. Среди тех, кто получил отрицательный результат теста,</a:t>
            </a:r>
            <a:r>
              <a:rPr lang="ru-RU" sz="1800" i="1" dirty="0">
                <a:latin typeface="Calibri"/>
                <a:ea typeface="Times New Roman" panose="02020603050405020304" pitchFamily="18" charset="0"/>
                <a:cs typeface="Calibri"/>
              </a:rPr>
              <a:t> </a:t>
            </a:r>
            <a:r>
              <a:rPr lang="ru-RU" sz="1800" i="1" dirty="0">
                <a:effectLst/>
                <a:latin typeface="Calibri"/>
                <a:ea typeface="Times New Roman" panose="02020603050405020304" pitchFamily="18" charset="0"/>
                <a:cs typeface="Calibri"/>
              </a:rPr>
              <a:t>мы можем предложить варианты направления людей из рискованной сети и целевое направление».</a:t>
            </a:r>
            <a:endParaRPr lang="en-US" dirty="0"/>
          </a:p>
        </p:txBody>
      </p:sp>
      <p:sp>
        <p:nvSpPr>
          <p:cNvPr id="4" name="Slide Number Placeholder 3"/>
          <p:cNvSpPr>
            <a:spLocks noGrp="1"/>
          </p:cNvSpPr>
          <p:nvPr>
            <p:ph type="sldNum" sz="quarter" idx="5"/>
          </p:nvPr>
        </p:nvSpPr>
        <p:spPr/>
        <p:txBody>
          <a:bodyPr/>
          <a:lstStyle/>
          <a:p>
            <a:pPr algn="l" rtl="0"/>
            <a:fld id="{9AA269E5-789A-4D39-AC6D-24DE67320D1E}" type="slidenum">
              <a:rPr lang="en-US" smtClean="0"/>
              <a:pPr algn="l" rtl="0"/>
              <a:t>18</a:t>
            </a:fld>
            <a:endParaRPr lang="en-US"/>
          </a:p>
        </p:txBody>
      </p:sp>
    </p:spTree>
    <p:extLst>
      <p:ext uri="{BB962C8B-B14F-4D97-AF65-F5344CB8AC3E}">
        <p14:creationId xmlns:p14="http://schemas.microsoft.com/office/powerpoint/2010/main" val="1786324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buClr>
                <a:srgbClr val="E73439"/>
              </a:buClr>
              <a:tabLst>
                <a:tab pos="228600" algn="l"/>
                <a:tab pos="457200" algn="l"/>
              </a:tabLst>
            </a:pPr>
            <a:r>
              <a:rPr lang="ru-RU" b="1" i="0" dirty="0"/>
              <a:t>Скажите</a:t>
            </a:r>
            <a:r>
              <a:rPr lang="en-US" b="1" i="0" dirty="0"/>
              <a:t>:</a:t>
            </a:r>
            <a:r>
              <a:rPr lang="ru-RU" b="1" dirty="0"/>
              <a:t> «</a:t>
            </a:r>
            <a:r>
              <a:rPr lang="ru-RU" sz="1800" i="1" dirty="0">
                <a:latin typeface="Calibri"/>
                <a:cs typeface="Calibri"/>
              </a:rPr>
              <a:t>На</a:t>
            </a:r>
            <a:r>
              <a:rPr lang="ru-RU" sz="1800" i="1" dirty="0">
                <a:effectLst/>
                <a:latin typeface="Calibri"/>
                <a:ea typeface="Calibri" panose="020F0502020204030204" pitchFamily="34" charset="0"/>
                <a:cs typeface="Calibri"/>
              </a:rPr>
              <a:t> слайде</a:t>
            </a:r>
            <a:r>
              <a:rPr lang="ru-RU" sz="1800" i="1" dirty="0">
                <a:latin typeface="Calibri"/>
                <a:ea typeface="Calibri" panose="020F0502020204030204" pitchFamily="34" charset="0"/>
                <a:cs typeface="Calibri"/>
              </a:rPr>
              <a:t> -</a:t>
            </a:r>
            <a:r>
              <a:rPr lang="ru-RU" sz="1800" i="1" dirty="0">
                <a:effectLst/>
                <a:latin typeface="Calibri"/>
                <a:ea typeface="Calibri" panose="020F0502020204030204" pitchFamily="34" charset="0"/>
                <a:cs typeface="Calibri"/>
              </a:rPr>
              <a:t> пример каскада по индексному </a:t>
            </a:r>
            <a:r>
              <a:rPr lang="ru-RU" sz="1800" i="1" dirty="0">
                <a:latin typeface="Calibri"/>
                <a:ea typeface="Calibri" panose="020F0502020204030204" pitchFamily="34" charset="0"/>
                <a:cs typeface="Calibri"/>
              </a:rPr>
              <a:t>тестированию</a:t>
            </a:r>
            <a:r>
              <a:rPr lang="ru-RU" sz="1800" i="1" dirty="0">
                <a:effectLst/>
                <a:latin typeface="Calibri"/>
                <a:ea typeface="Calibri" panose="020F0502020204030204" pitchFamily="34" charset="0"/>
                <a:cs typeface="Calibri"/>
              </a:rPr>
              <a:t>, который поможет анализировать эффективность тестирования».</a:t>
            </a:r>
            <a:endParaRPr lang="ru-RU" sz="1800" i="0" dirty="0">
              <a:effectLst/>
              <a:latin typeface="Calibri"/>
              <a:ea typeface="Calibri" panose="020F0502020204030204" pitchFamily="34" charset="0"/>
              <a:cs typeface="Calibri"/>
            </a:endParaRPr>
          </a:p>
          <a:p>
            <a:pPr>
              <a:spcAft>
                <a:spcPts val="600"/>
              </a:spcAft>
              <a:buClr>
                <a:srgbClr val="E73439"/>
              </a:buClr>
              <a:tabLst>
                <a:tab pos="228600" algn="l"/>
                <a:tab pos="457200" algn="l"/>
              </a:tabLst>
            </a:pPr>
            <a:r>
              <a:rPr lang="ru-RU" sz="1800" i="1" dirty="0">
                <a:effectLst/>
                <a:latin typeface="Calibri"/>
                <a:ea typeface="Calibri" panose="020F0502020204030204" pitchFamily="34" charset="0"/>
                <a:cs typeface="Calibri"/>
              </a:rPr>
              <a:t>Первый столбец представляет собой общее количество индексных клиентов, которым была предложена услуга. В данном случае 100 человек. Он включает в себя индексных клиентов, которым был впервые поставлен диагноз (50), и ЛЖВ, которым</a:t>
            </a:r>
            <a:r>
              <a:rPr lang="ru-RU" sz="1800" i="1" dirty="0">
                <a:latin typeface="Calibri"/>
                <a:ea typeface="Calibri" panose="020F0502020204030204" pitchFamily="34" charset="0"/>
                <a:cs typeface="Calibri"/>
              </a:rPr>
              <a:t> </a:t>
            </a:r>
            <a:r>
              <a:rPr lang="ru-RU" sz="1800" i="1" dirty="0">
                <a:effectLst/>
                <a:latin typeface="Calibri"/>
                <a:ea typeface="Calibri" panose="020F0502020204030204" pitchFamily="34" charset="0"/>
                <a:cs typeface="Calibri"/>
              </a:rPr>
              <a:t> поставлен диагноз ранее и которые получают лечение </a:t>
            </a:r>
            <a:r>
              <a:rPr lang="en-US" sz="1800" i="1" dirty="0">
                <a:effectLst/>
                <a:latin typeface="Calibri"/>
                <a:ea typeface="Calibri" panose="020F0502020204030204" pitchFamily="34" charset="0"/>
                <a:cs typeface="Calibri"/>
              </a:rPr>
              <a:t>TX</a:t>
            </a:r>
            <a:r>
              <a:rPr lang="ru-RU" sz="1800" i="1" dirty="0">
                <a:effectLst/>
                <a:latin typeface="Calibri"/>
                <a:ea typeface="Calibri" panose="020F0502020204030204" pitchFamily="34" charset="0"/>
                <a:cs typeface="Calibri"/>
              </a:rPr>
              <a:t>_</a:t>
            </a:r>
            <a:r>
              <a:rPr lang="en-US" sz="1800" i="1" dirty="0">
                <a:effectLst/>
                <a:latin typeface="Calibri"/>
                <a:ea typeface="Calibri" panose="020F0502020204030204" pitchFamily="34" charset="0"/>
                <a:cs typeface="Calibri"/>
              </a:rPr>
              <a:t>CURR</a:t>
            </a:r>
            <a:r>
              <a:rPr lang="ru-RU" sz="1800" i="1" dirty="0">
                <a:effectLst/>
                <a:latin typeface="Calibri"/>
                <a:ea typeface="Calibri" panose="020F0502020204030204" pitchFamily="34" charset="0"/>
                <a:cs typeface="Calibri"/>
              </a:rPr>
              <a:t>, и тех, кто живет с ВИЧ, но не получает лечения (50).</a:t>
            </a:r>
            <a:endParaRPr lang="ru-RU" sz="1800" i="0" dirty="0">
              <a:effectLst/>
              <a:latin typeface="Calibri"/>
              <a:ea typeface="Calibri" panose="020F0502020204030204" pitchFamily="34" charset="0"/>
              <a:cs typeface="Calibri"/>
            </a:endParaRPr>
          </a:p>
          <a:p>
            <a:pPr marL="0" lvl="0" indent="0">
              <a:spcAft>
                <a:spcPts val="600"/>
              </a:spcAft>
              <a:buClr>
                <a:srgbClr val="E73439"/>
              </a:buClr>
              <a:buFont typeface="Calibri" panose="020F0502020204030204" pitchFamily="34" charset="0"/>
              <a:buNone/>
              <a:tabLst>
                <a:tab pos="228600" algn="l"/>
                <a:tab pos="457200" algn="l"/>
              </a:tabLst>
            </a:pPr>
            <a:r>
              <a:rPr lang="ru-RU" sz="1800" i="1" dirty="0">
                <a:effectLst/>
                <a:latin typeface="Calibri"/>
                <a:ea typeface="Calibri" panose="020F0502020204030204" pitchFamily="34" charset="0"/>
                <a:cs typeface="Calibri"/>
              </a:rPr>
              <a:t>Второй столбик показывает количество клиентов, которые приняли услугу (в данном случае 65 из 100 или 65%).</a:t>
            </a:r>
            <a:endParaRPr lang="ru-RU" sz="1800" i="0" dirty="0">
              <a:effectLst/>
              <a:latin typeface="Calibri"/>
              <a:ea typeface="Calibri" panose="020F0502020204030204" pitchFamily="34" charset="0"/>
              <a:cs typeface="Calibri"/>
            </a:endParaRPr>
          </a:p>
          <a:p>
            <a:pPr marL="0" lvl="0" indent="0">
              <a:spcAft>
                <a:spcPts val="600"/>
              </a:spcAft>
              <a:buClr>
                <a:srgbClr val="E73439"/>
              </a:buClr>
              <a:buFont typeface="Calibri" panose="020F0502020204030204" pitchFamily="34" charset="0"/>
              <a:buNone/>
              <a:tabLst>
                <a:tab pos="228600" algn="l"/>
                <a:tab pos="457200" algn="l"/>
              </a:tabLst>
            </a:pPr>
            <a:r>
              <a:rPr lang="ru-RU" sz="1800" i="1" dirty="0">
                <a:effectLst/>
                <a:latin typeface="Calibri"/>
                <a:ea typeface="Calibri" panose="020F0502020204030204" pitchFamily="34" charset="0"/>
                <a:cs typeface="Calibri"/>
              </a:rPr>
              <a:t>Третий столбец отражает количество контактов, предоставленных индексными клиентами; 145, что составляет около 2,2 контакта на одного </a:t>
            </a:r>
            <a:r>
              <a:rPr lang="ru-RU" sz="1800" i="1" dirty="0">
                <a:latin typeface="Calibri"/>
                <a:ea typeface="Calibri" panose="020F0502020204030204" pitchFamily="34" charset="0"/>
                <a:cs typeface="Calibri"/>
              </a:rPr>
              <a:t>индекс-клиента</a:t>
            </a:r>
            <a:r>
              <a:rPr lang="ru-RU" sz="1800" i="1" dirty="0">
                <a:effectLst/>
                <a:latin typeface="Calibri"/>
                <a:ea typeface="Calibri" panose="020F0502020204030204" pitchFamily="34" charset="0"/>
                <a:cs typeface="Calibri"/>
              </a:rPr>
              <a:t>.</a:t>
            </a:r>
            <a:endParaRPr lang="en-US" sz="1800" dirty="0">
              <a:effectLst/>
              <a:latin typeface="Calibri"/>
              <a:ea typeface="Calibri" panose="020F0502020204030204" pitchFamily="34" charset="0"/>
              <a:cs typeface="Calibri"/>
            </a:endParaRPr>
          </a:p>
          <a:p>
            <a:r>
              <a:rPr lang="ru-RU" sz="1800" i="1" dirty="0">
                <a:effectLst/>
                <a:latin typeface="Calibri"/>
                <a:ea typeface="Times New Roman" panose="02020603050405020304" pitchFamily="18" charset="0"/>
                <a:cs typeface="Calibri"/>
              </a:rPr>
              <a:t>В последнем столбике можете увидеть результаты работы с полученными контактами: 40 человек отказались от тестирования на ВИЧ, 13</a:t>
            </a:r>
            <a:r>
              <a:rPr lang="ru-RU" sz="1800" i="1" dirty="0">
                <a:latin typeface="Calibri"/>
                <a:ea typeface="Times New Roman" panose="02020603050405020304" pitchFamily="18" charset="0"/>
                <a:cs typeface="Calibri"/>
              </a:rPr>
              <a:t> </a:t>
            </a:r>
            <a:r>
              <a:rPr lang="ru-RU" sz="1800" i="1" dirty="0">
                <a:effectLst/>
                <a:latin typeface="Calibri"/>
                <a:ea typeface="Times New Roman" panose="02020603050405020304" pitchFamily="18" charset="0"/>
                <a:cs typeface="Calibri"/>
              </a:rPr>
              <a:t> - не были найдены, 10 - знали свой ВИЧ статус, у 22 согласившихся пройти тестирование выявлен положительный результат, и у 60</a:t>
            </a:r>
            <a:r>
              <a:rPr lang="ru-RU" sz="1800" i="1" dirty="0">
                <a:latin typeface="Calibri"/>
                <a:ea typeface="Times New Roman" panose="02020603050405020304" pitchFamily="18" charset="0"/>
                <a:cs typeface="Calibri"/>
              </a:rPr>
              <a:t> человек,</a:t>
            </a:r>
            <a:r>
              <a:rPr lang="ru-RU" sz="1800" i="1" dirty="0">
                <a:effectLst/>
                <a:latin typeface="Calibri"/>
                <a:ea typeface="Times New Roman" panose="02020603050405020304" pitchFamily="18" charset="0"/>
                <a:cs typeface="Calibri"/>
              </a:rPr>
              <a:t> кто согласился на тестирование, результат был отрицательным. </a:t>
            </a:r>
            <a:r>
              <a:rPr lang="en-US" sz="1800" i="1" dirty="0">
                <a:effectLst/>
                <a:latin typeface="Calibri"/>
                <a:ea typeface="Times New Roman" panose="02020603050405020304" pitchFamily="18" charset="0"/>
                <a:cs typeface="Calibri"/>
              </a:rPr>
              <a:t>Yield = </a:t>
            </a:r>
            <a:r>
              <a:rPr lang="ru-RU" sz="1800" i="1" dirty="0">
                <a:effectLst/>
                <a:latin typeface="Calibri"/>
                <a:ea typeface="Times New Roman" panose="02020603050405020304" pitchFamily="18" charset="0"/>
                <a:cs typeface="Calibri"/>
              </a:rPr>
              <a:t>27%</a:t>
            </a:r>
            <a:r>
              <a:rPr lang="ru-RU" sz="1800" i="1" dirty="0">
                <a:latin typeface="Calibri"/>
                <a:ea typeface="Times New Roman" panose="02020603050405020304" pitchFamily="18" charset="0"/>
                <a:cs typeface="Calibri"/>
              </a:rPr>
              <a:t> </a:t>
            </a:r>
            <a:endParaRPr lang="en-US" i="1" dirty="0"/>
          </a:p>
        </p:txBody>
      </p:sp>
      <p:sp>
        <p:nvSpPr>
          <p:cNvPr id="4" name="Slide Number Placeholder 3"/>
          <p:cNvSpPr>
            <a:spLocks noGrp="1"/>
          </p:cNvSpPr>
          <p:nvPr>
            <p:ph type="sldNum" sz="quarter" idx="5"/>
          </p:nvPr>
        </p:nvSpPr>
        <p:spPr/>
        <p:txBody>
          <a:bodyPr/>
          <a:lstStyle/>
          <a:p>
            <a:pPr algn="l" rtl="0"/>
            <a:fld id="{616223EF-7CE9-467A-AFCE-4BB34B482EA6}" type="slidenum">
              <a:rPr lang="en-US" smtClean="0"/>
              <a:pPr algn="l" rtl="0"/>
              <a:t>19</a:t>
            </a:fld>
            <a:endParaRPr lang="en-US"/>
          </a:p>
        </p:txBody>
      </p:sp>
    </p:spTree>
    <p:extLst>
      <p:ext uri="{BB962C8B-B14F-4D97-AF65-F5344CB8AC3E}">
        <p14:creationId xmlns:p14="http://schemas.microsoft.com/office/powerpoint/2010/main" val="3058926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a:extLst>
              <a:ext uri="{FF2B5EF4-FFF2-40B4-BE49-F238E27FC236}">
                <a16:creationId xmlns:a16="http://schemas.microsoft.com/office/drawing/2014/main" id="{9755297F-6FB7-E545-9AAF-85FAAE6A93F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accent2"/>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accent2"/>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accent2"/>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accent2"/>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24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24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24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2400">
                <a:solidFill>
                  <a:schemeClr val="accent2"/>
                </a:solidFill>
                <a:latin typeface="Arial" panose="020B0604020202020204" pitchFamily="34" charset="0"/>
                <a:ea typeface="ＭＳ Ｐゴシック" panose="020B0600070205080204" pitchFamily="34" charset="-128"/>
              </a:defRPr>
            </a:lvl9pPr>
          </a:lstStyle>
          <a:p>
            <a:pPr eaLnBrk="1" hangingPunct="1"/>
            <a:fld id="{A3544D68-4125-D04F-A5FF-897DF4390C0C}" type="slidenum">
              <a:rPr lang="en-US" altLang="en-US" sz="1200">
                <a:solidFill>
                  <a:schemeClr val="tx1"/>
                </a:solidFill>
                <a:latin typeface="Times New Roman" panose="02020603050405020304" pitchFamily="18" charset="0"/>
              </a:rPr>
              <a:pPr eaLnBrk="1" hangingPunct="1"/>
              <a:t>2</a:t>
            </a:fld>
            <a:endParaRPr lang="en-US" altLang="en-US" sz="1200">
              <a:solidFill>
                <a:schemeClr val="tx1"/>
              </a:solidFill>
              <a:latin typeface="Times New Roman" panose="02020603050405020304" pitchFamily="18" charset="0"/>
            </a:endParaRPr>
          </a:p>
        </p:txBody>
      </p:sp>
      <p:sp>
        <p:nvSpPr>
          <p:cNvPr id="145410" name="Rectangle 2">
            <a:extLst>
              <a:ext uri="{FF2B5EF4-FFF2-40B4-BE49-F238E27FC236}">
                <a16:creationId xmlns:a16="http://schemas.microsoft.com/office/drawing/2014/main" id="{50AB474D-7859-7C49-AEB1-2DC25EB7B86D}"/>
              </a:ext>
            </a:extLst>
          </p:cNvPr>
          <p:cNvSpPr>
            <a:spLocks noGrp="1" noRot="1" noChangeAspect="1" noChangeArrowheads="1" noTextEdit="1"/>
          </p:cNvSpPr>
          <p:nvPr>
            <p:ph type="sldImg"/>
          </p:nvPr>
        </p:nvSpPr>
        <p:spPr>
          <a:solidFill>
            <a:srgbClr val="FFFFFF"/>
          </a:solidFill>
          <a:ln/>
        </p:spPr>
      </p:sp>
      <p:sp>
        <p:nvSpPr>
          <p:cNvPr id="986115" name="Rectangle 3">
            <a:extLst>
              <a:ext uri="{FF2B5EF4-FFF2-40B4-BE49-F238E27FC236}">
                <a16:creationId xmlns:a16="http://schemas.microsoft.com/office/drawing/2014/main" id="{977C21F6-FEC3-6D44-8DCB-391688D8F5D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a:defRPr/>
            </a:pPr>
            <a:r>
              <a:rPr lang="en-US" b="1" dirty="0" err="1"/>
              <a:t>Спросите</a:t>
            </a:r>
            <a:r>
              <a:rPr lang="en-US" b="1" i="0" dirty="0">
                <a:cs typeface="+mn-cs"/>
              </a:rPr>
              <a:t>: </a:t>
            </a:r>
            <a:r>
              <a:rPr lang="ru-RU" b="1" i="0" dirty="0">
                <a:cs typeface="+mn-cs"/>
              </a:rPr>
              <a:t>«</a:t>
            </a:r>
            <a:r>
              <a:rPr lang="ru-RU" i="1" dirty="0"/>
              <a:t>Все ли готовы к викторине?»</a:t>
            </a:r>
          </a:p>
          <a:p>
            <a:pPr eaLnBrk="1" hangingPunct="1">
              <a:defRPr/>
            </a:pPr>
            <a:endParaRPr lang="en-US" dirty="0">
              <a:cs typeface="+mn-cs"/>
            </a:endParaRPr>
          </a:p>
          <a:p>
            <a:pPr>
              <a:defRPr/>
            </a:pPr>
            <a:r>
              <a:rPr lang="ru-RU" dirty="0"/>
              <a:t>Идите от одного к другому и награждайте тех, кто ответил правильно.</a:t>
            </a:r>
            <a:endParaRPr lang="en-US" dirty="0">
              <a:cs typeface="+mn-cs"/>
            </a:endParaRPr>
          </a:p>
          <a:p>
            <a:pPr eaLnBrk="1" hangingPunct="1">
              <a:defRPr/>
            </a:pPr>
            <a:endParaRPr lang="en-US" dirty="0">
              <a:cs typeface="+mn-cs"/>
            </a:endParaRPr>
          </a:p>
          <a:p>
            <a:pPr eaLnBrk="1" hangingPunct="1">
              <a:defRPr/>
            </a:pPr>
            <a:endParaRPr lang="en-US" dirty="0">
              <a:cs typeface="+mn-cs"/>
            </a:endParaRPr>
          </a:p>
        </p:txBody>
      </p:sp>
    </p:spTree>
    <p:extLst>
      <p:ext uri="{BB962C8B-B14F-4D97-AF65-F5344CB8AC3E}">
        <p14:creationId xmlns:p14="http://schemas.microsoft.com/office/powerpoint/2010/main" val="3188659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buClr>
                <a:srgbClr val="E73439"/>
              </a:buClr>
              <a:tabLst>
                <a:tab pos="228600" algn="l"/>
                <a:tab pos="457200" algn="l"/>
              </a:tabLst>
            </a:pPr>
            <a:r>
              <a:rPr lang="ru-RU" b="1" i="0" dirty="0"/>
              <a:t>Скажите</a:t>
            </a:r>
            <a:r>
              <a:rPr lang="en-US" b="1" i="0" dirty="0"/>
              <a:t>:</a:t>
            </a:r>
            <a:r>
              <a:rPr lang="ru-RU" b="1" i="0" dirty="0"/>
              <a:t> «</a:t>
            </a:r>
            <a:r>
              <a:rPr lang="ru-RU" sz="1800" i="1" dirty="0">
                <a:effectLst/>
                <a:latin typeface="Calibri"/>
                <a:ea typeface="Calibri" panose="020F0502020204030204" pitchFamily="34" charset="0"/>
                <a:cs typeface="Calibri"/>
              </a:rPr>
              <a:t>На этой диаграмме показан пример, того как</a:t>
            </a:r>
            <a:r>
              <a:rPr lang="ru-RU" sz="1800" i="1" dirty="0">
                <a:latin typeface="Calibri"/>
                <a:ea typeface="Calibri" panose="020F0502020204030204" pitchFamily="34" charset="0"/>
                <a:cs typeface="Calibri"/>
              </a:rPr>
              <a:t> </a:t>
            </a:r>
            <a:r>
              <a:rPr lang="ru-RU" sz="1800" i="1" dirty="0">
                <a:effectLst/>
                <a:latin typeface="Calibri"/>
                <a:ea typeface="Calibri" panose="020F0502020204030204" pitchFamily="34" charset="0"/>
                <a:cs typeface="Calibri"/>
              </a:rPr>
              <a:t> программа может отображать данные для ежеквартального анализа, чтобы увидеть, насколько эффективна программа поддержки клиентов в принятии индексного тестирования (здесь показано как PNS - услуги уведомления партнеров), а также процент выявления случаев и уровень подключения выявленных контактов индекса на лечение и уход».</a:t>
            </a:r>
            <a:r>
              <a:rPr lang="ru-RU" sz="1800" i="1" dirty="0">
                <a:latin typeface="Calibri"/>
                <a:ea typeface="Calibri" panose="020F0502020204030204" pitchFamily="34" charset="0"/>
                <a:cs typeface="Calibri"/>
              </a:rPr>
              <a:t> </a:t>
            </a:r>
            <a:endParaRPr lang="ru-RU" sz="18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spcAft>
                <a:spcPts val="600"/>
              </a:spcAft>
              <a:buClr>
                <a:srgbClr val="E73439"/>
              </a:buClr>
              <a:buFont typeface="Calibri" panose="020F0502020204030204" pitchFamily="34" charset="0"/>
              <a:buNone/>
              <a:tabLst>
                <a:tab pos="228600" algn="l"/>
                <a:tab pos="457200" algn="l"/>
              </a:tabLst>
            </a:pPr>
            <a:r>
              <a:rPr lang="ru-RU" sz="1800" i="1" dirty="0">
                <a:effectLst/>
                <a:latin typeface="Calibri"/>
                <a:ea typeface="Calibri" panose="020F0502020204030204" pitchFamily="34" charset="0"/>
                <a:cs typeface="Calibri"/>
              </a:rPr>
              <a:t>Слева вы можете видеть выделенные синим цветом столбики, где в 100% всех случаев было предложено индексное тестирование, и в 90% случаев было принято предложение. Довольно хороший результат, хотя мы всегда нацелены на 100%.</a:t>
            </a:r>
            <a:endParaRPr lang="en-US" sz="1800" dirty="0">
              <a:effectLst/>
              <a:latin typeface="Calibri"/>
              <a:ea typeface="Calibri" panose="020F0502020204030204" pitchFamily="34" charset="0"/>
              <a:cs typeface="Calibri"/>
            </a:endParaRPr>
          </a:p>
          <a:p>
            <a:r>
              <a:rPr lang="ru-RU" sz="1800" i="1" dirty="0">
                <a:effectLst/>
                <a:latin typeface="Calibri"/>
                <a:ea typeface="Times New Roman" panose="02020603050405020304" pitchFamily="18" charset="0"/>
                <a:cs typeface="Calibri"/>
              </a:rPr>
              <a:t>Столбики справа – это люди</a:t>
            </a:r>
            <a:r>
              <a:rPr lang="ru-RU" sz="1800" i="1" dirty="0">
                <a:latin typeface="Calibri"/>
                <a:ea typeface="Times New Roman" panose="02020603050405020304" pitchFamily="18" charset="0"/>
                <a:cs typeface="Calibri"/>
              </a:rPr>
              <a:t>,</a:t>
            </a:r>
            <a:r>
              <a:rPr lang="ru-RU" sz="1800" i="1" dirty="0">
                <a:effectLst/>
                <a:latin typeface="Calibri"/>
                <a:ea typeface="Times New Roman" panose="02020603050405020304" pitchFamily="18" charset="0"/>
                <a:cs typeface="Calibri"/>
              </a:rPr>
              <a:t> направленные на индексное тестирование клиентами</a:t>
            </a:r>
            <a:r>
              <a:rPr lang="ru-RU" sz="1800" i="1" dirty="0">
                <a:latin typeface="Calibri"/>
                <a:ea typeface="Times New Roman" panose="02020603050405020304" pitchFamily="18" charset="0"/>
                <a:cs typeface="Calibri"/>
              </a:rPr>
              <a:t>,</a:t>
            </a:r>
            <a:r>
              <a:rPr lang="ru-RU" sz="1800" i="1" dirty="0">
                <a:effectLst/>
                <a:latin typeface="Calibri"/>
                <a:ea typeface="Times New Roman" panose="02020603050405020304" pitchFamily="18" charset="0"/>
                <a:cs typeface="Calibri"/>
              </a:rPr>
              <a:t> отраженными в синем столбце.</a:t>
            </a:r>
            <a:r>
              <a:rPr lang="ru-RU" sz="1800" i="1" dirty="0">
                <a:latin typeface="Calibri"/>
                <a:ea typeface="Times New Roman" panose="02020603050405020304" pitchFamily="18" charset="0"/>
                <a:cs typeface="Calibri"/>
              </a:rPr>
              <a:t> </a:t>
            </a:r>
            <a:r>
              <a:rPr lang="ru-RU" sz="1800" i="1" dirty="0">
                <a:effectLst/>
                <a:latin typeface="Calibri"/>
                <a:ea typeface="Times New Roman" panose="02020603050405020304" pitchFamily="18" charset="0"/>
                <a:cs typeface="Calibri"/>
              </a:rPr>
              <a:t> 80% </a:t>
            </a:r>
            <a:r>
              <a:rPr lang="ru-RU" sz="1800" i="1" dirty="0">
                <a:latin typeface="Calibri"/>
                <a:ea typeface="Times New Roman" panose="02020603050405020304" pitchFamily="18" charset="0"/>
                <a:cs typeface="Calibri"/>
              </a:rPr>
              <a:t>контактов</a:t>
            </a:r>
            <a:r>
              <a:rPr lang="ru-RU" sz="1800" i="1" dirty="0">
                <a:effectLst/>
                <a:latin typeface="Calibri"/>
                <a:ea typeface="Times New Roman" panose="02020603050405020304" pitchFamily="18" charset="0"/>
                <a:cs typeface="Calibri"/>
              </a:rPr>
              <a:t> прошли тестирование, среди которых у 40% диагностирован ВИЧ, и все 100% были связаны с лечением и уходом. Это пример успешной реализации индексного тестирования. Мы видим высокие показатели принятия, а также высокий уровень выявления случаев и охвата лечением.</a:t>
            </a:r>
            <a:endParaRPr lang="en-US" i="1" dirty="0">
              <a:latin typeface="Calibri"/>
              <a:cs typeface="Calibri"/>
            </a:endParaRPr>
          </a:p>
        </p:txBody>
      </p:sp>
      <p:sp>
        <p:nvSpPr>
          <p:cNvPr id="4" name="Slide Number Placeholder 3"/>
          <p:cNvSpPr>
            <a:spLocks noGrp="1"/>
          </p:cNvSpPr>
          <p:nvPr>
            <p:ph type="sldNum" sz="quarter" idx="5"/>
          </p:nvPr>
        </p:nvSpPr>
        <p:spPr/>
        <p:txBody>
          <a:bodyPr/>
          <a:lstStyle/>
          <a:p>
            <a:pPr algn="l" rtl="0"/>
            <a:fld id="{9AA269E5-789A-4D39-AC6D-24DE67320D1E}" type="slidenum">
              <a:rPr lang="en-US" smtClean="0"/>
              <a:pPr algn="l" rtl="0"/>
              <a:t>20</a:t>
            </a:fld>
            <a:endParaRPr lang="en-US"/>
          </a:p>
        </p:txBody>
      </p:sp>
    </p:spTree>
    <p:extLst>
      <p:ext uri="{BB962C8B-B14F-4D97-AF65-F5344CB8AC3E}">
        <p14:creationId xmlns:p14="http://schemas.microsoft.com/office/powerpoint/2010/main" val="1330895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buClr>
                <a:srgbClr val="E73439"/>
              </a:buClr>
              <a:tabLst>
                <a:tab pos="228600" algn="l"/>
                <a:tab pos="457200" algn="l"/>
              </a:tabLst>
            </a:pPr>
            <a:r>
              <a:rPr lang="ru-RU" b="1" i="0" dirty="0"/>
              <a:t>Скажите</a:t>
            </a:r>
            <a:r>
              <a:rPr lang="en-US" b="1" i="0" dirty="0"/>
              <a:t>:</a:t>
            </a:r>
            <a:r>
              <a:rPr lang="ru-RU" b="1" i="0" dirty="0"/>
              <a:t> «</a:t>
            </a:r>
            <a:r>
              <a:rPr lang="ru-RU" sz="1800" i="1" dirty="0">
                <a:effectLst/>
                <a:latin typeface="Calibri"/>
                <a:ea typeface="Calibri" panose="020F0502020204030204" pitchFamily="34" charset="0"/>
                <a:cs typeface="Calibri"/>
              </a:rPr>
              <a:t>На данном слайде мы можем увидеть, как программе следует сравнивать два разных метода выявления случаев. Слева вы видите данные по мобильному тестированию. В то время как этот подход охватил 80 человек в течение определенного периода и достиг 18% результативности, подходы индексного тестирования привели к меньшему количеству людей, прошедших тестирование, но к более высокой результативности и даже большему количеству выявленных случаев».</a:t>
            </a:r>
            <a:endParaRPr lang="ru-RU" sz="1800" i="0" dirty="0">
              <a:effectLst/>
              <a:latin typeface="Calibri"/>
              <a:ea typeface="Calibri" panose="020F0502020204030204" pitchFamily="34" charset="0"/>
              <a:cs typeface="Calibri"/>
            </a:endParaRPr>
          </a:p>
          <a:p>
            <a:pPr marL="0" lvl="0" indent="0">
              <a:spcAft>
                <a:spcPts val="600"/>
              </a:spcAft>
              <a:buClr>
                <a:srgbClr val="E73439"/>
              </a:buClr>
              <a:buFont typeface="Calibri" panose="020F0502020204030204" pitchFamily="34" charset="0"/>
              <a:buNone/>
              <a:tabLst>
                <a:tab pos="228600" algn="l"/>
                <a:tab pos="457200" algn="l"/>
              </a:tabLst>
            </a:pPr>
            <a:r>
              <a:rPr lang="ru-RU" sz="1800" i="1" dirty="0">
                <a:effectLst/>
                <a:latin typeface="Calibri"/>
                <a:ea typeface="Calibri" panose="020F0502020204030204" pitchFamily="34" charset="0"/>
                <a:cs typeface="Calibri"/>
              </a:rPr>
              <a:t>Эти показатели не означают, что мы должны направлять все наши ресурсы только на индексное тестирование. В данном примере фактически подходы к поиску и рекрутированию на уровне сообществ все же выявили 14 случаев. И это должно помочь убедить вас в том, что реализация обоих подходов эффективно увеличит наши шансы на борьбу с эпидемией.</a:t>
            </a:r>
            <a:endParaRPr lang="ru-RU" sz="1800" i="0" dirty="0">
              <a:effectLst/>
              <a:latin typeface="Calibri"/>
              <a:ea typeface="Calibri" panose="020F0502020204030204" pitchFamily="34" charset="0"/>
              <a:cs typeface="Calibri"/>
            </a:endParaRPr>
          </a:p>
          <a:p>
            <a:pPr marL="0" lvl="0" indent="0">
              <a:spcAft>
                <a:spcPts val="600"/>
              </a:spcAft>
              <a:buClr>
                <a:srgbClr val="E73439"/>
              </a:buClr>
              <a:buFont typeface="Calibri" panose="020F0502020204030204" pitchFamily="34" charset="0"/>
              <a:buNone/>
              <a:tabLst>
                <a:tab pos="228600" algn="l"/>
                <a:tab pos="457200" algn="l"/>
              </a:tabLst>
            </a:pPr>
            <a:r>
              <a:rPr lang="ru-RU" sz="1800" i="1" dirty="0">
                <a:effectLst/>
                <a:latin typeface="Calibri"/>
                <a:ea typeface="Calibri" panose="020F0502020204030204" pitchFamily="34" charset="0"/>
                <a:cs typeface="Calibri"/>
              </a:rPr>
              <a:t>Если ресурсы сильно ограничены, усиление внимания к индексному тестированию и сокращение количества мобильных </a:t>
            </a:r>
            <a:r>
              <a:rPr lang="ru-RU" sz="1800" i="1" dirty="0">
                <a:latin typeface="Calibri"/>
                <a:ea typeface="Calibri" panose="020F0502020204030204" pitchFamily="34" charset="0"/>
                <a:cs typeface="Calibri"/>
              </a:rPr>
              <a:t>аутрич-мероприятий</a:t>
            </a:r>
            <a:r>
              <a:rPr lang="ru-RU" sz="1800" i="1" dirty="0">
                <a:effectLst/>
                <a:latin typeface="Calibri"/>
                <a:ea typeface="Calibri" panose="020F0502020204030204" pitchFamily="34" charset="0"/>
                <a:cs typeface="Calibri"/>
              </a:rPr>
              <a:t> может сэкономить затраты и </a:t>
            </a:r>
            <a:r>
              <a:rPr lang="ru-RU" sz="1800" i="1" dirty="0">
                <a:latin typeface="Calibri"/>
                <a:ea typeface="Calibri" panose="020F0502020204030204" pitchFamily="34" charset="0"/>
                <a:cs typeface="Calibri"/>
              </a:rPr>
              <a:t>по-прежнему</a:t>
            </a:r>
            <a:r>
              <a:rPr lang="ru-RU" sz="1800" i="1" dirty="0">
                <a:effectLst/>
                <a:latin typeface="Calibri"/>
                <a:ea typeface="Calibri" panose="020F0502020204030204" pitchFamily="34" charset="0"/>
                <a:cs typeface="Calibri"/>
              </a:rPr>
              <a:t> достигать результаты по выявлению на одном уровне с местными или национальными целями.</a:t>
            </a:r>
            <a:endParaRPr lang="en-US" sz="1800" dirty="0">
              <a:effectLst/>
              <a:latin typeface="Calibri"/>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pPr algn="l" rtl="0"/>
            <a:fld id="{9AA269E5-789A-4D39-AC6D-24DE67320D1E}" type="slidenum">
              <a:rPr lang="en-US" smtClean="0"/>
              <a:pPr algn="l" rtl="0"/>
              <a:t>21</a:t>
            </a:fld>
            <a:endParaRPr lang="en-US"/>
          </a:p>
        </p:txBody>
      </p:sp>
    </p:spTree>
    <p:extLst>
      <p:ext uri="{BB962C8B-B14F-4D97-AF65-F5344CB8AC3E}">
        <p14:creationId xmlns:p14="http://schemas.microsoft.com/office/powerpoint/2010/main" val="2502496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62976"/>
          </a:xfrm>
        </p:spPr>
        <p:txBody>
          <a:bodyPr/>
          <a:lstStyle/>
          <a:p>
            <a:pPr>
              <a:spcAft>
                <a:spcPts val="600"/>
              </a:spcAft>
              <a:buClr>
                <a:srgbClr val="E73439"/>
              </a:buClr>
              <a:tabLst>
                <a:tab pos="228600" algn="l"/>
                <a:tab pos="457200" algn="l"/>
              </a:tabLst>
            </a:pPr>
            <a:r>
              <a:rPr lang="en-US" b="1" i="0" dirty="0"/>
              <a:t>ПРИМЕЧАНИЕ:</a:t>
            </a:r>
            <a:r>
              <a:rPr lang="ru-RU" b="1" i="0" dirty="0"/>
              <a:t> </a:t>
            </a:r>
            <a:r>
              <a:rPr lang="ru-RU" sz="1800" b="0" i="1" dirty="0">
                <a:effectLst/>
                <a:latin typeface="Calibri"/>
                <a:cs typeface="Calibri"/>
              </a:rPr>
              <a:t>т</a:t>
            </a:r>
            <a:r>
              <a:rPr lang="ru-RU" sz="1800" i="1" dirty="0">
                <a:effectLst/>
                <a:latin typeface="Calibri"/>
                <a:ea typeface="Calibri" panose="020F0502020204030204" pitchFamily="34" charset="0"/>
                <a:cs typeface="Calibri"/>
              </a:rPr>
              <a:t>ермин «неблагоприятные последствия» может вести в заблуждение некоторых людей, особенно если он переведен на другой язык. Понимание языка</a:t>
            </a:r>
            <a:r>
              <a:rPr lang="ru-RU" sz="1800" i="1" dirty="0">
                <a:latin typeface="Calibri"/>
                <a:ea typeface="Calibri" panose="020F0502020204030204" pitchFamily="34" charset="0"/>
                <a:cs typeface="Calibri"/>
              </a:rPr>
              <a:t>,</a:t>
            </a:r>
            <a:r>
              <a:rPr lang="ru-RU" sz="1800" i="1" dirty="0">
                <a:effectLst/>
                <a:latin typeface="Calibri"/>
                <a:ea typeface="Calibri" panose="020F0502020204030204" pitchFamily="34" charset="0"/>
                <a:cs typeface="Calibri"/>
              </a:rPr>
              <a:t> используемого во всем мире, поможет подобрать местный термин для обозначения «неблагоприятных последствий», который будет понятен всем участникам, который</a:t>
            </a:r>
            <a:r>
              <a:rPr lang="ru-RU" sz="1800" i="1" dirty="0">
                <a:latin typeface="Calibri"/>
                <a:ea typeface="Calibri" panose="020F0502020204030204" pitchFamily="34" charset="0"/>
                <a:cs typeface="Calibri"/>
              </a:rPr>
              <a:t> </a:t>
            </a:r>
            <a:r>
              <a:rPr lang="ru-RU" sz="1800" i="1" dirty="0">
                <a:effectLst/>
                <a:latin typeface="Calibri"/>
                <a:ea typeface="Calibri" panose="020F0502020204030204" pitchFamily="34" charset="0"/>
                <a:cs typeface="Calibri"/>
              </a:rPr>
              <a:t>можно будет использовать на протяжении всего тренинга и в последующем в рамках проекта.</a:t>
            </a:r>
            <a:r>
              <a:rPr lang="ru-RU" sz="1800" i="1" dirty="0">
                <a:latin typeface="Calibri"/>
                <a:ea typeface="Calibri" panose="020F0502020204030204" pitchFamily="34" charset="0"/>
                <a:cs typeface="Calibri"/>
              </a:rPr>
              <a:t> </a:t>
            </a:r>
            <a:endParaRPr lang="ru-RU" sz="1800" i="0" dirty="0">
              <a:effectLst/>
              <a:latin typeface="Calibri"/>
              <a:ea typeface="Calibri" panose="020F0502020204030204" pitchFamily="34" charset="0"/>
              <a:cs typeface="Times New Roman" panose="02020603050405020304" pitchFamily="18" charset="0"/>
            </a:endParaRPr>
          </a:p>
          <a:p>
            <a:pPr marL="0" lvl="0" indent="0">
              <a:spcAft>
                <a:spcPts val="600"/>
              </a:spcAft>
              <a:buClr>
                <a:srgbClr val="E73439"/>
              </a:buClr>
              <a:buFont typeface="Calibri" panose="020F0502020204030204" pitchFamily="34" charset="0"/>
              <a:buNone/>
              <a:tabLst>
                <a:tab pos="228600" algn="l"/>
                <a:tab pos="457200" algn="l"/>
              </a:tabLst>
            </a:pPr>
            <a:r>
              <a:rPr lang="ru-RU" sz="1800" dirty="0">
                <a:effectLst/>
                <a:latin typeface="Calibri"/>
                <a:ea typeface="Calibri" panose="020F0502020204030204" pitchFamily="34" charset="0"/>
                <a:cs typeface="Calibri"/>
              </a:rPr>
              <a:t>Н</a:t>
            </a:r>
            <a:r>
              <a:rPr lang="ru-RU" sz="1800" i="1" dirty="0">
                <a:effectLst/>
                <a:latin typeface="Calibri"/>
                <a:ea typeface="Calibri" panose="020F0502020204030204" pitchFamily="34" charset="0"/>
                <a:cs typeface="Calibri"/>
              </a:rPr>
              <a:t>а 5-й сессии мы представили и обсудили концепцию неблагоприятных последствий. Может ли кто-нибудь напомнить группе, что такое неблагоприятные последствия?</a:t>
            </a:r>
          </a:p>
          <a:p>
            <a:pPr>
              <a:spcAft>
                <a:spcPts val="600"/>
              </a:spcAft>
              <a:buClr>
                <a:srgbClr val="E73439"/>
              </a:buClr>
              <a:tabLst>
                <a:tab pos="228600" algn="l"/>
                <a:tab pos="457200" algn="l"/>
              </a:tabLst>
            </a:pPr>
            <a:r>
              <a:rPr lang="ru-RU" sz="1800" i="1" dirty="0">
                <a:effectLst/>
                <a:latin typeface="Calibri"/>
                <a:ea typeface="Calibri" panose="020F0502020204030204" pitchFamily="34" charset="0"/>
                <a:cs typeface="Calibri"/>
              </a:rPr>
              <a:t>Дайте участникам время ответить на вопрос.</a:t>
            </a:r>
            <a:r>
              <a:rPr lang="ru-RU" sz="1800" i="1" dirty="0">
                <a:latin typeface="Calibri"/>
                <a:ea typeface="Calibri" panose="020F0502020204030204" pitchFamily="34" charset="0"/>
                <a:cs typeface="Calibri"/>
              </a:rPr>
              <a:t> </a:t>
            </a:r>
            <a:endParaRPr lang="ru-RU" sz="1800" dirty="0">
              <a:latin typeface="Calibri"/>
              <a:ea typeface="Calibri" panose="020F0502020204030204" pitchFamily="34" charset="0"/>
            </a:endParaRPr>
          </a:p>
          <a:p>
            <a:pPr marL="0" lvl="0" indent="0">
              <a:spcAft>
                <a:spcPts val="600"/>
              </a:spcAft>
              <a:buClr>
                <a:srgbClr val="E73439"/>
              </a:buClr>
              <a:buFont typeface="Calibri" panose="020F0502020204030204" pitchFamily="34" charset="0"/>
              <a:buNone/>
              <a:tabLst>
                <a:tab pos="228600" algn="l"/>
                <a:tab pos="457200" algn="l"/>
              </a:tabLst>
            </a:pPr>
            <a:r>
              <a:rPr lang="ru-RU" sz="1800" i="1" spc="-10" dirty="0">
                <a:effectLst/>
                <a:latin typeface="Calibri"/>
                <a:ea typeface="Calibri" panose="020F0502020204030204" pitchFamily="34" charset="0"/>
                <a:cs typeface="Calibri"/>
              </a:rPr>
              <a:t>Поставщикам услуг (равным навигаторам, медработникам) важно знать о возможности возникновения неблагоприятный последствий, о видах неблагоприятных </a:t>
            </a:r>
            <a:r>
              <a:rPr lang="ru-RU" sz="1800" i="1" spc="-10" dirty="0">
                <a:latin typeface="Calibri"/>
                <a:ea typeface="Calibri" panose="020F0502020204030204" pitchFamily="34" charset="0"/>
                <a:cs typeface="Calibri"/>
              </a:rPr>
              <a:t>последствий  </a:t>
            </a:r>
            <a:r>
              <a:rPr lang="ru-RU" sz="1800" i="1" spc="-10" dirty="0">
                <a:effectLst/>
                <a:latin typeface="Calibri"/>
                <a:ea typeface="Calibri" panose="020F0502020204030204" pitchFamily="34" charset="0"/>
                <a:cs typeface="Calibri"/>
              </a:rPr>
              <a:t>и о способах реагирования в случае их возникновения.</a:t>
            </a:r>
            <a:r>
              <a:rPr lang="ru-RU" sz="1800" i="1" spc="-10" dirty="0">
                <a:latin typeface="Calibri"/>
                <a:ea typeface="Calibri" panose="020F0502020204030204" pitchFamily="34" charset="0"/>
                <a:cs typeface="Calibri"/>
              </a:rPr>
              <a:t> </a:t>
            </a:r>
            <a:endParaRPr lang="ru-RU" sz="1800" i="0" spc="-10" dirty="0">
              <a:effectLst/>
              <a:latin typeface="Calibri"/>
              <a:ea typeface="Calibri" panose="020F0502020204030204" pitchFamily="34" charset="0"/>
            </a:endParaRPr>
          </a:p>
          <a:p>
            <a:pPr>
              <a:spcAft>
                <a:spcPts val="600"/>
              </a:spcAft>
              <a:buClr>
                <a:srgbClr val="E73439"/>
              </a:buClr>
              <a:tabLst>
                <a:tab pos="228600" algn="l"/>
                <a:tab pos="457200" algn="l"/>
              </a:tabLst>
            </a:pPr>
            <a:r>
              <a:rPr lang="ru-RU" sz="1800" i="1" dirty="0">
                <a:effectLst/>
                <a:latin typeface="Calibri"/>
                <a:ea typeface="Calibri" panose="020F0502020204030204" pitchFamily="34" charset="0"/>
                <a:cs typeface="Calibri"/>
              </a:rPr>
              <a:t>Неблагоприятные последствия</a:t>
            </a:r>
            <a:r>
              <a:rPr lang="ru-RU" sz="1800" i="1" dirty="0">
                <a:latin typeface="Calibri"/>
                <a:ea typeface="Calibri" panose="020F0502020204030204" pitchFamily="34" charset="0"/>
                <a:cs typeface="Calibri"/>
              </a:rPr>
              <a:t> </a:t>
            </a:r>
            <a:r>
              <a:rPr lang="ru-RU" sz="1800" i="1" dirty="0">
                <a:effectLst/>
                <a:latin typeface="Calibri"/>
                <a:ea typeface="Calibri" panose="020F0502020204030204" pitchFamily="34" charset="0"/>
                <a:cs typeface="Calibri"/>
              </a:rPr>
              <a:t> могут проявляться в виде угроз или причинения вреда, имеющего физический, сексуальный или экономический характер. Они могут быть адресованы индексному клиенту, его партнерам, членам семьи и/или детям, поставщику услуг или кому-либо еще.</a:t>
            </a:r>
            <a:endParaRPr lang="en-US" sz="1800" dirty="0">
              <a:effectLst/>
              <a:latin typeface="Calibri"/>
              <a:ea typeface="Calibri" panose="020F0502020204030204" pitchFamily="34" charset="0"/>
              <a:cs typeface="Calibri"/>
            </a:endParaRPr>
          </a:p>
          <a:p>
            <a:r>
              <a:rPr lang="ru-RU" sz="1800" i="1" dirty="0">
                <a:effectLst/>
                <a:latin typeface="Calibri"/>
                <a:ea typeface="Times New Roman" panose="02020603050405020304" pitchFamily="18" charset="0"/>
                <a:cs typeface="Calibri"/>
              </a:rPr>
              <a:t>Существуют некоторые последствия, которые не кажутся очевидными, но могут иметь серьезные последствия. К ним относятся отказ от лечения или других услуг, которые могут быть опасными для жизни. К ним также относятся</a:t>
            </a:r>
            <a:r>
              <a:rPr lang="ru-RU" sz="1800" i="1" dirty="0">
                <a:latin typeface="Calibri"/>
                <a:ea typeface="Times New Roman" panose="02020603050405020304" pitchFamily="18" charset="0"/>
                <a:cs typeface="Calibri"/>
              </a:rPr>
              <a:t> </a:t>
            </a:r>
            <a:r>
              <a:rPr lang="ru-RU" sz="1800" i="1" dirty="0">
                <a:effectLst/>
                <a:latin typeface="Calibri"/>
                <a:ea typeface="Times New Roman" panose="02020603050405020304" pitchFamily="18" charset="0"/>
                <a:cs typeface="Calibri"/>
              </a:rPr>
              <a:t>принудительное или несанкционированное раскрытие имен или личной информации</a:t>
            </a:r>
            <a:r>
              <a:rPr lang="ru-RU" sz="1800" i="1" dirty="0">
                <a:latin typeface="Calibri"/>
                <a:ea typeface="Times New Roman" panose="02020603050405020304" pitchFamily="18" charset="0"/>
                <a:cs typeface="Calibri"/>
              </a:rPr>
              <a:t>.</a:t>
            </a:r>
            <a:endParaRPr lang="en-US" i="1" dirty="0">
              <a:latin typeface="Calibri"/>
              <a:cs typeface="Calibri"/>
            </a:endParaRPr>
          </a:p>
        </p:txBody>
      </p:sp>
      <p:sp>
        <p:nvSpPr>
          <p:cNvPr id="4" name="Slide Number Placeholder 3"/>
          <p:cNvSpPr>
            <a:spLocks noGrp="1"/>
          </p:cNvSpPr>
          <p:nvPr>
            <p:ph type="sldNum" sz="quarter" idx="5"/>
          </p:nvPr>
        </p:nvSpPr>
        <p:spPr/>
        <p:txBody>
          <a:bodyPr/>
          <a:lstStyle/>
          <a:p>
            <a:pPr algn="l" rtl="0"/>
            <a:fld id="{9AA269E5-789A-4D39-AC6D-24DE67320D1E}" type="slidenum">
              <a:rPr lang="en-US" smtClean="0"/>
              <a:pPr algn="l" rtl="0"/>
              <a:t>22</a:t>
            </a:fld>
            <a:endParaRPr lang="en-US"/>
          </a:p>
        </p:txBody>
      </p:sp>
    </p:spTree>
    <p:extLst>
      <p:ext uri="{BB962C8B-B14F-4D97-AF65-F5344CB8AC3E}">
        <p14:creationId xmlns:p14="http://schemas.microsoft.com/office/powerpoint/2010/main" val="260153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Aft>
                <a:spcPts val="600"/>
              </a:spcAft>
              <a:buClr>
                <a:srgbClr val="E73439"/>
              </a:buClr>
              <a:buFont typeface="Calibri" panose="020F0502020204030204" pitchFamily="34" charset="0"/>
              <a:buNone/>
              <a:tabLst>
                <a:tab pos="228600" algn="l"/>
                <a:tab pos="457200" algn="l"/>
              </a:tabLst>
            </a:pPr>
            <a:r>
              <a:rPr lang="ru-RU" b="1" i="0" dirty="0"/>
              <a:t>Скажите</a:t>
            </a:r>
            <a:r>
              <a:rPr lang="en-US" b="1" i="0" dirty="0"/>
              <a:t>: </a:t>
            </a:r>
            <a:r>
              <a:rPr lang="ru-RU" b="1" i="0" dirty="0"/>
              <a:t>«</a:t>
            </a:r>
            <a:r>
              <a:rPr lang="ru-RU" sz="1800" i="1" dirty="0">
                <a:effectLst/>
                <a:latin typeface="Calibri" panose="020F0502020204030204" pitchFamily="34" charset="0"/>
                <a:ea typeface="Calibri" panose="020F0502020204030204" pitchFamily="34" charset="0"/>
                <a:cs typeface="Times New Roman" panose="02020603050405020304" pitchFamily="18" charset="0"/>
              </a:rPr>
              <a:t>Почему важно отслеживать получение информированного согласия и неблагоприятные последствия?»</a:t>
            </a:r>
            <a:endParaRPr lang="ru-RU" sz="18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spcAft>
                <a:spcPts val="600"/>
              </a:spcAft>
              <a:buClr>
                <a:srgbClr val="E73439"/>
              </a:buClr>
              <a:buFont typeface="Calibri" panose="020F0502020204030204" pitchFamily="34" charset="0"/>
              <a:buNone/>
              <a:tabLst>
                <a:tab pos="228600" algn="l"/>
                <a:tab pos="457200" algn="l"/>
              </a:tabLst>
            </a:pPr>
            <a:r>
              <a:rPr lang="ru-RU" sz="1800" i="1" dirty="0">
                <a:effectLst/>
                <a:latin typeface="Calibri" panose="020F0502020204030204" pitchFamily="34" charset="0"/>
                <a:ea typeface="Calibri" panose="020F0502020204030204" pitchFamily="34" charset="0"/>
              </a:rPr>
              <a:t>Дайте участникам время подумать и подготовить ответы.  Используя маркировку, дополните слайд ответами, которые не были предложены. </a:t>
            </a:r>
            <a:endParaRPr lang="ru-RU" sz="1800" b="0" i="0" dirty="0">
              <a:effectLst/>
              <a:latin typeface="Calibri" panose="020F0502020204030204" pitchFamily="34" charset="0"/>
              <a:ea typeface="Calibri" panose="020F0502020204030204" pitchFamily="34" charset="0"/>
            </a:endParaRPr>
          </a:p>
          <a:p>
            <a:pPr marL="0" lvl="0" indent="0">
              <a:spcAft>
                <a:spcPts val="600"/>
              </a:spcAft>
              <a:buClr>
                <a:srgbClr val="E73439"/>
              </a:buClr>
              <a:buFont typeface="Calibri" panose="020F0502020204030204" pitchFamily="34" charset="0"/>
              <a:buNone/>
              <a:tabLst>
                <a:tab pos="228600" algn="l"/>
                <a:tab pos="457200" algn="l"/>
              </a:tabLst>
            </a:pPr>
            <a:r>
              <a:rPr lang="ru-RU" b="1" i="0" dirty="0"/>
              <a:t>Скажите</a:t>
            </a:r>
            <a:r>
              <a:rPr lang="en-US" b="1" i="0" dirty="0"/>
              <a:t>:</a:t>
            </a:r>
            <a:r>
              <a:rPr lang="ru-RU" b="1" i="0" dirty="0"/>
              <a:t> «</a:t>
            </a:r>
            <a:r>
              <a:rPr lang="ru-RU" sz="1800" i="1" spc="-10" dirty="0">
                <a:effectLst/>
                <a:latin typeface="Calibri" panose="020F0502020204030204" pitchFamily="34" charset="0"/>
                <a:ea typeface="Calibri" panose="020F0502020204030204" pitchFamily="34" charset="0"/>
              </a:rPr>
              <a:t>Для всех сайтов важно иметь метод получения информированного согласия и документирования данных по получению согласия каждого клиента.  Как обсуждалось ранее, клиенты могут дать устное или письменное согласие в зависимости от местных правил. В любом случае, провайдер услуг обязан задокументировать информацию о получении согласия каждого клиента, а руководители сайта должны следить за получением согласия от клиентов как для включения в программу, так и для вовлечение в индексное тестирование.</a:t>
            </a:r>
            <a:endParaRPr lang="ru-RU" sz="1800" i="0" spc="-10" dirty="0">
              <a:effectLst/>
              <a:latin typeface="Calibri" panose="020F0502020204030204" pitchFamily="34" charset="0"/>
              <a:ea typeface="Calibri" panose="020F0502020204030204" pitchFamily="34" charset="0"/>
            </a:endParaRPr>
          </a:p>
          <a:p>
            <a:pPr marL="0" lvl="0" indent="0">
              <a:spcAft>
                <a:spcPts val="600"/>
              </a:spcAft>
              <a:buClr>
                <a:srgbClr val="E73439"/>
              </a:buClr>
              <a:buFont typeface="Calibri" panose="020F0502020204030204" pitchFamily="34" charset="0"/>
              <a:buNone/>
              <a:tabLst>
                <a:tab pos="228600" algn="l"/>
                <a:tab pos="457200" algn="l"/>
              </a:tabLst>
            </a:pPr>
            <a:r>
              <a:rPr lang="ru-RU" sz="1800" i="1" dirty="0">
                <a:effectLst/>
                <a:latin typeface="Calibri" panose="020F0502020204030204" pitchFamily="34" charset="0"/>
                <a:ea typeface="Calibri" panose="020F0502020204030204" pitchFamily="34" charset="0"/>
              </a:rPr>
              <a:t>Сайтам также необходимо будет регистрировать причины отказа от услуг индексного тестирования, а также случаи и распространенность неблагоприятных последствий. Для каждого зарегистрированного неблагоприятного случая сайтам необходимо будет изучить и разработать план последующих действий. Этот учебный материал предоставляет все ресурсы, необходимые для отслеживания и руководства для реагирования.</a:t>
            </a: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algn="l" rtl="0"/>
            <a:fld id="{9AA269E5-789A-4D39-AC6D-24DE67320D1E}" type="slidenum">
              <a:rPr lang="en-US" smtClean="0"/>
              <a:pPr algn="l" rtl="0"/>
              <a:t>23</a:t>
            </a:fld>
            <a:endParaRPr lang="en-US"/>
          </a:p>
        </p:txBody>
      </p:sp>
    </p:spTree>
    <p:extLst>
      <p:ext uri="{BB962C8B-B14F-4D97-AF65-F5344CB8AC3E}">
        <p14:creationId xmlns:p14="http://schemas.microsoft.com/office/powerpoint/2010/main" val="3060159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743451"/>
          </a:xfrm>
        </p:spPr>
        <p:txBody>
          <a:bodyPr/>
          <a:lstStyle/>
          <a:p>
            <a:pPr marL="0" lvl="0" indent="0" fontAlgn="base">
              <a:spcAft>
                <a:spcPts val="1000"/>
              </a:spcAft>
              <a:buClr>
                <a:srgbClr val="E73439"/>
              </a:buClr>
              <a:buFont typeface="+mj-lt"/>
              <a:buNone/>
            </a:pPr>
            <a:r>
              <a:rPr lang="ru-RU" sz="1100" b="1" i="0" dirty="0"/>
              <a:t>Скажите</a:t>
            </a:r>
            <a:r>
              <a:rPr lang="en-US" sz="1100" b="1" i="0" dirty="0"/>
              <a:t>: </a:t>
            </a:r>
            <a:r>
              <a:rPr lang="ru-RU" sz="1100" b="1" i="0" dirty="0"/>
              <a:t>«</a:t>
            </a:r>
            <a:r>
              <a:rPr lang="ru-RU" sz="1800" i="1" u="none" strike="noStrike" spc="0" dirty="0">
                <a:effectLst/>
                <a:latin typeface="Calibri"/>
                <a:ea typeface="Calibri" panose="020F0502020204030204" pitchFamily="34" charset="0"/>
                <a:cs typeface="Calibri"/>
              </a:rPr>
              <a:t>Взгляните на рисунок этого слайда. Почему мониторинг сообщества и получение обратной связи от клиентов являются частью системы мониторинга неблагоприятных </a:t>
            </a:r>
            <a:r>
              <a:rPr lang="ru-RU" sz="1800" i="1" dirty="0">
                <a:latin typeface="Calibri"/>
                <a:ea typeface="Calibri" panose="020F0502020204030204" pitchFamily="34" charset="0"/>
                <a:cs typeface="Calibri"/>
              </a:rPr>
              <a:t>последствий</a:t>
            </a:r>
            <a:r>
              <a:rPr lang="ru-RU" sz="1800" i="1" u="none" strike="noStrike" spc="0" dirty="0">
                <a:effectLst/>
                <a:latin typeface="Calibri"/>
                <a:ea typeface="Calibri" panose="020F0502020204030204" pitchFamily="34" charset="0"/>
                <a:cs typeface="Calibri"/>
              </a:rPr>
              <a:t>? В чем разница между мониторингом сообщества и отзывами клиентов? Разве это не одно и то же?»</a:t>
            </a:r>
          </a:p>
          <a:p>
            <a:pPr marL="0" lvl="0" indent="0" fontAlgn="base">
              <a:spcAft>
                <a:spcPts val="1000"/>
              </a:spcAft>
              <a:buClr>
                <a:srgbClr val="E73439"/>
              </a:buClr>
              <a:buFont typeface="+mj-lt"/>
              <a:buNone/>
            </a:pPr>
            <a:r>
              <a:rPr lang="ru-RU" sz="1800" dirty="0">
                <a:effectLst/>
                <a:latin typeface="Calibri"/>
                <a:ea typeface="Calibri" panose="020F0502020204030204" pitchFamily="34" charset="0"/>
                <a:cs typeface="Calibri"/>
              </a:rPr>
              <a:t>Дайте участникам немного времени чтобы ответить.</a:t>
            </a:r>
            <a:endParaRPr lang="ru-RU" sz="1800" b="0" i="0" dirty="0">
              <a:effectLst/>
              <a:latin typeface="Calibri"/>
              <a:ea typeface="Calibri" panose="020F0502020204030204" pitchFamily="34" charset="0"/>
              <a:cs typeface="Calibri"/>
            </a:endParaRPr>
          </a:p>
          <a:p>
            <a:pPr marL="0" lvl="0" indent="0" fontAlgn="base">
              <a:spcAft>
                <a:spcPts val="1000"/>
              </a:spcAft>
              <a:buClr>
                <a:srgbClr val="E73439"/>
              </a:buClr>
              <a:buFont typeface="+mj-lt"/>
              <a:buNone/>
            </a:pPr>
            <a:r>
              <a:rPr lang="ru-RU" sz="1100" b="1" i="0" dirty="0"/>
              <a:t>Скажите</a:t>
            </a:r>
            <a:r>
              <a:rPr lang="en-US" sz="1100" b="1" i="0" dirty="0"/>
              <a:t>: </a:t>
            </a:r>
            <a:r>
              <a:rPr lang="ru-RU" sz="1100" b="1" i="0" dirty="0"/>
              <a:t>«</a:t>
            </a:r>
            <a:r>
              <a:rPr lang="ru-RU" sz="1800" i="1" dirty="0">
                <a:effectLst/>
                <a:latin typeface="Calibri"/>
                <a:ea typeface="Calibri" panose="020F0502020204030204" pitchFamily="34" charset="0"/>
                <a:cs typeface="Calibri"/>
              </a:rPr>
              <a:t>Система мониторинга неблагоприятных последствий выходит за пределы только одного сайта. На уровне объекта важно использовать стандартизированные инструменты для руководства </a:t>
            </a:r>
            <a:r>
              <a:rPr lang="ru-RU" sz="1800" i="1" dirty="0" err="1">
                <a:effectLst/>
                <a:latin typeface="Calibri"/>
                <a:ea typeface="Calibri" panose="020F0502020204030204" pitchFamily="34" charset="0"/>
                <a:cs typeface="Calibri"/>
              </a:rPr>
              <a:t>супервизией</a:t>
            </a:r>
            <a:r>
              <a:rPr lang="ru-RU" sz="1800" i="1" dirty="0">
                <a:effectLst/>
                <a:latin typeface="Calibri"/>
                <a:ea typeface="Calibri" panose="020F0502020204030204" pitchFamily="34" charset="0"/>
                <a:cs typeface="Calibri"/>
              </a:rPr>
              <a:t> и обеспечения качества, включая чек-листы по минимальным стандартам, по поддерживающей </a:t>
            </a:r>
            <a:r>
              <a:rPr lang="ru-RU" sz="1800" i="1" dirty="0" err="1">
                <a:effectLst/>
                <a:latin typeface="Calibri"/>
                <a:ea typeface="Calibri" panose="020F0502020204030204" pitchFamily="34" charset="0"/>
                <a:cs typeface="Calibri"/>
              </a:rPr>
              <a:t>супервизии</a:t>
            </a:r>
            <a:r>
              <a:rPr lang="ru-RU" sz="1800" i="1" dirty="0">
                <a:effectLst/>
                <a:latin typeface="Calibri"/>
                <a:ea typeface="Calibri" panose="020F0502020204030204" pitchFamily="34" charset="0"/>
                <a:cs typeface="Calibri"/>
              </a:rPr>
              <a:t> и </a:t>
            </a:r>
            <a:r>
              <a:rPr lang="en-US" sz="1800" i="1" dirty="0">
                <a:effectLst/>
                <a:latin typeface="Calibri"/>
                <a:ea typeface="Calibri" panose="020F0502020204030204" pitchFamily="34" charset="0"/>
                <a:cs typeface="Calibri"/>
              </a:rPr>
              <a:t>SIMS</a:t>
            </a:r>
            <a:r>
              <a:rPr lang="ru-RU" sz="1800" i="1" dirty="0">
                <a:effectLst/>
                <a:latin typeface="Calibri"/>
                <a:ea typeface="Calibri" panose="020F0502020204030204" pitchFamily="34" charset="0"/>
                <a:cs typeface="Calibri"/>
              </a:rPr>
              <a:t>».</a:t>
            </a:r>
            <a:endParaRPr lang="ru-RU" sz="1800" i="0" dirty="0">
              <a:effectLst/>
              <a:latin typeface="Calibri"/>
              <a:ea typeface="Calibri" panose="020F0502020204030204" pitchFamily="34" charset="0"/>
              <a:cs typeface="Calibri"/>
            </a:endParaRPr>
          </a:p>
          <a:p>
            <a:pPr marL="0" lvl="0" indent="0" fontAlgn="base">
              <a:spcAft>
                <a:spcPts val="1000"/>
              </a:spcAft>
              <a:buClr>
                <a:srgbClr val="E73439"/>
              </a:buClr>
              <a:buFont typeface="+mj-lt"/>
              <a:buNone/>
            </a:pPr>
            <a:r>
              <a:rPr lang="ru-RU" sz="1800" i="1" dirty="0">
                <a:effectLst/>
                <a:latin typeface="Calibri"/>
                <a:ea typeface="Calibri" panose="020F0502020204030204" pitchFamily="34" charset="0"/>
                <a:cs typeface="Calibri"/>
              </a:rPr>
              <a:t>Сайты также должны иметь инструменты мониторинга и отчетности, в том числе:</a:t>
            </a:r>
            <a:endParaRPr lang="en-US" sz="1800" dirty="0">
              <a:effectLst/>
              <a:latin typeface="Calibri"/>
              <a:ea typeface="Calibri" panose="020F0502020204030204" pitchFamily="34" charset="0"/>
              <a:cs typeface="Calibri"/>
            </a:endParaRPr>
          </a:p>
          <a:p>
            <a:pPr marL="342900" indent="-342900" fontAlgn="base">
              <a:spcAft>
                <a:spcPts val="1000"/>
              </a:spcAft>
              <a:buClr>
                <a:srgbClr val="E73439"/>
              </a:buClr>
              <a:buFont typeface="Wingdings" panose="05000000000000000000" pitchFamily="2" charset="2"/>
              <a:buChar char=""/>
            </a:pPr>
            <a:r>
              <a:rPr lang="ru-RU" sz="1800" u="none" strike="noStrike" spc="0" dirty="0">
                <a:solidFill>
                  <a:srgbClr val="FF0000"/>
                </a:solidFill>
                <a:effectLst/>
                <a:latin typeface="Calibri"/>
                <a:ea typeface="Calibri" panose="020F0502020204030204" pitchFamily="34" charset="0"/>
                <a:cs typeface="Calibri"/>
              </a:rPr>
              <a:t>Форма регистрации неблагоприятных последствий</a:t>
            </a:r>
            <a:r>
              <a:rPr lang="ru-RU" sz="1800" dirty="0">
                <a:solidFill>
                  <a:srgbClr val="FF0000"/>
                </a:solidFill>
                <a:latin typeface="Calibri"/>
                <a:ea typeface="Calibri" panose="020F0502020204030204" pitchFamily="34" charset="0"/>
                <a:cs typeface="Calibri"/>
              </a:rPr>
              <a:t> </a:t>
            </a:r>
            <a:r>
              <a:rPr lang="ru-RU" sz="1800" u="none" strike="noStrike" spc="0" dirty="0">
                <a:solidFill>
                  <a:srgbClr val="FF0000"/>
                </a:solidFill>
                <a:effectLst/>
                <a:latin typeface="Calibri"/>
                <a:ea typeface="Calibri" panose="020F0502020204030204" pitchFamily="34" charset="0"/>
                <a:cs typeface="Calibri"/>
              </a:rPr>
              <a:t> и регистрации результатов исследования неблагоприятных последствий с предоставлением</a:t>
            </a:r>
            <a:r>
              <a:rPr lang="ru-RU" sz="1800" dirty="0">
                <a:solidFill>
                  <a:srgbClr val="FF0000"/>
                </a:solidFill>
                <a:latin typeface="Calibri"/>
                <a:ea typeface="Calibri" panose="020F0502020204030204" pitchFamily="34" charset="0"/>
                <a:cs typeface="Calibri"/>
              </a:rPr>
              <a:t> </a:t>
            </a:r>
            <a:r>
              <a:rPr lang="ru-RU" sz="1800" u="none" strike="noStrike" spc="0" dirty="0">
                <a:solidFill>
                  <a:srgbClr val="FF0000"/>
                </a:solidFill>
                <a:effectLst/>
                <a:latin typeface="Calibri"/>
                <a:ea typeface="Calibri" panose="020F0502020204030204" pitchFamily="34" charset="0"/>
                <a:cs typeface="Calibri"/>
              </a:rPr>
              <a:t> услуг</a:t>
            </a:r>
            <a:endParaRPr lang="en-US" sz="1800" u="none" strike="noStrike" spc="0" dirty="0">
              <a:effectLst/>
              <a:latin typeface="Calibri"/>
              <a:ea typeface="Calibri" panose="020F0502020204030204" pitchFamily="34" charset="0"/>
              <a:cs typeface="Calibri"/>
            </a:endParaRPr>
          </a:p>
          <a:p>
            <a:pPr marL="342900" indent="-342900" fontAlgn="base">
              <a:spcAft>
                <a:spcPts val="1000"/>
              </a:spcAft>
              <a:buClr>
                <a:srgbClr val="E73439"/>
              </a:buClr>
              <a:buFont typeface="Wingdings" panose="05000000000000000000" pitchFamily="2" charset="2"/>
              <a:buChar char=""/>
            </a:pPr>
            <a:r>
              <a:rPr lang="ru-RU" sz="1800" u="none" strike="noStrike" spc="0" dirty="0">
                <a:solidFill>
                  <a:srgbClr val="FF0000"/>
                </a:solidFill>
                <a:effectLst/>
                <a:latin typeface="Calibri"/>
                <a:ea typeface="Calibri" panose="020F0502020204030204" pitchFamily="34" charset="0"/>
                <a:cs typeface="Calibri"/>
              </a:rPr>
              <a:t>Форма подачи жалоб на услуги со стороны </a:t>
            </a:r>
            <a:r>
              <a:rPr lang="ru-RU" sz="1800" dirty="0">
                <a:solidFill>
                  <a:srgbClr val="FF0000"/>
                </a:solidFill>
                <a:latin typeface="Calibri"/>
                <a:ea typeface="Calibri" panose="020F0502020204030204" pitchFamily="34" charset="0"/>
                <a:cs typeface="Calibri"/>
              </a:rPr>
              <a:t>клиента</a:t>
            </a:r>
            <a:r>
              <a:rPr lang="ru-RU" sz="1800" u="none" strike="noStrike" spc="0" dirty="0">
                <a:effectLst/>
                <a:latin typeface="Calibri"/>
                <a:ea typeface="Calibri" panose="020F0502020204030204" pitchFamily="34" charset="0"/>
                <a:cs typeface="Calibri"/>
              </a:rPr>
              <a:t> (используя </a:t>
            </a:r>
            <a:r>
              <a:rPr lang="ru-RU" sz="1800" dirty="0">
                <a:latin typeface="Calibri"/>
                <a:ea typeface="Calibri" panose="020F0502020204030204" pitchFamily="34" charset="0"/>
                <a:cs typeface="Calibri"/>
              </a:rPr>
              <a:t>инструмент ЛИНК</a:t>
            </a:r>
            <a:r>
              <a:rPr lang="ru-RU" sz="1800" u="none" strike="noStrike" spc="0" dirty="0">
                <a:effectLst/>
                <a:latin typeface="Calibri"/>
                <a:ea typeface="Calibri" panose="020F0502020204030204" pitchFamily="34" charset="0"/>
                <a:cs typeface="Calibri"/>
              </a:rPr>
              <a:t>, если применимо)</a:t>
            </a:r>
            <a:endParaRPr lang="en-US" sz="1800" u="none" strike="noStrike" spc="0" dirty="0">
              <a:effectLst/>
              <a:latin typeface="Calibri"/>
              <a:ea typeface="Calibri" panose="020F0502020204030204" pitchFamily="34" charset="0"/>
              <a:cs typeface="Calibri"/>
            </a:endParaRPr>
          </a:p>
          <a:p>
            <a:pPr marL="342900" indent="-342900" fontAlgn="base">
              <a:spcAft>
                <a:spcPts val="1000"/>
              </a:spcAft>
              <a:buClr>
                <a:srgbClr val="E73439"/>
              </a:buClr>
              <a:buFont typeface="Wingdings" panose="05000000000000000000" pitchFamily="2" charset="2"/>
              <a:buChar char=""/>
            </a:pPr>
            <a:r>
              <a:rPr lang="en-US" sz="1800" u="none" strike="noStrike" spc="0" dirty="0" err="1">
                <a:solidFill>
                  <a:srgbClr val="FF0000"/>
                </a:solidFill>
                <a:effectLst/>
                <a:latin typeface="Calibri"/>
                <a:ea typeface="Calibri" panose="020F0502020204030204" pitchFamily="34" charset="0"/>
                <a:cs typeface="Calibri"/>
              </a:rPr>
              <a:t>Журнал</a:t>
            </a:r>
            <a:r>
              <a:rPr lang="ru-RU" sz="1800" u="none" strike="noStrike" spc="0" dirty="0">
                <a:solidFill>
                  <a:srgbClr val="FF0000"/>
                </a:solidFill>
                <a:effectLst/>
                <a:latin typeface="Calibri"/>
                <a:ea typeface="Calibri" panose="020F0502020204030204" pitchFamily="34" charset="0"/>
                <a:cs typeface="Calibri"/>
              </a:rPr>
              <a:t> регистрации</a:t>
            </a:r>
            <a:r>
              <a:rPr lang="en-US" sz="1800" u="none" strike="noStrike" spc="0" dirty="0">
                <a:solidFill>
                  <a:srgbClr val="FF0000"/>
                </a:solidFill>
                <a:effectLst/>
                <a:latin typeface="Calibri"/>
                <a:ea typeface="Calibri" panose="020F0502020204030204" pitchFamily="34" charset="0"/>
                <a:cs typeface="Calibri"/>
              </a:rPr>
              <a:t> </a:t>
            </a:r>
            <a:r>
              <a:rPr lang="en-US" sz="1800" dirty="0" err="1">
                <a:solidFill>
                  <a:srgbClr val="FF0000"/>
                </a:solidFill>
                <a:latin typeface="Calibri"/>
                <a:ea typeface="Calibri" panose="020F0502020204030204" pitchFamily="34" charset="0"/>
                <a:cs typeface="Calibri"/>
              </a:rPr>
              <a:t>случаев</a:t>
            </a:r>
            <a:r>
              <a:rPr lang="en-US" sz="1800" dirty="0">
                <a:solidFill>
                  <a:srgbClr val="FF0000"/>
                </a:solidFill>
                <a:latin typeface="Calibri"/>
                <a:ea typeface="Calibri" panose="020F0502020204030204" pitchFamily="34" charset="0"/>
                <a:cs typeface="Calibri"/>
              </a:rPr>
              <a:t> </a:t>
            </a:r>
            <a:endParaRPr lang="ru-RU" sz="1800" i="0" u="none" strike="noStrike" spc="0" dirty="0">
              <a:solidFill>
                <a:srgbClr val="FF0000"/>
              </a:solidFill>
              <a:effectLst/>
              <a:latin typeface="Calibri"/>
              <a:ea typeface="Calibri" panose="020F0502020204030204" pitchFamily="34" charset="0"/>
            </a:endParaRPr>
          </a:p>
          <a:p>
            <a:pPr fontAlgn="base">
              <a:spcAft>
                <a:spcPts val="1000"/>
              </a:spcAft>
              <a:buClr>
                <a:srgbClr val="E73439"/>
              </a:buClr>
            </a:pPr>
            <a:r>
              <a:rPr lang="ru-RU" sz="1800" i="1" dirty="0">
                <a:effectLst/>
                <a:latin typeface="Calibri"/>
                <a:ea typeface="Calibri" panose="020F0502020204030204" pitchFamily="34" charset="0"/>
                <a:cs typeface="Calibri"/>
              </a:rPr>
              <a:t>В сайтах должны быть в наличии инструменты/подходы для оценки удовлетворительности клиентов от полученных услуг, такие как опросники в бумажном виде, </a:t>
            </a:r>
            <a:r>
              <a:rPr lang="ru-RU" sz="1800" i="1" dirty="0">
                <a:latin typeface="Calibri"/>
                <a:ea typeface="Calibri" panose="020F0502020204030204" pitchFamily="34" charset="0"/>
                <a:cs typeface="Calibri"/>
              </a:rPr>
              <a:t>веб-опросники, </a:t>
            </a:r>
            <a:r>
              <a:rPr lang="ru-RU" sz="1800" i="1" dirty="0">
                <a:effectLst/>
                <a:latin typeface="Calibri"/>
                <a:ea typeface="Calibri" panose="020F0502020204030204" pitchFamily="34" charset="0"/>
                <a:cs typeface="Calibri"/>
              </a:rPr>
              <a:t>доступные через </a:t>
            </a:r>
            <a:r>
              <a:rPr lang="ru-RU" sz="1800" i="1" dirty="0">
                <a:latin typeface="Calibri"/>
                <a:ea typeface="Calibri" panose="020F0502020204030204" pitchFamily="34" charset="0"/>
                <a:cs typeface="Calibri"/>
              </a:rPr>
              <a:t>ЛИНК</a:t>
            </a:r>
            <a:r>
              <a:rPr lang="ru-RU" sz="1800" i="1" dirty="0">
                <a:effectLst/>
                <a:latin typeface="Calibri"/>
                <a:ea typeface="Calibri" panose="020F0502020204030204" pitchFamily="34" charset="0"/>
                <a:cs typeface="Calibri"/>
              </a:rPr>
              <a:t>, ящик для комментариев или интервью с клиентами на выходе.</a:t>
            </a:r>
            <a:r>
              <a:rPr lang="ru-RU" sz="1800" i="1" dirty="0">
                <a:latin typeface="Calibri"/>
                <a:ea typeface="Calibri" panose="020F0502020204030204" pitchFamily="34" charset="0"/>
                <a:cs typeface="Calibri"/>
              </a:rPr>
              <a:t>  </a:t>
            </a:r>
            <a:endParaRPr lang="ru-RU" sz="1800" i="0" dirty="0">
              <a:effectLst/>
              <a:latin typeface="Calibri"/>
              <a:ea typeface="Calibri" panose="020F0502020204030204" pitchFamily="34" charset="0"/>
            </a:endParaRPr>
          </a:p>
          <a:p>
            <a:pPr fontAlgn="base">
              <a:spcAft>
                <a:spcPts val="1000"/>
              </a:spcAft>
              <a:buClr>
                <a:srgbClr val="E73439"/>
              </a:buClr>
            </a:pPr>
            <a:r>
              <a:rPr lang="ru-RU" sz="1800" i="1" dirty="0">
                <a:effectLst/>
                <a:latin typeface="Calibri"/>
                <a:ea typeface="Calibri" panose="020F0502020204030204" pitchFamily="34" charset="0"/>
                <a:cs typeface="Calibri"/>
              </a:rPr>
              <a:t>Также важно, чтобы общественные организации имели платформы для мониторинга и предоставления обратной связи,</a:t>
            </a:r>
            <a:r>
              <a:rPr lang="ru-RU" sz="1800" i="1" dirty="0">
                <a:latin typeface="Calibri"/>
                <a:ea typeface="Calibri" panose="020F0502020204030204" pitchFamily="34" charset="0"/>
                <a:cs typeface="Calibri"/>
              </a:rPr>
              <a:t> </a:t>
            </a:r>
            <a:r>
              <a:rPr lang="ru-RU" sz="1800" i="1" dirty="0">
                <a:effectLst/>
                <a:latin typeface="Calibri"/>
                <a:ea typeface="Calibri" panose="020F0502020204030204" pitchFamily="34" charset="0"/>
                <a:cs typeface="Calibri"/>
              </a:rPr>
              <a:t>чтобы услуги соответствовали основным принципам и минимальным стандартам, включая удовлетворение индивидуальных потребностей клиентов.</a:t>
            </a:r>
            <a:r>
              <a:rPr lang="ru-RU" sz="1800" i="1" dirty="0">
                <a:latin typeface="Calibri"/>
                <a:ea typeface="Calibri" panose="020F0502020204030204" pitchFamily="34" charset="0"/>
                <a:cs typeface="Calibri"/>
              </a:rPr>
              <a:t> </a:t>
            </a:r>
            <a:endParaRPr lang="ru-RU" sz="1800" i="0" dirty="0">
              <a:effectLst/>
              <a:latin typeface="Calibri" panose="020F0502020204030204" pitchFamily="34" charset="0"/>
              <a:ea typeface="Calibri" panose="020F0502020204030204" pitchFamily="34" charset="0"/>
            </a:endParaRPr>
          </a:p>
          <a:p>
            <a:pPr fontAlgn="base">
              <a:spcAft>
                <a:spcPts val="1000"/>
              </a:spcAft>
              <a:buClr>
                <a:srgbClr val="E73439"/>
              </a:buClr>
            </a:pPr>
            <a:r>
              <a:rPr lang="ru-RU" sz="1800" i="1" dirty="0">
                <a:effectLst/>
                <a:latin typeface="Calibri"/>
                <a:ea typeface="Calibri" panose="020F0502020204030204" pitchFamily="34" charset="0"/>
                <a:cs typeface="Calibri"/>
              </a:rPr>
              <a:t>Сюда может входить подход </a:t>
            </a:r>
            <a:r>
              <a:rPr lang="en-US" sz="1800" i="1" dirty="0">
                <a:solidFill>
                  <a:srgbClr val="FF0000"/>
                </a:solidFill>
                <a:effectLst/>
                <a:latin typeface="Calibri"/>
                <a:ea typeface="Calibri" panose="020F0502020204030204" pitchFamily="34" charset="0"/>
                <a:cs typeface="Calibri"/>
              </a:rPr>
              <a:t>Community Scorecard</a:t>
            </a:r>
            <a:r>
              <a:rPr lang="ru-RU" sz="1800" i="1" dirty="0">
                <a:effectLst/>
                <a:latin typeface="Calibri"/>
                <a:ea typeface="Calibri" panose="020F0502020204030204" pitchFamily="34" charset="0"/>
                <a:cs typeface="Calibri"/>
              </a:rPr>
              <a:t>, при котором представители сообщества работают с руководством сайта и поставщиками для оценки качества и доступности услуг, а также совместно разрабатывают рекомендации, которые затем внедряются и повторно оцениваются. Этот подход продемонстрировал значительный успех в различных контекстах.</a:t>
            </a:r>
            <a:endParaRPr lang="ru-RU" sz="1800" i="0" dirty="0">
              <a:effectLst/>
              <a:latin typeface="Calibri"/>
              <a:ea typeface="Calibri" panose="020F0502020204030204" pitchFamily="34" charset="0"/>
              <a:cs typeface="Calibri"/>
            </a:endParaRPr>
          </a:p>
          <a:p>
            <a:pPr marL="0" lvl="0" indent="0" fontAlgn="base">
              <a:spcAft>
                <a:spcPts val="1000"/>
              </a:spcAft>
              <a:buClr>
                <a:srgbClr val="E73439"/>
              </a:buClr>
              <a:buFont typeface="Wingdings" panose="05000000000000000000" pitchFamily="2" charset="2"/>
              <a:buNone/>
            </a:pPr>
            <a:r>
              <a:rPr lang="ru-RU" sz="1800" i="1" dirty="0">
                <a:effectLst/>
                <a:latin typeface="Calibri"/>
                <a:ea typeface="Calibri" panose="020F0502020204030204" pitchFamily="34" charset="0"/>
                <a:cs typeface="Calibri"/>
              </a:rPr>
              <a:t>Местные организации и руководители учреждений также могут формировать </a:t>
            </a:r>
            <a:r>
              <a:rPr lang="ru-RU" sz="1800" i="1" dirty="0">
                <a:solidFill>
                  <a:srgbClr val="FF0000"/>
                </a:solidFill>
                <a:effectLst/>
                <a:latin typeface="Calibri"/>
                <a:ea typeface="Calibri" panose="020F0502020204030204" pitchFamily="34" charset="0"/>
                <a:cs typeface="Calibri"/>
              </a:rPr>
              <a:t>общественные консультативные советы</a:t>
            </a:r>
            <a:r>
              <a:rPr lang="ru-RU" sz="1800" i="1" dirty="0">
                <a:effectLst/>
                <a:latin typeface="Calibri"/>
                <a:ea typeface="Calibri" panose="020F0502020204030204" pitchFamily="34" charset="0"/>
                <a:cs typeface="Calibri"/>
              </a:rPr>
              <a:t>, которые консолидируют отзывы сообщества и предоставляют рекомендации по повышению качества и доступности.</a:t>
            </a:r>
            <a:endParaRPr lang="en-US" sz="1800" dirty="0">
              <a:effectLst/>
              <a:latin typeface="Calibri"/>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pPr algn="l" rtl="0"/>
            <a:fld id="{9AA269E5-789A-4D39-AC6D-24DE67320D1E}" type="slidenum">
              <a:rPr lang="en-US" smtClean="0"/>
              <a:pPr algn="l" rtl="0"/>
              <a:t>24</a:t>
            </a:fld>
            <a:endParaRPr lang="en-US"/>
          </a:p>
        </p:txBody>
      </p:sp>
    </p:spTree>
    <p:extLst>
      <p:ext uri="{BB962C8B-B14F-4D97-AF65-F5344CB8AC3E}">
        <p14:creationId xmlns:p14="http://schemas.microsoft.com/office/powerpoint/2010/main" val="3063536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Aft>
                <a:spcPts val="600"/>
              </a:spcAft>
              <a:buClr>
                <a:srgbClr val="E73439"/>
              </a:buClr>
              <a:buFont typeface="Calibri" panose="020F0502020204030204" pitchFamily="34" charset="0"/>
              <a:buNone/>
              <a:tabLst>
                <a:tab pos="228600" algn="l"/>
                <a:tab pos="457200" algn="l"/>
              </a:tabLst>
            </a:pPr>
            <a:r>
              <a:rPr lang="ru-RU" b="1" i="0" dirty="0"/>
              <a:t>Скажите</a:t>
            </a:r>
            <a:r>
              <a:rPr lang="en-US" b="1" i="0" dirty="0"/>
              <a:t>: </a:t>
            </a:r>
            <a:r>
              <a:rPr lang="ru-RU" b="1" i="0" dirty="0"/>
              <a:t>«</a:t>
            </a:r>
            <a:r>
              <a:rPr lang="ru-RU" sz="1800" i="1" dirty="0">
                <a:effectLst/>
                <a:latin typeface="Calibri" panose="020F0502020204030204" pitchFamily="34" charset="0"/>
                <a:ea typeface="Calibri" panose="020F0502020204030204" pitchFamily="34" charset="0"/>
                <a:cs typeface="Times New Roman" panose="02020603050405020304" pitchFamily="18" charset="0"/>
              </a:rPr>
              <a:t>На уровне сайта провайдеры услуг (равные навигаторы, медработники) должны регулярно запрашивать информацию о любых неблагоприятных последствиях. Это можно сделать разными способами, в том числе лично во время визита или по телефону.</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i="1" dirty="0">
                <a:effectLst/>
                <a:latin typeface="Calibri" panose="020F0502020204030204" pitchFamily="34" charset="0"/>
                <a:ea typeface="Times New Roman" panose="02020603050405020304" pitchFamily="18" charset="0"/>
                <a:cs typeface="Times New Roman" panose="02020603050405020304" pitchFamily="18" charset="0"/>
              </a:rPr>
              <a:t>На этом слайде предлагается один из способов спросить о последствии индексного тестирования.</a:t>
            </a:r>
            <a:endParaRPr lang="en-US" i="1" dirty="0"/>
          </a:p>
        </p:txBody>
      </p:sp>
      <p:sp>
        <p:nvSpPr>
          <p:cNvPr id="4" name="Slide Number Placeholder 3"/>
          <p:cNvSpPr>
            <a:spLocks noGrp="1"/>
          </p:cNvSpPr>
          <p:nvPr>
            <p:ph type="sldNum" sz="quarter" idx="5"/>
          </p:nvPr>
        </p:nvSpPr>
        <p:spPr/>
        <p:txBody>
          <a:bodyPr/>
          <a:lstStyle/>
          <a:p>
            <a:pPr algn="l" rtl="0"/>
            <a:fld id="{9AA269E5-789A-4D39-AC6D-24DE67320D1E}" type="slidenum">
              <a:rPr lang="en-US" smtClean="0"/>
              <a:pPr algn="l" rtl="0"/>
              <a:t>25</a:t>
            </a:fld>
            <a:endParaRPr lang="en-US"/>
          </a:p>
        </p:txBody>
      </p:sp>
    </p:spTree>
    <p:extLst>
      <p:ext uri="{BB962C8B-B14F-4D97-AF65-F5344CB8AC3E}">
        <p14:creationId xmlns:p14="http://schemas.microsoft.com/office/powerpoint/2010/main" val="4144957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Aft>
                <a:spcPts val="600"/>
              </a:spcAft>
              <a:buClr>
                <a:srgbClr val="E73439"/>
              </a:buClr>
              <a:buFont typeface="Calibri" panose="020F0502020204030204" pitchFamily="34" charset="0"/>
              <a:buNone/>
              <a:tabLst>
                <a:tab pos="228600" algn="l"/>
                <a:tab pos="457200" algn="l"/>
              </a:tabLst>
            </a:pPr>
            <a:r>
              <a:rPr lang="ru-RU" sz="1800" b="1" dirty="0">
                <a:effectLst/>
                <a:latin typeface="Calibri" panose="020F0502020204030204" pitchFamily="34" charset="0"/>
                <a:ea typeface="Calibri" panose="020F0502020204030204" pitchFamily="34" charset="0"/>
                <a:cs typeface="Times New Roman" panose="02020603050405020304" pitchFamily="18" charset="0"/>
              </a:rPr>
              <a:t>ПРИМЕЧАНИЕ: </a:t>
            </a:r>
            <a:r>
              <a:rPr lang="ru-RU" sz="1800" b="0" dirty="0">
                <a:effectLst/>
                <a:latin typeface="Calibri" panose="020F0502020204030204" pitchFamily="34" charset="0"/>
                <a:ea typeface="Calibri" panose="020F0502020204030204" pitchFamily="34" charset="0"/>
                <a:cs typeface="Times New Roman" panose="02020603050405020304" pitchFamily="18" charset="0"/>
              </a:rPr>
              <a:t>н</a:t>
            </a:r>
            <a:r>
              <a:rPr lang="ru-RU" sz="1800" dirty="0">
                <a:effectLst/>
                <a:latin typeface="Calibri" panose="020F0502020204030204" pitchFamily="34" charset="0"/>
                <a:ea typeface="Calibri" panose="020F0502020204030204" pitchFamily="34" charset="0"/>
                <a:cs typeface="Times New Roman" panose="02020603050405020304" pitchFamily="18" charset="0"/>
              </a:rPr>
              <a:t>а этом слайде используйте анимацию, чтобы следовать предложенному ниже сценарию.</a:t>
            </a:r>
            <a:endParaRPr lang="ru-RU" sz="18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spcAft>
                <a:spcPts val="600"/>
              </a:spcAft>
              <a:buClr>
                <a:srgbClr val="E73439"/>
              </a:buClr>
              <a:buFont typeface="Calibri" panose="020F0502020204030204" pitchFamily="34" charset="0"/>
              <a:buNone/>
              <a:tabLst>
                <a:tab pos="228600" algn="l"/>
                <a:tab pos="457200" algn="l"/>
              </a:tabLst>
            </a:pPr>
            <a:r>
              <a:rPr lang="ru-RU" sz="1800" i="1" dirty="0">
                <a:effectLst/>
                <a:latin typeface="Calibri" panose="020F0502020204030204" pitchFamily="34" charset="0"/>
                <a:ea typeface="Calibri" panose="020F0502020204030204" pitchFamily="34" charset="0"/>
              </a:rPr>
              <a:t>Почему мы хотим спрашивать и отслеживать причины, по которым клиенты отказываются от услуг индексного тестирования?</a:t>
            </a:r>
          </a:p>
          <a:p>
            <a:pPr marL="0" lvl="0" indent="0">
              <a:spcAft>
                <a:spcPts val="600"/>
              </a:spcAft>
              <a:buClr>
                <a:srgbClr val="E73439"/>
              </a:buClr>
              <a:buFont typeface="Calibri" panose="020F0502020204030204" pitchFamily="34" charset="0"/>
              <a:buNone/>
              <a:tabLst>
                <a:tab pos="228600" algn="l"/>
                <a:tab pos="457200" algn="l"/>
              </a:tabLst>
            </a:pPr>
            <a:r>
              <a:rPr lang="ru-RU" sz="1800" dirty="0">
                <a:effectLst/>
                <a:latin typeface="Calibri" panose="020F0502020204030204" pitchFamily="34" charset="0"/>
                <a:ea typeface="Calibri" panose="020F0502020204030204" pitchFamily="34" charset="0"/>
              </a:rPr>
              <a:t>Дайте участникам немного времени на ответ, а затем перейдите к следующему пункту.</a:t>
            </a:r>
          </a:p>
          <a:p>
            <a:pPr marL="0" lvl="0" indent="0">
              <a:spcAft>
                <a:spcPts val="600"/>
              </a:spcAft>
              <a:buClr>
                <a:srgbClr val="E73439"/>
              </a:buClr>
              <a:buFont typeface="Calibri" panose="020F0502020204030204" pitchFamily="34" charset="0"/>
              <a:buNone/>
              <a:tabLst>
                <a:tab pos="228600" algn="l"/>
                <a:tab pos="457200" algn="l"/>
              </a:tabLst>
            </a:pPr>
            <a:r>
              <a:rPr lang="ru-RU" sz="1800" i="1" dirty="0">
                <a:effectLst/>
                <a:latin typeface="Calibri" panose="020F0502020204030204" pitchFamily="34" charset="0"/>
                <a:ea typeface="Calibri" panose="020F0502020204030204" pitchFamily="34" charset="0"/>
              </a:rPr>
              <a:t>По каким причинам клиенты отказываются от услуг индексного тестирования?</a:t>
            </a:r>
          </a:p>
          <a:p>
            <a:pPr marL="0" lvl="0" indent="0">
              <a:spcAft>
                <a:spcPts val="600"/>
              </a:spcAft>
              <a:buClr>
                <a:srgbClr val="E73439"/>
              </a:buClr>
              <a:buFont typeface="Calibri" panose="020F0502020204030204" pitchFamily="34" charset="0"/>
              <a:buNone/>
              <a:tabLst>
                <a:tab pos="228600" algn="l"/>
                <a:tab pos="457200" algn="l"/>
              </a:tabLst>
            </a:pPr>
            <a:r>
              <a:rPr lang="ru-RU" sz="1800" dirty="0">
                <a:effectLst/>
                <a:latin typeface="Calibri" panose="020F0502020204030204" pitchFamily="34" charset="0"/>
                <a:ea typeface="Calibri" panose="020F0502020204030204" pitchFamily="34" charset="0"/>
              </a:rPr>
              <a:t>Дайте участникам немного времени на ответ, а затем перейдите к следующему пункту.</a:t>
            </a:r>
            <a:endParaRPr lang="ru-RU" sz="1800" i="0" dirty="0">
              <a:effectLst/>
              <a:latin typeface="Calibri" panose="020F0502020204030204" pitchFamily="34" charset="0"/>
              <a:ea typeface="Calibri" panose="020F0502020204030204" pitchFamily="34" charset="0"/>
            </a:endParaRPr>
          </a:p>
          <a:p>
            <a:pPr marL="0" lvl="0" indent="0">
              <a:spcAft>
                <a:spcPts val="600"/>
              </a:spcAft>
              <a:buClr>
                <a:srgbClr val="E73439"/>
              </a:buClr>
              <a:buFont typeface="Calibri" panose="020F0502020204030204" pitchFamily="34" charset="0"/>
              <a:buNone/>
              <a:tabLst>
                <a:tab pos="228600" algn="l"/>
                <a:tab pos="457200" algn="l"/>
              </a:tabLst>
            </a:pPr>
            <a:r>
              <a:rPr lang="ru-RU" sz="1800" i="1" dirty="0">
                <a:effectLst/>
                <a:latin typeface="Calibri" panose="020F0502020204030204" pitchFamily="34" charset="0"/>
                <a:ea typeface="Calibri" panose="020F0502020204030204" pitchFamily="34" charset="0"/>
              </a:rPr>
              <a:t>Как вы отметили, существует ряд причин, по которым клиенты могут отказаться от услуг индексного тестирования. Будет полезно отслеживать эти причины, чтобы разработать решения, которые позволят устранить все, что в ваших силах.</a:t>
            </a:r>
          </a:p>
          <a:p>
            <a:pPr marL="0" lvl="0" indent="0">
              <a:spcAft>
                <a:spcPts val="600"/>
              </a:spcAft>
              <a:buClr>
                <a:srgbClr val="E73439"/>
              </a:buClr>
              <a:buFont typeface="Calibri" panose="020F0502020204030204" pitchFamily="34" charset="0"/>
              <a:buNone/>
              <a:tabLst>
                <a:tab pos="228600" algn="l"/>
                <a:tab pos="457200" algn="l"/>
              </a:tabLst>
            </a:pPr>
            <a:r>
              <a:rPr lang="ru-RU" sz="1800" dirty="0">
                <a:effectLst/>
                <a:latin typeface="Calibri" panose="020F0502020204030204" pitchFamily="34" charset="0"/>
                <a:ea typeface="Calibri" panose="020F0502020204030204" pitchFamily="34" charset="0"/>
              </a:rPr>
              <a:t>Перейдите к таблице справа.</a:t>
            </a:r>
            <a:endParaRPr lang="en-US" sz="1800" dirty="0">
              <a:effectLst/>
              <a:latin typeface="Calibri" panose="020F0502020204030204" pitchFamily="34" charset="0"/>
              <a:ea typeface="Calibri" panose="020F0502020204030204" pitchFamily="34" charset="0"/>
            </a:endParaRPr>
          </a:p>
          <a:p>
            <a:r>
              <a:rPr lang="ru-RU" sz="1800" i="1" dirty="0">
                <a:effectLst/>
                <a:latin typeface="Calibri" panose="020F0502020204030204" pitchFamily="34" charset="0"/>
                <a:ea typeface="Times New Roman" panose="02020603050405020304" pitchFamily="18" charset="0"/>
                <a:cs typeface="Times New Roman" panose="02020603050405020304" pitchFamily="18" charset="0"/>
              </a:rPr>
              <a:t>Вот несколько примеров решений по причинам, указанным в таблице слева.</a:t>
            </a:r>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pPr/>
              <a:t>26</a:t>
            </a:fld>
            <a:endParaRPr lang="en-US"/>
          </a:p>
        </p:txBody>
      </p:sp>
    </p:spTree>
    <p:extLst>
      <p:ext uri="{BB962C8B-B14F-4D97-AF65-F5344CB8AC3E}">
        <p14:creationId xmlns:p14="http://schemas.microsoft.com/office/powerpoint/2010/main" val="2820501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lnSpc>
                <a:spcPct val="100000"/>
              </a:lnSpc>
              <a:buNone/>
            </a:pPr>
            <a:r>
              <a:rPr lang="ru-RU" b="1" i="0" dirty="0"/>
              <a:t>Скажите</a:t>
            </a:r>
            <a:r>
              <a:rPr lang="en-US" b="1" i="0" dirty="0"/>
              <a:t>: </a:t>
            </a:r>
            <a:r>
              <a:rPr lang="ru-RU" b="1" i="0" dirty="0"/>
              <a:t>«</a:t>
            </a:r>
            <a:r>
              <a:rPr lang="ru-RU" sz="1800" i="1" dirty="0">
                <a:effectLst/>
                <a:latin typeface="Calibri" panose="020F0502020204030204" pitchFamily="34" charset="0"/>
                <a:ea typeface="Times New Roman" panose="02020603050405020304" pitchFamily="18" charset="0"/>
                <a:cs typeface="Times New Roman" panose="02020603050405020304" pitchFamily="18" charset="0"/>
              </a:rPr>
              <a:t>Как показано на этом слайде, вы можете разработать визуализацию, которая количественно оценивает причины отказа, чтобы позволить руководству сайта, поставщикам и персоналу партнеров-исполнителей разрабатывать решения и определять их приоритеты. Используя меры непрерывного повышения качества, вы можете со временем оценить, привели ли эти действия к изменениям в восприятии предоставляемых услуг. </a:t>
            </a:r>
            <a:endParaRPr lang="en-US" dirty="0"/>
          </a:p>
        </p:txBody>
      </p:sp>
      <p:sp>
        <p:nvSpPr>
          <p:cNvPr id="4" name="Slide Number Placeholder 3"/>
          <p:cNvSpPr>
            <a:spLocks noGrp="1"/>
          </p:cNvSpPr>
          <p:nvPr>
            <p:ph type="sldNum" sz="quarter" idx="5"/>
          </p:nvPr>
        </p:nvSpPr>
        <p:spPr/>
        <p:txBody>
          <a:bodyPr/>
          <a:lstStyle/>
          <a:p>
            <a:pPr algn="l" rtl="0"/>
            <a:fld id="{9AA269E5-789A-4D39-AC6D-24DE67320D1E}" type="slidenum">
              <a:rPr lang="en-US" smtClean="0"/>
              <a:pPr algn="l" rtl="0"/>
              <a:t>27</a:t>
            </a:fld>
            <a:endParaRPr lang="en-US"/>
          </a:p>
        </p:txBody>
      </p:sp>
    </p:spTree>
    <p:extLst>
      <p:ext uri="{BB962C8B-B14F-4D97-AF65-F5344CB8AC3E}">
        <p14:creationId xmlns:p14="http://schemas.microsoft.com/office/powerpoint/2010/main" val="15077473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lvl="0" indent="0" fontAlgn="base">
              <a:spcAft>
                <a:spcPts val="600"/>
              </a:spcAft>
              <a:buClr>
                <a:srgbClr val="E73439"/>
              </a:buClr>
              <a:buFont typeface="+mj-lt"/>
              <a:buNone/>
              <a:tabLst>
                <a:tab pos="228600" algn="l"/>
                <a:tab pos="457200" algn="l"/>
              </a:tabLst>
            </a:pPr>
            <a:r>
              <a:rPr lang="ru-RU" sz="1800" i="1" dirty="0">
                <a:effectLst/>
                <a:latin typeface="Calibri" panose="020F0502020204030204" pitchFamily="34" charset="0"/>
                <a:ea typeface="Times New Roman" panose="02020603050405020304" pitchFamily="18" charset="0"/>
                <a:cs typeface="Times New Roman" panose="02020603050405020304" pitchFamily="18" charset="0"/>
              </a:rPr>
              <a:t>Подводя итог,  следует обратить внимание на данный </a:t>
            </a:r>
            <a:r>
              <a:rPr lang="ru-RU" sz="1800" i="1" u="none" strike="noStrike" spc="0" dirty="0">
                <a:effectLst/>
                <a:latin typeface="Calibri" panose="020F0502020204030204" pitchFamily="34" charset="0"/>
                <a:ea typeface="Calibri" panose="020F0502020204030204" pitchFamily="34" charset="0"/>
              </a:rPr>
              <a:t>слайд, где показаны все этапы индексного тестирования, которые мы обсуждали на тренинге. Хотя у нас слайдов по 8-му шагу не было, вы на 6 и 10 сессиях обсудили различные службы для перенаправления клиентов доступные в (СТРАНА). </a:t>
            </a:r>
            <a:endParaRPr lang="ru-RU" sz="1800" i="0" u="none" strike="noStrike" spc="0" dirty="0">
              <a:effectLst/>
              <a:latin typeface="Calibri" panose="020F0502020204030204" pitchFamily="34" charset="0"/>
              <a:ea typeface="Calibri" panose="020F0502020204030204" pitchFamily="34" charset="0"/>
            </a:endParaRPr>
          </a:p>
          <a:p>
            <a:pPr marL="0" lvl="0" indent="0" fontAlgn="base">
              <a:spcAft>
                <a:spcPts val="600"/>
              </a:spcAft>
              <a:buClr>
                <a:srgbClr val="E73439"/>
              </a:buClr>
              <a:buFont typeface="+mj-lt"/>
              <a:buNone/>
              <a:tabLst>
                <a:tab pos="228600" algn="l"/>
                <a:tab pos="457200" algn="l"/>
              </a:tabLst>
            </a:pPr>
            <a:r>
              <a:rPr lang="ru-RU" sz="1800" i="1" dirty="0">
                <a:effectLst/>
                <a:latin typeface="Calibri" panose="020F0502020204030204" pitchFamily="34" charset="0"/>
                <a:ea typeface="Calibri" panose="020F0502020204030204" pitchFamily="34" charset="0"/>
              </a:rPr>
              <a:t>На слайде также отражен период, когда следует обеспечить выполнение действий по безопасному и этическому индексному тестированию, и каким образом. </a:t>
            </a:r>
            <a:endParaRPr lang="ru-RU" sz="1800" i="0" dirty="0">
              <a:effectLst/>
              <a:latin typeface="Calibri" panose="020F0502020204030204" pitchFamily="34" charset="0"/>
              <a:ea typeface="Calibri" panose="020F0502020204030204" pitchFamily="34" charset="0"/>
            </a:endParaRPr>
          </a:p>
          <a:p>
            <a:pPr marL="0" lvl="0" indent="0" fontAlgn="base">
              <a:spcAft>
                <a:spcPts val="600"/>
              </a:spcAft>
              <a:buClr>
                <a:srgbClr val="E73439"/>
              </a:buClr>
              <a:buFont typeface="+mj-lt"/>
              <a:buNone/>
              <a:tabLst>
                <a:tab pos="228600" algn="l"/>
                <a:tab pos="457200" algn="l"/>
              </a:tabLst>
            </a:pPr>
            <a:r>
              <a:rPr lang="ru-RU" sz="1800" i="1" dirty="0">
                <a:effectLst/>
                <a:latin typeface="Calibri" panose="020F0502020204030204" pitchFamily="34" charset="0"/>
                <a:ea typeface="Calibri" panose="020F0502020204030204" pitchFamily="34" charset="0"/>
              </a:rPr>
              <a:t>Соблюдение минимальных стандартов и постоянное улучшение качества применяются с самого первого шага до последнего. Информированное согласие необходимо получить перед составлением списка контактов.</a:t>
            </a:r>
            <a:endParaRPr lang="ru-RU" sz="1800" i="0" dirty="0">
              <a:effectLst/>
              <a:latin typeface="Calibri" panose="020F0502020204030204" pitchFamily="34" charset="0"/>
              <a:ea typeface="Calibri" panose="020F0502020204030204" pitchFamily="34" charset="0"/>
            </a:endParaRPr>
          </a:p>
          <a:p>
            <a:pPr marL="0" lvl="0" indent="0" fontAlgn="base">
              <a:spcAft>
                <a:spcPts val="600"/>
              </a:spcAft>
              <a:buClr>
                <a:srgbClr val="E73439"/>
              </a:buClr>
              <a:buFont typeface="+mj-lt"/>
              <a:buNone/>
              <a:tabLst>
                <a:tab pos="228600" algn="l"/>
                <a:tab pos="457200" algn="l"/>
              </a:tabLst>
            </a:pPr>
            <a:r>
              <a:rPr lang="ru-RU" sz="1800" i="1" dirty="0">
                <a:effectLst/>
                <a:latin typeface="Calibri" panose="020F0502020204030204" pitchFamily="34" charset="0"/>
                <a:ea typeface="Calibri" panose="020F0502020204030204" pitchFamily="34" charset="0"/>
              </a:rPr>
              <a:t>После подготовки списка контактов, до выбора способа уведомления партнера, необходимо оценить риск насилия индексного клиента со стороны каждого его  контакта. </a:t>
            </a:r>
            <a:endParaRPr lang="en-US" sz="1800" dirty="0">
              <a:effectLst/>
              <a:latin typeface="Calibri" panose="020F0502020204030204" pitchFamily="34" charset="0"/>
              <a:ea typeface="Calibri" panose="020F0502020204030204" pitchFamily="34" charset="0"/>
            </a:endParaRPr>
          </a:p>
          <a:p>
            <a:r>
              <a:rPr lang="ru-RU" sz="1800" i="1" dirty="0">
                <a:effectLst/>
                <a:latin typeface="Calibri" panose="020F0502020204030204" pitchFamily="34" charset="0"/>
                <a:ea typeface="Times New Roman" panose="02020603050405020304" pitchFamily="18" charset="0"/>
                <a:cs typeface="Times New Roman" panose="02020603050405020304" pitchFamily="18" charset="0"/>
              </a:rPr>
              <a:t>Мониторинг неблагоприятных последствий проводится после предоставления услуг индексного тестирования при последующих посещениях клиента (т.е. в течение 2-4 недель после интервью с индекс-клиентом).</a:t>
            </a:r>
            <a:endParaRPr lang="ru-RU" sz="1200" dirty="0"/>
          </a:p>
        </p:txBody>
      </p:sp>
      <p:sp>
        <p:nvSpPr>
          <p:cNvPr id="4" name="Номер слайда 3"/>
          <p:cNvSpPr>
            <a:spLocks noGrp="1"/>
          </p:cNvSpPr>
          <p:nvPr>
            <p:ph type="sldNum" sz="quarter" idx="5"/>
          </p:nvPr>
        </p:nvSpPr>
        <p:spPr/>
        <p:txBody>
          <a:bodyPr/>
          <a:lstStyle/>
          <a:p>
            <a:fld id="{A0890A32-B4EB-4181-8C30-8BBCC6680608}" type="slidenum">
              <a:rPr lang="ru-RU" smtClean="0"/>
              <a:t>28</a:t>
            </a:fld>
            <a:endParaRPr lang="ru-RU"/>
          </a:p>
        </p:txBody>
      </p:sp>
    </p:spTree>
    <p:extLst>
      <p:ext uri="{BB962C8B-B14F-4D97-AF65-F5344CB8AC3E}">
        <p14:creationId xmlns:p14="http://schemas.microsoft.com/office/powerpoint/2010/main" val="32406203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i="1" dirty="0"/>
              <a:t>Эта сессия должна быть адаптирована в соответствии с местным контекстом и с учетом того, кто находится на тренинге во время обучения, и того, что может быть эффективно выполнено на сессии планирования. Например, если в число участников входят государственные и негосударственные заинтересованные стороны, которые не знакомы с индексным тестированием, то эта сессия может быть эффективным средством планирования того, кто будет разрабатывать инструменты, вспомогательные средства и определять роли и обязанности каждой организации, отдела, донора и т.д., с учетом конкретной даты начала реализации подхода.</a:t>
            </a:r>
          </a:p>
          <a:p>
            <a:endParaRPr lang="ru-RU" i="1" dirty="0"/>
          </a:p>
          <a:p>
            <a:r>
              <a:rPr lang="ru-RU" i="1" dirty="0"/>
              <a:t>Поскольку уведомление партнеров сопряжено с серьезными проблемами, включая возможность насилия, важно иметь руководство и вспомогательные инструменты перед применением подхода. </a:t>
            </a:r>
            <a:endParaRPr lang="en-US" dirty="0">
              <a:cs typeface="Calibri"/>
            </a:endParaRPr>
          </a:p>
          <a:p>
            <a:endParaRPr lang="ru-RU" i="1" dirty="0"/>
          </a:p>
          <a:p>
            <a:r>
              <a:rPr lang="ru-RU" i="1" dirty="0"/>
              <a:t>Тем не менее, это занятие можно использовать как минимум для того, чтобы прояснить роль содействующего агентства или предоставить правительству платформу для принятия обязательств в соответствии с национальным сроками.</a:t>
            </a:r>
            <a:endParaRPr lang="ru-RU" i="1" dirty="0">
              <a:cs typeface="Calibri"/>
            </a:endParaRPr>
          </a:p>
          <a:p>
            <a:endParaRPr lang="ru-RU" i="1" dirty="0"/>
          </a:p>
          <a:p>
            <a:r>
              <a:rPr lang="ru-RU" i="1" dirty="0"/>
              <a:t>Следующий слайд послужит примером в виде таблицы, которую можно использовать для процесса планирования.      </a:t>
            </a:r>
            <a:r>
              <a:rPr lang="ru-RU" dirty="0"/>
              <a:t> </a:t>
            </a:r>
            <a:endParaRPr lang="en-US" dirty="0">
              <a:cs typeface="Calibri"/>
            </a:endParaRPr>
          </a:p>
        </p:txBody>
      </p:sp>
      <p:sp>
        <p:nvSpPr>
          <p:cNvPr id="4" name="Slide Number Placeholder 3"/>
          <p:cNvSpPr>
            <a:spLocks noGrp="1"/>
          </p:cNvSpPr>
          <p:nvPr>
            <p:ph type="sldNum" sz="quarter" idx="5"/>
          </p:nvPr>
        </p:nvSpPr>
        <p:spPr/>
        <p:txBody>
          <a:bodyPr/>
          <a:lstStyle/>
          <a:p>
            <a:fld id="{9AA269E5-789A-4D39-AC6D-24DE67320D1E}" type="slidenum">
              <a:rPr lang="en-US" smtClean="0"/>
              <a:t>29</a:t>
            </a:fld>
            <a:endParaRPr lang="en-US"/>
          </a:p>
        </p:txBody>
      </p:sp>
    </p:spTree>
    <p:extLst>
      <p:ext uri="{BB962C8B-B14F-4D97-AF65-F5344CB8AC3E}">
        <p14:creationId xmlns:p14="http://schemas.microsoft.com/office/powerpoint/2010/main" val="3201322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Скажите</a:t>
            </a:r>
            <a:r>
              <a:rPr lang="en-US" b="1" i="0" dirty="0">
                <a:cs typeface="+mn-cs"/>
              </a:rPr>
              <a:t>: </a:t>
            </a:r>
            <a:r>
              <a:rPr lang="ru-RU" b="1" i="0" dirty="0">
                <a:cs typeface="+mn-cs"/>
              </a:rPr>
              <a:t>«</a:t>
            </a:r>
            <a:r>
              <a:rPr lang="en-US" i="1" dirty="0"/>
              <a:t>Н</a:t>
            </a:r>
            <a:r>
              <a:rPr lang="ru-RU" i="1" dirty="0"/>
              <a:t>а этой сессии мы займемся адаптацией сообщений для предоставления услуг индексного тестирования, принимая во внимание контекст страны».</a:t>
            </a:r>
            <a:endParaRPr lang="en-US" i="1" dirty="0">
              <a:cs typeface="Calibri"/>
            </a:endParaRPr>
          </a:p>
        </p:txBody>
      </p:sp>
      <p:sp>
        <p:nvSpPr>
          <p:cNvPr id="4" name="Slide Number Placeholder 3"/>
          <p:cNvSpPr>
            <a:spLocks noGrp="1"/>
          </p:cNvSpPr>
          <p:nvPr>
            <p:ph type="sldNum" sz="quarter" idx="5"/>
          </p:nvPr>
        </p:nvSpPr>
        <p:spPr/>
        <p:txBody>
          <a:bodyPr/>
          <a:lstStyle/>
          <a:p>
            <a:fld id="{9AA269E5-789A-4D39-AC6D-24DE67320D1E}" type="slidenum">
              <a:rPr lang="en-US" smtClean="0"/>
              <a:t>3</a:t>
            </a:fld>
            <a:endParaRPr lang="en-US"/>
          </a:p>
        </p:txBody>
      </p:sp>
    </p:spTree>
    <p:extLst>
      <p:ext uri="{BB962C8B-B14F-4D97-AF65-F5344CB8AC3E}">
        <p14:creationId xmlns:p14="http://schemas.microsoft.com/office/powerpoint/2010/main" val="25735331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901240"/>
          </a:xfrm>
        </p:spPr>
        <p:txBody>
          <a:bodyPr/>
          <a:lstStyle/>
          <a:p>
            <a:r>
              <a:rPr lang="en-US" b="1" dirty="0" err="1"/>
              <a:t>Примечание</a:t>
            </a:r>
            <a:r>
              <a:rPr lang="en-US" dirty="0"/>
              <a:t>: </a:t>
            </a:r>
            <a:r>
              <a:rPr lang="ru-RU" i="1" dirty="0"/>
              <a:t>планирование действий может включать использование 7-ступенчатого инструмента планирования, который описывает конкретные мероприятия/поддержку/техническую помощь/ресурсы, необходимые для достижения результатов.</a:t>
            </a:r>
            <a:r>
              <a:rPr lang="en-US" dirty="0"/>
              <a:t> </a:t>
            </a:r>
          </a:p>
          <a:p>
            <a:endParaRPr lang="en-US" dirty="0"/>
          </a:p>
          <a:p>
            <a:pPr>
              <a:spcAft>
                <a:spcPts val="300"/>
              </a:spcAft>
            </a:pPr>
            <a:r>
              <a:rPr lang="ru-RU" i="1" dirty="0"/>
              <a:t>В 7-ступенчатый инструмент планирования входят следующие вопросы</a:t>
            </a:r>
            <a:r>
              <a:rPr lang="en-US" dirty="0"/>
              <a:t>:</a:t>
            </a:r>
            <a:endParaRPr lang="en-US" dirty="0">
              <a:cs typeface="Calibri"/>
            </a:endParaRPr>
          </a:p>
          <a:p>
            <a:pPr marL="171450" indent="-171450">
              <a:spcAft>
                <a:spcPts val="300"/>
              </a:spcAft>
              <a:buFont typeface="Arial" panose="020B0604020202020204" pitchFamily="34" charset="0"/>
              <a:buChar char="•"/>
              <a:defRPr/>
            </a:pPr>
            <a:r>
              <a:rPr lang="ru-RU" i="1" dirty="0"/>
              <a:t>Почему вы организовываете это мероприятие. Перечислите цели?</a:t>
            </a:r>
            <a:endParaRPr lang="ru-RU" i="1" dirty="0">
              <a:cs typeface="Calibri"/>
            </a:endParaRPr>
          </a:p>
          <a:p>
            <a:pPr marL="171450" indent="-171450">
              <a:spcAft>
                <a:spcPts val="300"/>
              </a:spcAft>
              <a:buFont typeface="Arial" panose="020B0604020202020204" pitchFamily="34" charset="0"/>
              <a:buChar char="•"/>
              <a:defRPr/>
            </a:pPr>
            <a:r>
              <a:rPr lang="ru-RU" i="1" dirty="0"/>
              <a:t>Кого можно привлечь для успешной реализации этого мероприятия?</a:t>
            </a:r>
            <a:endParaRPr lang="ru-RU" i="1" dirty="0">
              <a:cs typeface="Calibri"/>
            </a:endParaRPr>
          </a:p>
          <a:p>
            <a:pPr marL="171450" indent="-171450">
              <a:spcAft>
                <a:spcPts val="300"/>
              </a:spcAft>
              <a:buFont typeface="Arial" panose="020B0604020202020204" pitchFamily="34" charset="0"/>
              <a:buChar char="•"/>
              <a:defRPr/>
            </a:pPr>
            <a:r>
              <a:rPr lang="ru-RU" i="1" dirty="0"/>
              <a:t>Когда и где вы планируете реализовывать это мероприятие?</a:t>
            </a:r>
            <a:endParaRPr lang="ru-RU" i="1" kern="1200" dirty="0">
              <a:effectLst/>
              <a:cs typeface="Calibri"/>
            </a:endParaRPr>
          </a:p>
          <a:p>
            <a:pPr marL="171450" indent="-171450">
              <a:spcAft>
                <a:spcPts val="300"/>
              </a:spcAft>
              <a:buFont typeface="Arial" panose="020B0604020202020204" pitchFamily="34" charset="0"/>
              <a:buChar char="•"/>
              <a:defRPr/>
            </a:pPr>
            <a:r>
              <a:rPr lang="ru-RU" i="1" dirty="0"/>
              <a:t>Какие инструменты, материалы, товары и т.д., у вас есть/необходимы для успешного осуществления этой деятельности?</a:t>
            </a:r>
            <a:endParaRPr lang="ru-RU" i="1" kern="1200" dirty="0">
              <a:effectLst/>
              <a:cs typeface="Calibri"/>
            </a:endParaRPr>
          </a:p>
          <a:p>
            <a:pPr marL="171450" indent="-171450">
              <a:spcAft>
                <a:spcPts val="300"/>
              </a:spcAft>
              <a:buFont typeface="Arial" panose="020B0604020202020204" pitchFamily="34" charset="0"/>
              <a:buChar char="•"/>
              <a:defRPr/>
            </a:pPr>
            <a:r>
              <a:rPr lang="ru-RU" i="1" dirty="0"/>
              <a:t>Как вы обеспечите успешное осуществление деятельности с точки зрения финансов, мониторинга и оценки?</a:t>
            </a:r>
            <a:endParaRPr lang="en-US" kern="1200" dirty="0">
              <a:effectLst/>
              <a:ea typeface="+mn-ea"/>
              <a:cs typeface="+mn-cs"/>
            </a:endParaRPr>
          </a:p>
          <a:p>
            <a:pPr marL="171450" indent="-171450">
              <a:spcAft>
                <a:spcPts val="300"/>
              </a:spcAft>
              <a:buFont typeface="Arial" panose="020B0604020202020204" pitchFamily="34" charset="0"/>
              <a:buChar char="•"/>
              <a:defRPr/>
            </a:pPr>
            <a:r>
              <a:rPr lang="ru-RU" i="1" dirty="0"/>
              <a:t>Какая техническая помощь вам понадобиться для осуществления этой деятельности?</a:t>
            </a:r>
            <a:endParaRPr lang="ru-RU" i="1" kern="1200" dirty="0">
              <a:effectLst/>
              <a:cs typeface="Calibri"/>
            </a:endParaRPr>
          </a:p>
          <a:p>
            <a:pPr marL="171450" indent="-171450">
              <a:buFont typeface="Arial" panose="020B0604020202020204" pitchFamily="34" charset="0"/>
              <a:buChar char="•"/>
              <a:defRPr/>
            </a:pPr>
            <a:r>
              <a:rPr lang="ru-RU" i="1" dirty="0"/>
              <a:t>Временная шкала: перечислите шаги с указанием временных рамок того, как вы будете выполнять свою деятельность.</a:t>
            </a:r>
            <a:endParaRPr lang="ru-RU" i="1" dirty="0">
              <a:cs typeface="Calibri"/>
            </a:endParaRPr>
          </a:p>
          <a:p>
            <a:endParaRPr lang="en-US" dirty="0"/>
          </a:p>
          <a:p>
            <a:r>
              <a:rPr lang="ru-RU" i="1" dirty="0"/>
              <a:t>Сферы внимание могут включать: комплектацию персонала и смену их задач; инструменты для ведения индексного тестирования как для индексного случая, так и для сексуальных партнеров; инструменты </a:t>
            </a:r>
            <a:r>
              <a:rPr lang="ru-RU" i="1" dirty="0" err="1"/>
              <a:t>МиО</a:t>
            </a:r>
            <a:r>
              <a:rPr lang="ru-RU" i="1" dirty="0"/>
              <a:t> и построение каскада; планирование увеличения числа случаев (привязка ЛЖВ к лечению, поддержке, направление на ДКП) и построение программных шагов для реализации. </a:t>
            </a:r>
            <a:endParaRPr lang="ru-RU" dirty="0">
              <a:cs typeface="Calibri"/>
            </a:endParaRPr>
          </a:p>
        </p:txBody>
      </p:sp>
      <p:sp>
        <p:nvSpPr>
          <p:cNvPr id="4" name="Slide Number Placeholder 3"/>
          <p:cNvSpPr>
            <a:spLocks noGrp="1"/>
          </p:cNvSpPr>
          <p:nvPr>
            <p:ph type="sldNum" sz="quarter" idx="5"/>
          </p:nvPr>
        </p:nvSpPr>
        <p:spPr/>
        <p:txBody>
          <a:bodyPr/>
          <a:lstStyle/>
          <a:p>
            <a:fld id="{9AA269E5-789A-4D39-AC6D-24DE67320D1E}" type="slidenum">
              <a:rPr lang="en-US" smtClean="0"/>
              <a:t>30</a:t>
            </a:fld>
            <a:endParaRPr lang="en-US"/>
          </a:p>
        </p:txBody>
      </p:sp>
    </p:spTree>
    <p:extLst>
      <p:ext uri="{BB962C8B-B14F-4D97-AF65-F5344CB8AC3E}">
        <p14:creationId xmlns:p14="http://schemas.microsoft.com/office/powerpoint/2010/main" val="42332500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A269E5-789A-4D39-AC6D-24DE67320D1E}" type="slidenum">
              <a:rPr lang="en-US" smtClean="0"/>
              <a:t>31</a:t>
            </a:fld>
            <a:endParaRPr lang="en-US"/>
          </a:p>
        </p:txBody>
      </p:sp>
    </p:spTree>
    <p:extLst>
      <p:ext uri="{BB962C8B-B14F-4D97-AF65-F5344CB8AC3E}">
        <p14:creationId xmlns:p14="http://schemas.microsoft.com/office/powerpoint/2010/main" val="1754156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582653" cy="4743450"/>
          </a:xfrm>
        </p:spPr>
        <p:txBody>
          <a:bodyPr/>
          <a:lstStyle/>
          <a:p>
            <a:pPr algn="just"/>
            <a:r>
              <a:rPr lang="ru-RU" b="1" dirty="0"/>
              <a:t>Примечание:</a:t>
            </a:r>
            <a:r>
              <a:rPr lang="ru-RU" dirty="0"/>
              <a:t> было бы полезно иметь набор сообщений (в виде матрицы сообщений) перед началом данной сессии. Сценарии сообщений могут быть доступны в </a:t>
            </a:r>
            <a:r>
              <a:rPr lang="ru-RU" dirty="0" err="1"/>
              <a:t>СОПах</a:t>
            </a:r>
            <a:r>
              <a:rPr lang="ru-RU" dirty="0"/>
              <a:t> для аутрич-работ, тестирования и консультирования или же в местных национальных руководствах. В случаи отсутствия официальных источников или матрицы сообщений, можно привести примеры сообщений из других стран близких по контексту.</a:t>
            </a:r>
            <a:endParaRPr lang="en-US" dirty="0"/>
          </a:p>
          <a:p>
            <a:pPr algn="just"/>
            <a:endParaRPr lang="en-US" dirty="0"/>
          </a:p>
          <a:p>
            <a:pPr algn="just"/>
            <a:r>
              <a:rPr lang="ru-RU" dirty="0"/>
              <a:t>Разделите участников на небольшие группы по 5-8 человек. </a:t>
            </a:r>
            <a:endParaRPr lang="en-US" dirty="0"/>
          </a:p>
          <a:p>
            <a:pPr algn="just"/>
            <a:r>
              <a:rPr lang="ru-RU" dirty="0"/>
              <a:t>Расскажите участникам, что используя существующие образцы матрицы сообщений или примеров сообщений из других стран, схожих по контексту, у них будет около 45 минут для разработки ключевых сообщений, соответствующих контексту страны по предоставлению услуг индексного тестирования. </a:t>
            </a:r>
            <a:endParaRPr lang="en-US" dirty="0"/>
          </a:p>
          <a:p>
            <a:pPr algn="just"/>
            <a:r>
              <a:rPr lang="ru-RU" dirty="0"/>
              <a:t>Вы можете спланировать эту сессию следующим образом: разделите зоны ответственности между участниками для того, чтобы заполнить различные сценарии сообщений во время предоставления услуг индексного тестирования.</a:t>
            </a:r>
            <a:endParaRPr lang="en-US" dirty="0"/>
          </a:p>
          <a:p>
            <a:pPr algn="just"/>
            <a:r>
              <a:rPr lang="ru-RU" dirty="0"/>
              <a:t>Например, сосредоточьтесь на разработке сообщений/скриптов по следующим направлениям:</a:t>
            </a:r>
            <a:endParaRPr lang="en-US" dirty="0"/>
          </a:p>
          <a:p>
            <a:pPr marL="171450" indent="-171450" algn="just">
              <a:buFont typeface="Symbol"/>
              <a:buChar char="•"/>
            </a:pPr>
            <a:r>
              <a:rPr lang="ru-RU" dirty="0"/>
              <a:t>Знакомство и продвижение четырех методов индексного тестирования во время консультационной сессии для клиента, которому недавно был поставлен диагноз</a:t>
            </a:r>
            <a:endParaRPr lang="en-US" dirty="0"/>
          </a:p>
          <a:p>
            <a:pPr marL="171450" indent="-171450" algn="just">
              <a:buFont typeface="Symbol"/>
              <a:buChar char="•"/>
            </a:pPr>
            <a:r>
              <a:rPr lang="ru-RU" dirty="0"/>
              <a:t>Продвижение опции перенаправления рискованных сетей (лица, не являющиеся половыми или инъекционными партнерами самого ЛЖВ) к услугам Проекта</a:t>
            </a:r>
            <a:endParaRPr lang="en-US" dirty="0"/>
          </a:p>
          <a:p>
            <a:pPr marL="171450" indent="-171450" algn="just">
              <a:buFont typeface="Symbol"/>
              <a:buChar char="•"/>
            </a:pPr>
            <a:r>
              <a:rPr lang="ru-RU" dirty="0"/>
              <a:t>Реагирование на общие проблемы, которые клиенты могут поднять во время предоставления услуг индексного тестирования</a:t>
            </a:r>
            <a:endParaRPr lang="en-US" dirty="0"/>
          </a:p>
          <a:p>
            <a:pPr algn="just"/>
            <a:r>
              <a:rPr lang="ru-RU" dirty="0"/>
              <a:t>Будет полезно перед самым тренингом провести данное упражнение с представителями Проектов/сектора здравоохранения/партнерами сообщества, чтобы гарантировать эффективное использование времени. </a:t>
            </a:r>
            <a:endParaRPr lang="en-US" dirty="0"/>
          </a:p>
          <a:p>
            <a:pPr algn="just"/>
            <a:r>
              <a:rPr lang="ru-RU" dirty="0"/>
              <a:t>Обязательно сохраните то, что подготовили группы (будет намного практичнее, если наработки будут сразу вноситься в ноутбуки). Этот вклад может быть использован для подготовки </a:t>
            </a:r>
            <a:r>
              <a:rPr lang="ru-RU" dirty="0" err="1"/>
              <a:t>СОПов</a:t>
            </a:r>
            <a:r>
              <a:rPr lang="ru-RU" dirty="0"/>
              <a:t> и рабочих пособий.</a:t>
            </a:r>
            <a:endParaRPr lang="en-US" dirty="0"/>
          </a:p>
          <a:p>
            <a:pPr algn="just"/>
            <a:r>
              <a:rPr lang="ru-RU" dirty="0"/>
              <a:t>Выделите 50 минут на упражнение и 10 минут на то, чтобы сообщить о любых проблемах или интересных выводах. </a:t>
            </a:r>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4</a:t>
            </a:fld>
            <a:endParaRPr lang="en-US"/>
          </a:p>
        </p:txBody>
      </p:sp>
    </p:spTree>
    <p:extLst>
      <p:ext uri="{BB962C8B-B14F-4D97-AF65-F5344CB8AC3E}">
        <p14:creationId xmlns:p14="http://schemas.microsoft.com/office/powerpoint/2010/main" val="4235395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A269E5-789A-4D39-AC6D-24DE67320D1E}" type="slidenum">
              <a:rPr lang="en-US" smtClean="0"/>
              <a:t>5</a:t>
            </a:fld>
            <a:endParaRPr lang="en-US"/>
          </a:p>
        </p:txBody>
      </p:sp>
    </p:spTree>
    <p:extLst>
      <p:ext uri="{BB962C8B-B14F-4D97-AF65-F5344CB8AC3E}">
        <p14:creationId xmlns:p14="http://schemas.microsoft.com/office/powerpoint/2010/main" val="2636704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Скажите</a:t>
            </a:r>
            <a:r>
              <a:rPr lang="en-US" b="1" i="0" dirty="0">
                <a:cs typeface="+mn-cs"/>
              </a:rPr>
              <a:t>:</a:t>
            </a:r>
            <a:r>
              <a:rPr lang="ru-RU" b="1" i="0" dirty="0">
                <a:cs typeface="+mn-cs"/>
              </a:rPr>
              <a:t> «</a:t>
            </a:r>
            <a:r>
              <a:rPr lang="ru-RU" i="1" dirty="0"/>
              <a:t>Эта сессия, пожалуй, одна из самых важных из тех, которые мы будем проводить в рамках этого тренинга. Данная сессия даст нам возможность объединить все изученные наборы навыков и отработать на практике эти навыки. Но на этом вы не должны останавливаться, это постоянный процесс, который требует периодического повторения. Важно регулярно обновлять эти навыки при поддержке руководителей и коллег. Только практика ведет к совершенству.       </a:t>
            </a:r>
            <a:endParaRPr lang="en-US" dirty="0"/>
          </a:p>
          <a:p>
            <a:endParaRPr lang="en-US" b="1" dirty="0">
              <a:cs typeface="Calibri"/>
            </a:endParaRPr>
          </a:p>
          <a:p>
            <a:r>
              <a:rPr lang="ru-RU" b="1" dirty="0"/>
              <a:t>Примечание: </a:t>
            </a:r>
            <a:r>
              <a:rPr lang="ru-RU" dirty="0"/>
              <a:t>данная сессия включает примерно 105 минут упражнений, вопросов и ответов. Общее время, отведенное на сессию составляет 120 минут. Это позволит при необходимости выделить пару минут лишнего времени на каждое упражнение. Хотя не обязательно проходить каждый сценарий, крайне важно наблюдать и оказывать поддержку участникам на протяжении всего процесса, обходя комнату, слушая и оценивая, в какой степени был усвоен материал тренинга. Поскольку материал самого тренинга новый, некоторые участники могут вернуться к старым привычкам, которые несовместимы с новыми рекомендуемыми подходами.</a:t>
            </a:r>
            <a:endParaRPr lang="en-US" i="0" dirty="0"/>
          </a:p>
        </p:txBody>
      </p:sp>
      <p:sp>
        <p:nvSpPr>
          <p:cNvPr id="4" name="Slide Number Placeholder 3"/>
          <p:cNvSpPr>
            <a:spLocks noGrp="1"/>
          </p:cNvSpPr>
          <p:nvPr>
            <p:ph type="sldNum" sz="quarter" idx="5"/>
          </p:nvPr>
        </p:nvSpPr>
        <p:spPr/>
        <p:txBody>
          <a:bodyPr/>
          <a:lstStyle/>
          <a:p>
            <a:fld id="{9AA269E5-789A-4D39-AC6D-24DE67320D1E}" type="slidenum">
              <a:rPr lang="en-US" smtClean="0"/>
              <a:t>6</a:t>
            </a:fld>
            <a:endParaRPr lang="en-US"/>
          </a:p>
        </p:txBody>
      </p:sp>
    </p:spTree>
    <p:extLst>
      <p:ext uri="{BB962C8B-B14F-4D97-AF65-F5344CB8AC3E}">
        <p14:creationId xmlns:p14="http://schemas.microsoft.com/office/powerpoint/2010/main" val="4088295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Примечание</a:t>
            </a:r>
            <a:r>
              <a:rPr lang="en-US" dirty="0"/>
              <a:t>: </a:t>
            </a:r>
            <a:r>
              <a:rPr lang="ru-RU" dirty="0"/>
              <a:t>попросите участников разделиться на группы по 3-4 человека. </a:t>
            </a:r>
            <a:endParaRPr lang="en-US" dirty="0">
              <a:cs typeface="Calibri"/>
            </a:endParaRPr>
          </a:p>
          <a:p>
            <a:endParaRPr lang="ru-RU" dirty="0">
              <a:cs typeface="Calibri"/>
            </a:endParaRPr>
          </a:p>
          <a:p>
            <a:r>
              <a:rPr lang="ru-RU" dirty="0"/>
              <a:t>Попросите их подумать о возможных вопросах, опасениях или мифах, которые могут возникнуть у клиентов в ходе предоставления услуг индексного тестирования и информирования партнеров. </a:t>
            </a:r>
            <a:endParaRPr lang="en-US" dirty="0">
              <a:cs typeface="Calibri"/>
            </a:endParaRPr>
          </a:p>
          <a:p>
            <a:endParaRPr lang="ru-RU" dirty="0">
              <a:cs typeface="Calibri"/>
            </a:endParaRPr>
          </a:p>
          <a:p>
            <a:r>
              <a:rPr lang="ru-RU" dirty="0"/>
              <a:t>На каждый вопрос им следует подготовить потенциальный ответ. </a:t>
            </a:r>
            <a:endParaRPr lang="en-US" dirty="0">
              <a:cs typeface="Calibri"/>
            </a:endParaRPr>
          </a:p>
          <a:p>
            <a:endParaRPr lang="ru-RU" dirty="0">
              <a:cs typeface="Calibri"/>
            </a:endParaRPr>
          </a:p>
          <a:p>
            <a:r>
              <a:rPr lang="ru-RU" dirty="0"/>
              <a:t>Дайте им 10 минут на возможность обсудить, а затем выделите 5 минут, чтобы участники могли поделиться своими наработками и наблюдениями. </a:t>
            </a:r>
            <a:endParaRPr lang="en-US" dirty="0">
              <a:cs typeface="Calibri"/>
            </a:endParaRPr>
          </a:p>
        </p:txBody>
      </p:sp>
      <p:sp>
        <p:nvSpPr>
          <p:cNvPr id="4" name="Slide Number Placeholder 3"/>
          <p:cNvSpPr>
            <a:spLocks noGrp="1"/>
          </p:cNvSpPr>
          <p:nvPr>
            <p:ph type="sldNum" sz="quarter" idx="5"/>
          </p:nvPr>
        </p:nvSpPr>
        <p:spPr/>
        <p:txBody>
          <a:bodyPr/>
          <a:lstStyle/>
          <a:p>
            <a:fld id="{9AA269E5-789A-4D39-AC6D-24DE67320D1E}" type="slidenum">
              <a:rPr lang="en-US" smtClean="0"/>
              <a:t>7</a:t>
            </a:fld>
            <a:endParaRPr lang="en-US"/>
          </a:p>
        </p:txBody>
      </p:sp>
    </p:spTree>
    <p:extLst>
      <p:ext uri="{BB962C8B-B14F-4D97-AF65-F5344CB8AC3E}">
        <p14:creationId xmlns:p14="http://schemas.microsoft.com/office/powerpoint/2010/main" val="124199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a:t>Примечание</a:t>
            </a:r>
            <a:r>
              <a:rPr lang="ru-RU" dirty="0"/>
              <a:t>: организаторам следует подготовить эту демонстрацию заранее. Если у вас только один </a:t>
            </a:r>
            <a:r>
              <a:rPr lang="ru-RU" dirty="0" err="1"/>
              <a:t>фасилитатор</a:t>
            </a:r>
            <a:r>
              <a:rPr lang="ru-RU" dirty="0"/>
              <a:t>, то вы можете заранее выбрать участника, чтобы изучить сценарий и согласовать роли для выполнения упражнения. </a:t>
            </a:r>
            <a:endParaRPr lang="en-US" dirty="0">
              <a:cs typeface="Calibri"/>
            </a:endParaRPr>
          </a:p>
          <a:p>
            <a:endParaRPr lang="ru-RU" dirty="0">
              <a:cs typeface="Calibri"/>
            </a:endParaRPr>
          </a:p>
          <a:p>
            <a:r>
              <a:rPr lang="ru-RU" dirty="0"/>
              <a:t>Цель состоит в том, чтобы позволить участникам увидеть пример нужного поведения, которое рекомендуется при индексном тестировании, и поведения, которого стоит избегать. </a:t>
            </a:r>
            <a:endParaRPr lang="en-US" dirty="0">
              <a:cs typeface="Calibri"/>
            </a:endParaRPr>
          </a:p>
          <a:p>
            <a:endParaRPr lang="ru-RU" dirty="0">
              <a:cs typeface="Calibri"/>
            </a:endParaRPr>
          </a:p>
          <a:p>
            <a:r>
              <a:rPr lang="ru-RU" dirty="0" err="1"/>
              <a:t>Фасилитаторы</a:t>
            </a:r>
            <a:r>
              <a:rPr lang="ru-RU" dirty="0"/>
              <a:t>/волонтеры должны договориться о том, какие примеры правильного обмена сообщениями/поведения будут несовместимы с рекомендованными подходами. Уделите 8-10 минут на проведение ролевой игры, затем дайте участникам несколько минут для комментариев и наблюдений (5минут).</a:t>
            </a:r>
            <a:endParaRPr lang="en-US" dirty="0">
              <a:cs typeface="Calibri"/>
            </a:endParaRPr>
          </a:p>
        </p:txBody>
      </p:sp>
      <p:sp>
        <p:nvSpPr>
          <p:cNvPr id="4" name="Slide Number Placeholder 3"/>
          <p:cNvSpPr>
            <a:spLocks noGrp="1"/>
          </p:cNvSpPr>
          <p:nvPr>
            <p:ph type="sldNum" sz="quarter" idx="5"/>
          </p:nvPr>
        </p:nvSpPr>
        <p:spPr/>
        <p:txBody>
          <a:bodyPr/>
          <a:lstStyle/>
          <a:p>
            <a:fld id="{9AA269E5-789A-4D39-AC6D-24DE67320D1E}" type="slidenum">
              <a:rPr lang="en-US" smtClean="0"/>
              <a:t>8</a:t>
            </a:fld>
            <a:endParaRPr lang="en-US"/>
          </a:p>
        </p:txBody>
      </p:sp>
    </p:spTree>
    <p:extLst>
      <p:ext uri="{BB962C8B-B14F-4D97-AF65-F5344CB8AC3E}">
        <p14:creationId xmlns:p14="http://schemas.microsoft.com/office/powerpoint/2010/main" val="1874468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Примечание</a:t>
            </a:r>
            <a:r>
              <a:rPr lang="en-US" dirty="0"/>
              <a:t>:  </a:t>
            </a:r>
            <a:r>
              <a:rPr lang="ru-RU" dirty="0"/>
              <a:t>попросите добровольца зачитать инструкцию и пример из задания.</a:t>
            </a:r>
            <a:endParaRPr lang="en-US" dirty="0"/>
          </a:p>
          <a:p>
            <a:endParaRPr lang="ru-RU" dirty="0"/>
          </a:p>
          <a:p>
            <a:r>
              <a:rPr lang="ru-RU" dirty="0"/>
              <a:t>Дайте парам 10 минут на ролевую игру. Спросите группы, как все прошло и есть ли у них вопросы (10 минут)</a:t>
            </a:r>
            <a:endParaRPr lang="en-US" dirty="0">
              <a:cs typeface="Calibri"/>
            </a:endParaRPr>
          </a:p>
          <a:p>
            <a:endParaRPr lang="ru-RU" dirty="0"/>
          </a:p>
          <a:p>
            <a:r>
              <a:rPr lang="ru-RU" dirty="0"/>
              <a:t>При необходимости озвучьте правильные ответы и переходите к следующему слайду.</a:t>
            </a:r>
            <a:endParaRPr lang="en-US" dirty="0">
              <a:cs typeface="Calibri"/>
            </a:endParaRPr>
          </a:p>
          <a:p>
            <a:endParaRPr lang="en-US" dirty="0">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9</a:t>
            </a:fld>
            <a:endParaRPr lang="en-US"/>
          </a:p>
        </p:txBody>
      </p:sp>
    </p:spTree>
    <p:extLst>
      <p:ext uri="{BB962C8B-B14F-4D97-AF65-F5344CB8AC3E}">
        <p14:creationId xmlns:p14="http://schemas.microsoft.com/office/powerpoint/2010/main" val="2875072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Master" Target="../slideMasters/slideMaster1.xml"/><Relationship Id="rId5" Type="http://schemas.microsoft.com/office/2007/relationships/hdphoto" Target="../media/hdphoto4.wdp"/><Relationship Id="rId4" Type="http://schemas.openxmlformats.org/officeDocument/2006/relationships/image" Target="../media/image2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27.jpeg"/><Relationship Id="rId4" Type="http://schemas.openxmlformats.org/officeDocument/2006/relationships/image" Target="../media/image2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7.jpe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BB5FE-399F-1645-BCE9-2AA73BDCECF6}"/>
              </a:ext>
            </a:extLst>
          </p:cNvPr>
          <p:cNvSpPr/>
          <p:nvPr userDrawn="1"/>
        </p:nvSpPr>
        <p:spPr>
          <a:xfrm>
            <a:off x="0" y="0"/>
            <a:ext cx="12192000" cy="5796503"/>
          </a:xfrm>
          <a:prstGeom prst="rect">
            <a:avLst/>
          </a:prstGeom>
          <a:solidFill>
            <a:srgbClr val="112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7" name="Picture 16">
            <a:extLst>
              <a:ext uri="{FF2B5EF4-FFF2-40B4-BE49-F238E27FC236}">
                <a16:creationId xmlns:a16="http://schemas.microsoft.com/office/drawing/2014/main" id="{B03000A1-482C-504F-9727-CB826E9D6FB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64556" y="5999126"/>
            <a:ext cx="2067183" cy="636056"/>
          </a:xfrm>
          <a:prstGeom prst="rect">
            <a:avLst/>
          </a:prstGeom>
        </p:spPr>
      </p:pic>
      <p:pic>
        <p:nvPicPr>
          <p:cNvPr id="18" name="Picture 17" descr="A close up of a sign&#10;&#10;Description generated with very high confidence">
            <a:extLst>
              <a:ext uri="{FF2B5EF4-FFF2-40B4-BE49-F238E27FC236}">
                <a16:creationId xmlns:a16="http://schemas.microsoft.com/office/drawing/2014/main" id="{E98745FC-FEB0-4F4F-861E-E6A1FC227B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87069" y="5796503"/>
            <a:ext cx="1430383" cy="841402"/>
          </a:xfrm>
          <a:prstGeom prst="rect">
            <a:avLst/>
          </a:prstGeom>
        </p:spPr>
      </p:pic>
      <p:sp>
        <p:nvSpPr>
          <p:cNvPr id="19" name="Rectangle 18">
            <a:extLst>
              <a:ext uri="{FF2B5EF4-FFF2-40B4-BE49-F238E27FC236}">
                <a16:creationId xmlns:a16="http://schemas.microsoft.com/office/drawing/2014/main" id="{B0BC728C-7529-1048-8009-BAF6710FC242}"/>
              </a:ext>
            </a:extLst>
          </p:cNvPr>
          <p:cNvSpPr/>
          <p:nvPr userDrawn="1"/>
        </p:nvSpPr>
        <p:spPr>
          <a:xfrm>
            <a:off x="1759143" y="3705417"/>
            <a:ext cx="3243805" cy="7535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0" name="Picture 19">
            <a:extLst>
              <a:ext uri="{FF2B5EF4-FFF2-40B4-BE49-F238E27FC236}">
                <a16:creationId xmlns:a16="http://schemas.microsoft.com/office/drawing/2014/main" id="{930D12AA-A1FC-F342-BC7F-23897ECCADBB}"/>
              </a:ext>
            </a:extLst>
          </p:cNvPr>
          <p:cNvPicPr/>
          <p:nvPr userDrawn="1"/>
        </p:nvPicPr>
        <p:blipFill rotWithShape="1">
          <a:blip r:embed="rId4" cstate="email">
            <a:alphaModFix/>
            <a:extLst>
              <a:ext uri="{28A0092B-C50C-407E-A947-70E740481C1C}">
                <a14:useLocalDpi xmlns:a14="http://schemas.microsoft.com/office/drawing/2010/main"/>
              </a:ext>
            </a:extLst>
          </a:blip>
          <a:srcRect t="36352" r="38913"/>
          <a:stretch/>
        </p:blipFill>
        <p:spPr bwMode="auto">
          <a:xfrm>
            <a:off x="9599271" y="0"/>
            <a:ext cx="2592729" cy="2691747"/>
          </a:xfrm>
          <a:prstGeom prst="rect">
            <a:avLst/>
          </a:prstGeom>
          <a:noFill/>
          <a:ln>
            <a:noFill/>
          </a:ln>
        </p:spPr>
      </p:pic>
      <p:sp>
        <p:nvSpPr>
          <p:cNvPr id="21" name="Title 1">
            <a:extLst>
              <a:ext uri="{FF2B5EF4-FFF2-40B4-BE49-F238E27FC236}">
                <a16:creationId xmlns:a16="http://schemas.microsoft.com/office/drawing/2014/main" id="{5F1B06FC-A0B9-AB49-AAFE-310A4E5ECEB0}"/>
              </a:ext>
            </a:extLst>
          </p:cNvPr>
          <p:cNvSpPr>
            <a:spLocks noGrp="1"/>
          </p:cNvSpPr>
          <p:nvPr>
            <p:ph type="ctrTitle" hasCustomPrompt="1"/>
          </p:nvPr>
        </p:nvSpPr>
        <p:spPr>
          <a:xfrm>
            <a:off x="1759143" y="1276916"/>
            <a:ext cx="8216348" cy="1292846"/>
          </a:xfrm>
        </p:spPr>
        <p:txBody>
          <a:bodyPr anchor="b">
            <a:normAutofit/>
          </a:bodyPr>
          <a:lstStyle>
            <a:lvl1pPr algn="l">
              <a:defRPr sz="3600" b="1" i="0">
                <a:solidFill>
                  <a:srgbClr val="DEEBF7"/>
                </a:solidFill>
                <a:latin typeface="Arial" panose="020B0604020202020204" pitchFamily="34" charset="0"/>
                <a:cs typeface="Arial" panose="020B0604020202020204" pitchFamily="34" charset="0"/>
              </a:defRPr>
            </a:lvl1pPr>
          </a:lstStyle>
          <a:p>
            <a:r>
              <a:rPr lang="en-US"/>
              <a:t>Title of the document goes here—the font is Arial 36pt, Bold, Blue-gray</a:t>
            </a:r>
          </a:p>
        </p:txBody>
      </p:sp>
      <p:sp>
        <p:nvSpPr>
          <p:cNvPr id="22" name="Subtitle 2">
            <a:extLst>
              <a:ext uri="{FF2B5EF4-FFF2-40B4-BE49-F238E27FC236}">
                <a16:creationId xmlns:a16="http://schemas.microsoft.com/office/drawing/2014/main" id="{DC0382FE-4D36-024F-8483-69234F9E3E56}"/>
              </a:ext>
            </a:extLst>
          </p:cNvPr>
          <p:cNvSpPr>
            <a:spLocks noGrp="1"/>
          </p:cNvSpPr>
          <p:nvPr>
            <p:ph type="subTitle" idx="1" hasCustomPrompt="1"/>
          </p:nvPr>
        </p:nvSpPr>
        <p:spPr>
          <a:xfrm>
            <a:off x="1759143" y="2799841"/>
            <a:ext cx="8216348" cy="655879"/>
          </a:xfrm>
        </p:spPr>
        <p:txBody>
          <a:bodyPr>
            <a:normAutofit/>
          </a:bodyPr>
          <a:lstStyle>
            <a:lvl1pPr marL="0" indent="0" algn="l">
              <a:buNone/>
              <a:defRPr sz="2000" b="0" i="0" spc="300">
                <a:solidFill>
                  <a:srgbClr val="577F9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LINE 1, ARIAL REGULAR, 20PT, EXPANDED</a:t>
            </a:r>
          </a:p>
        </p:txBody>
      </p:sp>
      <p:pic>
        <p:nvPicPr>
          <p:cNvPr id="23" name="Picture 22">
            <a:extLst>
              <a:ext uri="{FF2B5EF4-FFF2-40B4-BE49-F238E27FC236}">
                <a16:creationId xmlns:a16="http://schemas.microsoft.com/office/drawing/2014/main" id="{59F15D0C-8700-8E4B-991C-FFA0A2D70488}"/>
              </a:ext>
            </a:extLst>
          </p:cNvPr>
          <p:cNvPicPr/>
          <p:nvPr userDrawn="1"/>
        </p:nvPicPr>
        <p:blipFill rotWithShape="1">
          <a:blip r:embed="rId4" cstate="email">
            <a:alphaModFix/>
            <a:extLst>
              <a:ext uri="{28A0092B-C50C-407E-A947-70E740481C1C}">
                <a14:useLocalDpi xmlns:a14="http://schemas.microsoft.com/office/drawing/2010/main"/>
              </a:ext>
            </a:extLst>
          </a:blip>
          <a:srcRect l="123" t="54602" r="55624" b="-475"/>
          <a:stretch/>
        </p:blipFill>
        <p:spPr bwMode="auto">
          <a:xfrm rot="10800000">
            <a:off x="-1" y="3856525"/>
            <a:ext cx="1878228" cy="1939977"/>
          </a:xfrm>
          <a:prstGeom prst="rect">
            <a:avLst/>
          </a:prstGeom>
          <a:noFill/>
          <a:ln>
            <a:noFill/>
          </a:ln>
        </p:spPr>
      </p:pic>
      <p:sp>
        <p:nvSpPr>
          <p:cNvPr id="24" name="Text Placeholder 14">
            <a:extLst>
              <a:ext uri="{FF2B5EF4-FFF2-40B4-BE49-F238E27FC236}">
                <a16:creationId xmlns:a16="http://schemas.microsoft.com/office/drawing/2014/main" id="{608882FF-7C72-854B-BB07-53C6DBD6C51D}"/>
              </a:ext>
            </a:extLst>
          </p:cNvPr>
          <p:cNvSpPr>
            <a:spLocks noGrp="1"/>
          </p:cNvSpPr>
          <p:nvPr>
            <p:ph type="body" sz="quarter" idx="10" hasCustomPrompt="1"/>
          </p:nvPr>
        </p:nvSpPr>
        <p:spPr>
          <a:xfrm>
            <a:off x="1759143" y="3919177"/>
            <a:ext cx="4691277" cy="343899"/>
          </a:xfrm>
        </p:spPr>
        <p:txBody>
          <a:bodyPr>
            <a:noAutofit/>
          </a:bodyPr>
          <a:lstStyle>
            <a:lvl1pPr marL="0" indent="0">
              <a:buNone/>
              <a:defRPr sz="2000" b="1" i="0">
                <a:solidFill>
                  <a:srgbClr val="DEEBF7"/>
                </a:solidFill>
                <a:latin typeface="Arial" panose="020B0604020202020204" pitchFamily="34" charset="0"/>
                <a:cs typeface="Arial" panose="020B0604020202020204" pitchFamily="34" charset="0"/>
              </a:defRPr>
            </a:lvl1pPr>
          </a:lstStyle>
          <a:p>
            <a:pPr lvl="0"/>
            <a:r>
              <a:rPr lang="en-US"/>
              <a:t>Author name</a:t>
            </a:r>
          </a:p>
        </p:txBody>
      </p:sp>
      <p:sp>
        <p:nvSpPr>
          <p:cNvPr id="25" name="Text Placeholder 16">
            <a:extLst>
              <a:ext uri="{FF2B5EF4-FFF2-40B4-BE49-F238E27FC236}">
                <a16:creationId xmlns:a16="http://schemas.microsoft.com/office/drawing/2014/main" id="{023C5BC6-3A0E-A343-B0FC-4E3069115565}"/>
              </a:ext>
            </a:extLst>
          </p:cNvPr>
          <p:cNvSpPr>
            <a:spLocks noGrp="1"/>
          </p:cNvSpPr>
          <p:nvPr>
            <p:ph type="body" sz="quarter" idx="11" hasCustomPrompt="1"/>
          </p:nvPr>
        </p:nvSpPr>
        <p:spPr>
          <a:xfrm>
            <a:off x="1758950" y="4288132"/>
            <a:ext cx="4727575" cy="325438"/>
          </a:xfrm>
        </p:spPr>
        <p:txBody>
          <a:bodyPr>
            <a:noAutofit/>
          </a:bodyPr>
          <a:lstStyle>
            <a:lvl1pPr marL="0" indent="0">
              <a:buNone/>
              <a:defRPr sz="2000" b="0" i="1">
                <a:solidFill>
                  <a:srgbClr val="DEEBF7"/>
                </a:solidFill>
                <a:latin typeface="Arial" panose="020B0604020202020204" pitchFamily="34" charset="0"/>
                <a:cs typeface="Arial" panose="020B0604020202020204" pitchFamily="34" charset="0"/>
              </a:defRPr>
            </a:lvl1pPr>
          </a:lstStyle>
          <a:p>
            <a:pPr lvl="0"/>
            <a:r>
              <a:rPr lang="en-US"/>
              <a:t>Author title</a:t>
            </a:r>
          </a:p>
        </p:txBody>
      </p:sp>
      <p:pic>
        <p:nvPicPr>
          <p:cNvPr id="13" name="Picture 12">
            <a:extLst>
              <a:ext uri="{FF2B5EF4-FFF2-40B4-BE49-F238E27FC236}">
                <a16:creationId xmlns:a16="http://schemas.microsoft.com/office/drawing/2014/main" id="{8AAD2982-2AD3-48B9-A985-A0C9A6AECE9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813793" y="5915677"/>
            <a:ext cx="1107242" cy="740002"/>
          </a:xfrm>
          <a:prstGeom prst="rect">
            <a:avLst/>
          </a:prstGeom>
        </p:spPr>
      </p:pic>
    </p:spTree>
    <p:extLst>
      <p:ext uri="{BB962C8B-B14F-4D97-AF65-F5344CB8AC3E}">
        <p14:creationId xmlns:p14="http://schemas.microsoft.com/office/powerpoint/2010/main" val="1805774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Special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21F04DB-D97B-774F-8BE5-98481FB18328}"/>
              </a:ext>
            </a:extLst>
          </p:cNvPr>
          <p:cNvSpPr>
            <a:spLocks noGrp="1"/>
          </p:cNvSpPr>
          <p:nvPr>
            <p:ph type="pic" sz="quarter" idx="10"/>
          </p:nvPr>
        </p:nvSpPr>
        <p:spPr>
          <a:xfrm>
            <a:off x="0" y="1"/>
            <a:ext cx="12192000" cy="4182533"/>
          </a:xfrm>
          <a:prstGeom prst="rect">
            <a:avLst/>
          </a:prstGeom>
          <a:solidFill>
            <a:srgbClr val="11254D"/>
          </a:solidFill>
        </p:spPr>
        <p:txBody>
          <a:bodyPr anchor="ctr" anchorCtr="0"/>
          <a:lstStyle>
            <a:lvl1pPr marL="0" indent="0" algn="ctr">
              <a:buNone/>
              <a:defRPr sz="1200">
                <a:solidFill>
                  <a:srgbClr val="577F9F"/>
                </a:solidFill>
              </a:defRPr>
            </a:lvl1pPr>
          </a:lstStyle>
          <a:p>
            <a:endParaRPr lang="en-US"/>
          </a:p>
        </p:txBody>
      </p:sp>
      <p:sp>
        <p:nvSpPr>
          <p:cNvPr id="12" name="Text Placeholder 11">
            <a:extLst>
              <a:ext uri="{FF2B5EF4-FFF2-40B4-BE49-F238E27FC236}">
                <a16:creationId xmlns:a16="http://schemas.microsoft.com/office/drawing/2014/main" id="{6E972D29-1E70-BF4B-A9FE-DFD3EB838D1A}"/>
              </a:ext>
            </a:extLst>
          </p:cNvPr>
          <p:cNvSpPr>
            <a:spLocks noGrp="1"/>
          </p:cNvSpPr>
          <p:nvPr>
            <p:ph type="body" sz="quarter" idx="11" hasCustomPrompt="1"/>
          </p:nvPr>
        </p:nvSpPr>
        <p:spPr>
          <a:xfrm>
            <a:off x="741487" y="4521200"/>
            <a:ext cx="4046644" cy="2006600"/>
          </a:xfrm>
          <a:prstGeom prst="rect">
            <a:avLst/>
          </a:prstGeom>
        </p:spPr>
        <p:txBody>
          <a:bodyPr/>
          <a:lstStyle>
            <a:lvl1pPr marL="0" indent="0">
              <a:buNone/>
              <a:defRPr sz="2400" b="1" i="0" baseline="0">
                <a:solidFill>
                  <a:srgbClr val="E73439"/>
                </a:solidFill>
                <a:latin typeface="Arial" panose="020B0604020202020204" pitchFamily="34" charset="0"/>
                <a:cs typeface="Arial" panose="020B0604020202020204" pitchFamily="34" charset="0"/>
              </a:defRPr>
            </a:lvl1pPr>
            <a:lvl2pPr marL="457200" indent="0">
              <a:buNone/>
              <a:defRPr/>
            </a:lvl2pPr>
          </a:lstStyle>
          <a:p>
            <a:pPr lvl="0"/>
            <a:r>
              <a:rPr lang="en-US"/>
              <a:t>SIDE TITLE GOES HERE. ARIAL BOLD, 24PT, ALL CAPREDS</a:t>
            </a:r>
          </a:p>
        </p:txBody>
      </p:sp>
      <p:sp>
        <p:nvSpPr>
          <p:cNvPr id="14" name="Content Placeholder 13">
            <a:extLst>
              <a:ext uri="{FF2B5EF4-FFF2-40B4-BE49-F238E27FC236}">
                <a16:creationId xmlns:a16="http://schemas.microsoft.com/office/drawing/2014/main" id="{B3970259-9024-0745-AD1C-AAC38D47B49E}"/>
              </a:ext>
            </a:extLst>
          </p:cNvPr>
          <p:cNvSpPr>
            <a:spLocks noGrp="1"/>
          </p:cNvSpPr>
          <p:nvPr>
            <p:ph sz="quarter" idx="12"/>
          </p:nvPr>
        </p:nvSpPr>
        <p:spPr>
          <a:xfrm>
            <a:off x="5652656" y="4521200"/>
            <a:ext cx="5797859" cy="2006600"/>
          </a:xfrm>
          <a:prstGeom prst="rect">
            <a:avLst/>
          </a:prstGeom>
        </p:spPr>
        <p:txBody>
          <a:bodyPr>
            <a:normAutofit/>
          </a:bodyPr>
          <a:lstStyle>
            <a:lvl1pPr>
              <a:buClr>
                <a:srgbClr val="E73439"/>
              </a:buClr>
              <a:defRPr sz="1800">
                <a:solidFill>
                  <a:schemeClr val="tx1">
                    <a:lumMod val="85000"/>
                    <a:lumOff val="15000"/>
                  </a:schemeClr>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Rectangle 10">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10558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Special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701D2C60-AE90-4942-A1A3-815C2797870D}"/>
              </a:ext>
            </a:extLst>
          </p:cNvPr>
          <p:cNvSpPr>
            <a:spLocks noGrp="1"/>
          </p:cNvSpPr>
          <p:nvPr>
            <p:ph type="pic" sz="quarter" idx="10"/>
          </p:nvPr>
        </p:nvSpPr>
        <p:spPr>
          <a:xfrm>
            <a:off x="0" y="0"/>
            <a:ext cx="12192000" cy="6859979"/>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endParaRPr lang="en-US"/>
          </a:p>
        </p:txBody>
      </p:sp>
      <p:sp>
        <p:nvSpPr>
          <p:cNvPr id="16" name="Rectangle 15">
            <a:extLst>
              <a:ext uri="{FF2B5EF4-FFF2-40B4-BE49-F238E27FC236}">
                <a16:creationId xmlns:a16="http://schemas.microsoft.com/office/drawing/2014/main" id="{B1B0873C-1198-584F-950D-0CE08ED743E1}"/>
              </a:ext>
            </a:extLst>
          </p:cNvPr>
          <p:cNvSpPr/>
          <p:nvPr userDrawn="1"/>
        </p:nvSpPr>
        <p:spPr>
          <a:xfrm>
            <a:off x="771525" y="1"/>
            <a:ext cx="4224982" cy="5706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a:xfrm>
            <a:off x="956840" y="365127"/>
            <a:ext cx="3862295" cy="823913"/>
          </a:xfrm>
          <a:prstGeom prst="rect">
            <a:avLst/>
          </a:prstGeom>
        </p:spPr>
        <p:txBody>
          <a:bodyPr>
            <a:normAutofit/>
          </a:bodyPr>
          <a:lstStyle>
            <a:lvl1pPr>
              <a:defRPr sz="2800" b="1" i="0">
                <a:solidFill>
                  <a:srgbClr val="E73439"/>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956840" y="1288899"/>
            <a:ext cx="3862295" cy="655648"/>
          </a:xfrm>
          <a:prstGeom prst="rect">
            <a:avLst/>
          </a:prstGeom>
        </p:spPr>
        <p:txBody>
          <a:bodyPr anchor="t" anchorCtr="0">
            <a:normAutofit/>
          </a:bodyPr>
          <a:lstStyle>
            <a:lvl1pPr marL="0" indent="0">
              <a:buNone/>
              <a:defRPr sz="2000" b="1" i="0">
                <a:solidFill>
                  <a:schemeClr val="tx1">
                    <a:lumMod val="85000"/>
                    <a:lumOff val="1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Rectangle 13">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Content Placeholder 2"/>
          <p:cNvSpPr>
            <a:spLocks noGrp="1"/>
          </p:cNvSpPr>
          <p:nvPr>
            <p:ph idx="11"/>
          </p:nvPr>
        </p:nvSpPr>
        <p:spPr>
          <a:xfrm>
            <a:off x="956840" y="2044407"/>
            <a:ext cx="3862295" cy="3535127"/>
          </a:xfrm>
          <a:prstGeom prst="rect">
            <a:avLst/>
          </a:prstGeom>
        </p:spPr>
        <p:txBody>
          <a:bodyPr>
            <a:normAutofit/>
          </a:bodyPr>
          <a:lstStyle>
            <a:lvl1pPr marL="228600" indent="-227013">
              <a:spcBef>
                <a:spcPts val="1200"/>
              </a:spcBef>
              <a:buClr>
                <a:srgbClr val="E73439"/>
              </a:buClr>
              <a:defRPr sz="2000" b="0" i="0">
                <a:solidFill>
                  <a:schemeClr val="tx1">
                    <a:lumMod val="85000"/>
                    <a:lumOff val="15000"/>
                  </a:schemeClr>
                </a:solidFill>
                <a:latin typeface="Arial" panose="020B0604020202020204" pitchFamily="34" charset="0"/>
                <a:cs typeface="Arial" panose="020B0604020202020204" pitchFamily="34" charset="0"/>
              </a:defRPr>
            </a:lvl1pPr>
            <a:lvl2pPr marL="576263" indent="-288925">
              <a:buClr>
                <a:srgbClr val="E73439"/>
              </a:buClr>
              <a:buFont typeface="Arial" panose="020B0604020202020204" pitchFamily="34" charset="0"/>
              <a:buChar char="–"/>
              <a:defRPr sz="1800" b="0" i="0">
                <a:solidFill>
                  <a:schemeClr val="tx1">
                    <a:lumMod val="85000"/>
                    <a:lumOff val="15000"/>
                  </a:schemeClr>
                </a:solidFill>
                <a:latin typeface="Arial" panose="020B0604020202020204" pitchFamily="34" charset="0"/>
                <a:cs typeface="Arial" panose="020B0604020202020204" pitchFamily="34" charset="0"/>
              </a:defRPr>
            </a:lvl2pPr>
            <a:lvl3pPr marL="744538" indent="-168275">
              <a:buClr>
                <a:srgbClr val="E73439"/>
              </a:buClr>
              <a:buFont typeface="Calibri" panose="020F0502020204030204" pitchFamily="34" charset="0"/>
              <a:buChar char="‐"/>
              <a:defRPr sz="1600"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94148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aces">
    <p:spTree>
      <p:nvGrpSpPr>
        <p:cNvPr id="1" name=""/>
        <p:cNvGrpSpPr/>
        <p:nvPr/>
      </p:nvGrpSpPr>
      <p:grpSpPr>
        <a:xfrm>
          <a:off x="0" y="0"/>
          <a:ext cx="0" cy="0"/>
          <a:chOff x="0" y="0"/>
          <a:chExt cx="0" cy="0"/>
        </a:xfrm>
      </p:grpSpPr>
      <p:pic>
        <p:nvPicPr>
          <p:cNvPr id="2" name="Picture 1" descr="Linkages backgroundNo blue-01.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023" y="-180622"/>
            <a:ext cx="12188977" cy="7038622"/>
          </a:xfrm>
          <a:prstGeom prst="rect">
            <a:avLst/>
          </a:prstGeom>
        </p:spPr>
      </p:pic>
      <p:sp>
        <p:nvSpPr>
          <p:cNvPr id="5" name="Title 1"/>
          <p:cNvSpPr>
            <a:spLocks noGrp="1"/>
          </p:cNvSpPr>
          <p:nvPr>
            <p:ph type="title"/>
          </p:nvPr>
        </p:nvSpPr>
        <p:spPr>
          <a:xfrm>
            <a:off x="1880727" y="211527"/>
            <a:ext cx="9374293" cy="972441"/>
          </a:xfrm>
          <a:prstGeom prst="rect">
            <a:avLst/>
          </a:prstGeom>
        </p:spPr>
        <p:txBody>
          <a:bodyPr vert="horz">
            <a:normAutofit/>
          </a:bodyPr>
          <a:lstStyle>
            <a:lvl1pPr algn="l">
              <a:defRPr sz="3600">
                <a:solidFill>
                  <a:srgbClr val="595959"/>
                </a:solidFill>
              </a:defRPr>
            </a:lvl1pPr>
          </a:lstStyle>
          <a:p>
            <a:r>
              <a:rPr lang="en-US"/>
              <a:t>Click to edit Master title style</a:t>
            </a:r>
          </a:p>
        </p:txBody>
      </p:sp>
      <p:sp>
        <p:nvSpPr>
          <p:cNvPr id="6" name="Text Placeholder 3"/>
          <p:cNvSpPr>
            <a:spLocks noGrp="1"/>
          </p:cNvSpPr>
          <p:nvPr>
            <p:ph type="body" sz="quarter" idx="10"/>
          </p:nvPr>
        </p:nvSpPr>
        <p:spPr>
          <a:xfrm>
            <a:off x="1880727" y="1584325"/>
            <a:ext cx="9374293" cy="4360366"/>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level</a:t>
            </a:r>
          </a:p>
          <a:p>
            <a:pPr lvl="2"/>
            <a:r>
              <a:rPr lang="en-US"/>
              <a:t>Third level</a:t>
            </a:r>
          </a:p>
        </p:txBody>
      </p:sp>
      <p:cxnSp>
        <p:nvCxnSpPr>
          <p:cNvPr id="7" name="Straight Connector 6"/>
          <p:cNvCxnSpPr/>
          <p:nvPr userDrawn="1"/>
        </p:nvCxnSpPr>
        <p:spPr>
          <a:xfrm>
            <a:off x="1998133" y="1148080"/>
            <a:ext cx="3197013" cy="0"/>
          </a:xfrm>
          <a:prstGeom prst="line">
            <a:avLst/>
          </a:prstGeom>
          <a:ln w="76200"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6692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Rectangle 2"/>
          <p:cNvSpPr/>
          <p:nvPr userDrawn="1"/>
        </p:nvSpPr>
        <p:spPr>
          <a:xfrm flipV="1">
            <a:off x="0" y="6691304"/>
            <a:ext cx="12252960" cy="195470"/>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endParaRPr>
          </a:p>
        </p:txBody>
      </p:sp>
      <p:sp>
        <p:nvSpPr>
          <p:cNvPr id="4" name="Title 1"/>
          <p:cNvSpPr>
            <a:spLocks noGrp="1"/>
          </p:cNvSpPr>
          <p:nvPr>
            <p:ph type="title"/>
          </p:nvPr>
        </p:nvSpPr>
        <p:spPr>
          <a:xfrm>
            <a:off x="623148" y="445197"/>
            <a:ext cx="10959253" cy="972441"/>
          </a:xfrm>
          <a:prstGeom prst="rect">
            <a:avLst/>
          </a:prstGeom>
        </p:spPr>
        <p:txBody>
          <a:bodyPr vert="horz">
            <a:normAutofit/>
          </a:bodyPr>
          <a:lstStyle>
            <a:lvl1pPr algn="l">
              <a:defRPr sz="3600">
                <a:solidFill>
                  <a:srgbClr val="595959"/>
                </a:solidFill>
              </a:defRPr>
            </a:lvl1pPr>
          </a:lstStyle>
          <a:p>
            <a:r>
              <a:rPr lang="en-US"/>
              <a:t>Click to edit Master title style</a:t>
            </a:r>
          </a:p>
        </p:txBody>
      </p:sp>
      <p:sp>
        <p:nvSpPr>
          <p:cNvPr id="5" name="Text Placeholder 3"/>
          <p:cNvSpPr>
            <a:spLocks noGrp="1"/>
          </p:cNvSpPr>
          <p:nvPr>
            <p:ph type="body" sz="quarter" idx="10"/>
          </p:nvPr>
        </p:nvSpPr>
        <p:spPr>
          <a:xfrm>
            <a:off x="623148" y="1767845"/>
            <a:ext cx="10959253" cy="4176851"/>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29513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4" name="Picture 13" descr="Blue background-01-01.png"/>
          <p:cNvPicPr>
            <a:picLocks noChangeAspect="1"/>
          </p:cNvPicPr>
          <p:nvPr userDrawn="1"/>
        </p:nvPicPr>
        <p:blipFill rotWithShape="1">
          <a:blip r:embed="rId2" cstate="email">
            <a:extLst>
              <a:ext uri="{28A0092B-C50C-407E-A947-70E740481C1C}">
                <a14:useLocalDpi xmlns:a14="http://schemas.microsoft.com/office/drawing/2010/main"/>
              </a:ext>
            </a:extLst>
          </a:blip>
          <a:srcRect t="-2"/>
          <a:stretch/>
        </p:blipFill>
        <p:spPr>
          <a:xfrm>
            <a:off x="-3" y="-5"/>
            <a:ext cx="12188977" cy="5710857"/>
          </a:xfrm>
          <a:prstGeom prst="rect">
            <a:avLst/>
          </a:prstGeom>
        </p:spPr>
      </p:pic>
      <p:pic>
        <p:nvPicPr>
          <p:cNvPr id="10" name="Picture 9" descr="LINKAGES_Logo_v7.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10024" y="6059437"/>
            <a:ext cx="1732226" cy="614395"/>
          </a:xfrm>
          <a:prstGeom prst="rect">
            <a:avLst/>
          </a:prstGeom>
        </p:spPr>
      </p:pic>
      <p:sp>
        <p:nvSpPr>
          <p:cNvPr id="17" name="Title 16"/>
          <p:cNvSpPr>
            <a:spLocks noGrp="1"/>
          </p:cNvSpPr>
          <p:nvPr>
            <p:ph type="title"/>
          </p:nvPr>
        </p:nvSpPr>
        <p:spPr>
          <a:xfrm>
            <a:off x="609600" y="1572536"/>
            <a:ext cx="7258050" cy="1560960"/>
          </a:xfrm>
        </p:spPr>
        <p:txBody>
          <a:bodyPr>
            <a:normAutofit/>
          </a:bodyPr>
          <a:lstStyle>
            <a:lvl1pPr algn="l">
              <a:defRPr sz="4400">
                <a:solidFill>
                  <a:schemeClr val="bg1"/>
                </a:solidFill>
              </a:defRPr>
            </a:lvl1pPr>
          </a:lstStyle>
          <a:p>
            <a:r>
              <a:rPr lang="en-US"/>
              <a:t>Click to edit Master title style</a:t>
            </a:r>
          </a:p>
        </p:txBody>
      </p:sp>
      <p:sp>
        <p:nvSpPr>
          <p:cNvPr id="2" name="Rectangle 1"/>
          <p:cNvSpPr/>
          <p:nvPr userDrawn="1"/>
        </p:nvSpPr>
        <p:spPr>
          <a:xfrm>
            <a:off x="0" y="5710852"/>
            <a:ext cx="12192000" cy="182523"/>
          </a:xfrm>
          <a:prstGeom prst="rect">
            <a:avLst/>
          </a:prstGeom>
          <a:solidFill>
            <a:srgbClr val="DB55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endParaRPr>
          </a:p>
        </p:txBody>
      </p:sp>
      <p:pic>
        <p:nvPicPr>
          <p:cNvPr id="3" name="Picture 2" descr="FHI360_Logo_NewTag_Horiz_rgb.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876549" y="6083211"/>
            <a:ext cx="1353532" cy="602773"/>
          </a:xfrm>
          <a:prstGeom prst="rect">
            <a:avLst/>
          </a:prstGeom>
        </p:spPr>
      </p:pic>
      <p:pic>
        <p:nvPicPr>
          <p:cNvPr id="4" name="Picture 3" descr="USAID logo.jpg"/>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236987" y="6092170"/>
            <a:ext cx="2439538" cy="659162"/>
          </a:xfrm>
          <a:prstGeom prst="rect">
            <a:avLst/>
          </a:prstGeom>
        </p:spPr>
      </p:pic>
      <p:pic>
        <p:nvPicPr>
          <p:cNvPr id="9" name="Picture 8">
            <a:extLst>
              <a:ext uri="{FF2B5EF4-FFF2-40B4-BE49-F238E27FC236}">
                <a16:creationId xmlns:a16="http://schemas.microsoft.com/office/drawing/2014/main" id="{0BFDB8F0-DDB0-4960-AAE5-CA81A2C9665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156467" y="5962367"/>
            <a:ext cx="1240140" cy="784174"/>
          </a:xfrm>
          <a:prstGeom prst="rect">
            <a:avLst/>
          </a:prstGeom>
        </p:spPr>
      </p:pic>
    </p:spTree>
    <p:extLst>
      <p:ext uri="{BB962C8B-B14F-4D97-AF65-F5344CB8AC3E}">
        <p14:creationId xmlns:p14="http://schemas.microsoft.com/office/powerpoint/2010/main" val="930818517"/>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pic>
        <p:nvPicPr>
          <p:cNvPr id="2" name="Picture 1" descr="Linkages background-01.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023" y="0"/>
            <a:ext cx="12188977" cy="6858000"/>
          </a:xfrm>
          <a:prstGeom prst="rect">
            <a:avLst/>
          </a:prstGeom>
        </p:spPr>
      </p:pic>
      <p:sp>
        <p:nvSpPr>
          <p:cNvPr id="5" name="Title 16"/>
          <p:cNvSpPr>
            <a:spLocks noGrp="1"/>
          </p:cNvSpPr>
          <p:nvPr>
            <p:ph type="title"/>
          </p:nvPr>
        </p:nvSpPr>
        <p:spPr>
          <a:xfrm>
            <a:off x="2146514" y="1356912"/>
            <a:ext cx="9238827" cy="1560960"/>
          </a:xfrm>
        </p:spPr>
        <p:txBody>
          <a:bodyPr>
            <a:normAutofit/>
          </a:bodyPr>
          <a:lstStyle>
            <a:lvl1pPr algn="l">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182546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with Default Logos">
    <p:spTree>
      <p:nvGrpSpPr>
        <p:cNvPr id="1" name=""/>
        <p:cNvGrpSpPr/>
        <p:nvPr/>
      </p:nvGrpSpPr>
      <p:grpSpPr>
        <a:xfrm>
          <a:off x="0" y="0"/>
          <a:ext cx="0" cy="0"/>
          <a:chOff x="0" y="0"/>
          <a:chExt cx="0" cy="0"/>
        </a:xfrm>
      </p:grpSpPr>
      <p:sp>
        <p:nvSpPr>
          <p:cNvPr id="3" name="Rectangle 2"/>
          <p:cNvSpPr/>
          <p:nvPr userDrawn="1"/>
        </p:nvSpPr>
        <p:spPr>
          <a:xfrm flipV="1">
            <a:off x="0" y="6691304"/>
            <a:ext cx="12252960" cy="195470"/>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endParaRPr>
          </a:p>
        </p:txBody>
      </p:sp>
      <p:sp>
        <p:nvSpPr>
          <p:cNvPr id="6" name="Title 1"/>
          <p:cNvSpPr>
            <a:spLocks noGrp="1"/>
          </p:cNvSpPr>
          <p:nvPr>
            <p:ph type="title"/>
          </p:nvPr>
        </p:nvSpPr>
        <p:spPr>
          <a:xfrm>
            <a:off x="623147" y="445197"/>
            <a:ext cx="10959253" cy="972441"/>
          </a:xfrm>
          <a:prstGeom prst="rect">
            <a:avLst/>
          </a:prstGeom>
        </p:spPr>
        <p:txBody>
          <a:bodyPr vert="horz">
            <a:normAutofit/>
          </a:bodyPr>
          <a:lstStyle>
            <a:lvl1pPr algn="l">
              <a:defRPr sz="3600">
                <a:solidFill>
                  <a:srgbClr val="595959"/>
                </a:solidFill>
              </a:defRPr>
            </a:lvl1pPr>
          </a:lstStyle>
          <a:p>
            <a:r>
              <a:rPr lang="en-US"/>
              <a:t>Click to edit Master title style</a:t>
            </a:r>
          </a:p>
        </p:txBody>
      </p:sp>
      <p:sp>
        <p:nvSpPr>
          <p:cNvPr id="7" name="Text Placeholder 3"/>
          <p:cNvSpPr>
            <a:spLocks noGrp="1"/>
          </p:cNvSpPr>
          <p:nvPr>
            <p:ph type="body" sz="quarter" idx="10"/>
          </p:nvPr>
        </p:nvSpPr>
        <p:spPr>
          <a:xfrm>
            <a:off x="623147" y="1767840"/>
            <a:ext cx="10959253" cy="4176851"/>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level</a:t>
            </a:r>
          </a:p>
          <a:p>
            <a:pPr lvl="2"/>
            <a:r>
              <a:rPr lang="en-US"/>
              <a:t>Third level</a:t>
            </a:r>
          </a:p>
        </p:txBody>
      </p:sp>
      <p:pic>
        <p:nvPicPr>
          <p:cNvPr id="8" name="Picture 7" descr="LINKAGES_Logo_v7.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87993" y="6154344"/>
            <a:ext cx="1522336" cy="404370"/>
          </a:xfrm>
          <a:prstGeom prst="rect">
            <a:avLst/>
          </a:prstGeom>
        </p:spPr>
      </p:pic>
      <p:pic>
        <p:nvPicPr>
          <p:cNvPr id="10" name="Picture 9" descr="FHI360_Logo_NewTag_Horiz_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71309" y="6154344"/>
            <a:ext cx="1123528" cy="375258"/>
          </a:xfrm>
          <a:prstGeom prst="rect">
            <a:avLst/>
          </a:prstGeom>
        </p:spPr>
      </p:pic>
      <p:pic>
        <p:nvPicPr>
          <p:cNvPr id="11" name="Picture 10" descr="PEPFARLogoDomestic_Tagline.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448887" y="6112886"/>
            <a:ext cx="1771023" cy="480693"/>
          </a:xfrm>
          <a:prstGeom prst="rect">
            <a:avLst/>
          </a:prstGeom>
        </p:spPr>
      </p:pic>
      <p:pic>
        <p:nvPicPr>
          <p:cNvPr id="9" name="Picture 8" descr="USAID logo.jpg"/>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05200" y="6122373"/>
            <a:ext cx="2394200" cy="485187"/>
          </a:xfrm>
          <a:prstGeom prst="rect">
            <a:avLst/>
          </a:prstGeom>
        </p:spPr>
      </p:pic>
    </p:spTree>
    <p:extLst>
      <p:ext uri="{BB962C8B-B14F-4D97-AF65-F5344CB8AC3E}">
        <p14:creationId xmlns:p14="http://schemas.microsoft.com/office/powerpoint/2010/main" val="2869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Faces">
    <p:spTree>
      <p:nvGrpSpPr>
        <p:cNvPr id="1" name=""/>
        <p:cNvGrpSpPr/>
        <p:nvPr/>
      </p:nvGrpSpPr>
      <p:grpSpPr>
        <a:xfrm>
          <a:off x="0" y="0"/>
          <a:ext cx="0" cy="0"/>
          <a:chOff x="0" y="0"/>
          <a:chExt cx="0" cy="0"/>
        </a:xfrm>
      </p:grpSpPr>
      <p:pic>
        <p:nvPicPr>
          <p:cNvPr id="2" name="Picture 1" descr="Linkages backgroundNo blue-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p:cNvSpPr>
            <a:spLocks noGrp="1"/>
          </p:cNvSpPr>
          <p:nvPr>
            <p:ph type="title"/>
          </p:nvPr>
        </p:nvSpPr>
        <p:spPr>
          <a:xfrm>
            <a:off x="2208107" y="211517"/>
            <a:ext cx="9374293" cy="972441"/>
          </a:xfrm>
          <a:prstGeom prst="rect">
            <a:avLst/>
          </a:prstGeom>
        </p:spPr>
        <p:txBody>
          <a:bodyPr vert="horz">
            <a:normAutofit/>
          </a:bodyPr>
          <a:lstStyle>
            <a:lvl1pPr algn="l">
              <a:defRPr sz="3600">
                <a:solidFill>
                  <a:srgbClr val="595959"/>
                </a:solidFill>
              </a:defRPr>
            </a:lvl1pPr>
          </a:lstStyle>
          <a:p>
            <a:r>
              <a:rPr lang="en-US"/>
              <a:t>Click to edit Master title style</a:t>
            </a:r>
          </a:p>
        </p:txBody>
      </p:sp>
      <p:sp>
        <p:nvSpPr>
          <p:cNvPr id="6" name="Text Placeholder 3"/>
          <p:cNvSpPr>
            <a:spLocks noGrp="1"/>
          </p:cNvSpPr>
          <p:nvPr>
            <p:ph type="body" sz="quarter" idx="10"/>
          </p:nvPr>
        </p:nvSpPr>
        <p:spPr>
          <a:xfrm>
            <a:off x="2208107" y="1584325"/>
            <a:ext cx="9374293" cy="4360366"/>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level</a:t>
            </a:r>
          </a:p>
          <a:p>
            <a:pPr lvl="2"/>
            <a:r>
              <a:rPr lang="en-US"/>
              <a:t>Third level</a:t>
            </a:r>
          </a:p>
        </p:txBody>
      </p:sp>
      <p:cxnSp>
        <p:nvCxnSpPr>
          <p:cNvPr id="7" name="Straight Connector 6"/>
          <p:cNvCxnSpPr/>
          <p:nvPr userDrawn="1"/>
        </p:nvCxnSpPr>
        <p:spPr>
          <a:xfrm>
            <a:off x="2302934" y="1148080"/>
            <a:ext cx="3197013" cy="0"/>
          </a:xfrm>
          <a:prstGeom prst="line">
            <a:avLst/>
          </a:prstGeom>
          <a:ln w="76200"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249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Faces">
    <p:spTree>
      <p:nvGrpSpPr>
        <p:cNvPr id="1" name=""/>
        <p:cNvGrpSpPr/>
        <p:nvPr/>
      </p:nvGrpSpPr>
      <p:grpSpPr>
        <a:xfrm>
          <a:off x="0" y="0"/>
          <a:ext cx="0" cy="0"/>
          <a:chOff x="0" y="0"/>
          <a:chExt cx="0" cy="0"/>
        </a:xfrm>
      </p:grpSpPr>
      <p:sp>
        <p:nvSpPr>
          <p:cNvPr id="5" name="Title 1"/>
          <p:cNvSpPr>
            <a:spLocks noGrp="1"/>
          </p:cNvSpPr>
          <p:nvPr>
            <p:ph type="title"/>
          </p:nvPr>
        </p:nvSpPr>
        <p:spPr>
          <a:xfrm>
            <a:off x="2208107" y="211517"/>
            <a:ext cx="9374293" cy="972441"/>
          </a:xfrm>
          <a:prstGeom prst="rect">
            <a:avLst/>
          </a:prstGeom>
        </p:spPr>
        <p:txBody>
          <a:bodyPr vert="horz">
            <a:normAutofit/>
          </a:bodyPr>
          <a:lstStyle>
            <a:lvl1pPr algn="l">
              <a:defRPr sz="3600">
                <a:solidFill>
                  <a:srgbClr val="595959"/>
                </a:solidFill>
              </a:defRPr>
            </a:lvl1pPr>
          </a:lstStyle>
          <a:p>
            <a:r>
              <a:rPr lang="en-US"/>
              <a:t>Click to edit Master title style</a:t>
            </a:r>
          </a:p>
        </p:txBody>
      </p:sp>
      <p:sp>
        <p:nvSpPr>
          <p:cNvPr id="6" name="Text Placeholder 3"/>
          <p:cNvSpPr>
            <a:spLocks noGrp="1"/>
          </p:cNvSpPr>
          <p:nvPr>
            <p:ph type="body" sz="quarter" idx="10"/>
          </p:nvPr>
        </p:nvSpPr>
        <p:spPr>
          <a:xfrm>
            <a:off x="2208107" y="1584325"/>
            <a:ext cx="9374293" cy="4360366"/>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level</a:t>
            </a:r>
          </a:p>
          <a:p>
            <a:pPr lvl="2"/>
            <a:r>
              <a:rPr lang="en-US"/>
              <a:t>Third level</a:t>
            </a:r>
          </a:p>
        </p:txBody>
      </p:sp>
      <p:cxnSp>
        <p:nvCxnSpPr>
          <p:cNvPr id="7" name="Straight Connector 6"/>
          <p:cNvCxnSpPr/>
          <p:nvPr userDrawn="1"/>
        </p:nvCxnSpPr>
        <p:spPr>
          <a:xfrm>
            <a:off x="2302934" y="1148080"/>
            <a:ext cx="3197013" cy="0"/>
          </a:xfrm>
          <a:prstGeom prst="line">
            <a:avLst/>
          </a:prstGeom>
          <a:ln w="76200" cap="flat" cmpd="sng" algn="ctr">
            <a:solidFill>
              <a:schemeClr val="bg1">
                <a:lumMod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9BC883F1-8BF5-44BF-A286-AB163E536895}"/>
              </a:ext>
            </a:extLst>
          </p:cNvPr>
          <p:cNvGrpSpPr/>
          <p:nvPr userDrawn="1"/>
        </p:nvGrpSpPr>
        <p:grpSpPr>
          <a:xfrm>
            <a:off x="-1034" y="0"/>
            <a:ext cx="1116155" cy="6858000"/>
            <a:chOff x="-775" y="0"/>
            <a:chExt cx="837116" cy="6858000"/>
          </a:xfrm>
        </p:grpSpPr>
        <p:pic>
          <p:nvPicPr>
            <p:cNvPr id="2" name="Picture 1" descr="Linkages backgroundNo blue-01.png"/>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r="90854" b="5772"/>
            <a:stretch/>
          </p:blipFill>
          <p:spPr>
            <a:xfrm>
              <a:off x="0" y="0"/>
              <a:ext cx="836341" cy="6462132"/>
            </a:xfrm>
            <a:prstGeom prst="rect">
              <a:avLst/>
            </a:prstGeom>
          </p:spPr>
        </p:pic>
        <p:pic>
          <p:nvPicPr>
            <p:cNvPr id="8" name="Picture 7" descr="Linkages backgroundNo blue-01.png">
              <a:extLst>
                <a:ext uri="{FF2B5EF4-FFF2-40B4-BE49-F238E27FC236}">
                  <a16:creationId xmlns:a16="http://schemas.microsoft.com/office/drawing/2014/main" id="{00ED24FD-15AF-47A0-9D5F-EE40F3CA7EA2}"/>
                </a:ext>
              </a:extLst>
            </p:cNvPr>
            <p:cNvPicPr>
              <a:picLocks noChangeAspect="1"/>
            </p:cNvPicPr>
            <p:nvPr userDrawn="1"/>
          </p:nvPicPr>
          <p:blipFill rotWithShape="1">
            <a:blip r:embed="rId4" cstate="email">
              <a:extLst>
                <a:ext uri="{BEBA8EAE-BF5A-486C-A8C5-ECC9F3942E4B}">
                  <a14:imgProps xmlns:a14="http://schemas.microsoft.com/office/drawing/2010/main">
                    <a14:imgLayer r:embed="rId5">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775" y="5425434"/>
              <a:ext cx="836341" cy="1432566"/>
            </a:xfrm>
            <a:prstGeom prst="rect">
              <a:avLst/>
            </a:prstGeom>
          </p:spPr>
        </p:pic>
      </p:grpSp>
    </p:spTree>
    <p:extLst>
      <p:ext uri="{BB962C8B-B14F-4D97-AF65-F5344CB8AC3E}">
        <p14:creationId xmlns:p14="http://schemas.microsoft.com/office/powerpoint/2010/main" val="2590478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p:cNvSpPr/>
          <p:nvPr userDrawn="1"/>
        </p:nvSpPr>
        <p:spPr>
          <a:xfrm flipV="1">
            <a:off x="0" y="6691304"/>
            <a:ext cx="12252960" cy="195470"/>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endParaRPr>
          </a:p>
        </p:txBody>
      </p:sp>
      <p:sp>
        <p:nvSpPr>
          <p:cNvPr id="4" name="Title 1"/>
          <p:cNvSpPr>
            <a:spLocks noGrp="1"/>
          </p:cNvSpPr>
          <p:nvPr>
            <p:ph type="title"/>
          </p:nvPr>
        </p:nvSpPr>
        <p:spPr>
          <a:xfrm>
            <a:off x="623147" y="445197"/>
            <a:ext cx="10959253" cy="972441"/>
          </a:xfrm>
          <a:prstGeom prst="rect">
            <a:avLst/>
          </a:prstGeom>
        </p:spPr>
        <p:txBody>
          <a:bodyPr vert="horz">
            <a:normAutofit/>
          </a:bodyPr>
          <a:lstStyle>
            <a:lvl1pPr algn="l">
              <a:defRPr sz="3600">
                <a:solidFill>
                  <a:srgbClr val="595959"/>
                </a:solidFill>
              </a:defRPr>
            </a:lvl1pPr>
          </a:lstStyle>
          <a:p>
            <a:r>
              <a:rPr lang="en-US"/>
              <a:t>Click to edit Master title style</a:t>
            </a:r>
          </a:p>
        </p:txBody>
      </p:sp>
      <p:sp>
        <p:nvSpPr>
          <p:cNvPr id="5" name="Text Placeholder 3"/>
          <p:cNvSpPr>
            <a:spLocks noGrp="1"/>
          </p:cNvSpPr>
          <p:nvPr>
            <p:ph type="body" sz="quarter" idx="10"/>
          </p:nvPr>
        </p:nvSpPr>
        <p:spPr>
          <a:xfrm>
            <a:off x="623147" y="1767840"/>
            <a:ext cx="10959253" cy="4176851"/>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76813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Divider">
    <p:spTree>
      <p:nvGrpSpPr>
        <p:cNvPr id="1" name=""/>
        <p:cNvGrpSpPr/>
        <p:nvPr/>
      </p:nvGrpSpPr>
      <p:grpSpPr>
        <a:xfrm>
          <a:off x="0" y="0"/>
          <a:ext cx="0" cy="0"/>
          <a:chOff x="0" y="0"/>
          <a:chExt cx="0" cy="0"/>
        </a:xfrm>
      </p:grpSpPr>
      <p:sp>
        <p:nvSpPr>
          <p:cNvPr id="23" name="Picture Placeholder 14">
            <a:extLst>
              <a:ext uri="{FF2B5EF4-FFF2-40B4-BE49-F238E27FC236}">
                <a16:creationId xmlns:a16="http://schemas.microsoft.com/office/drawing/2014/main" id="{ADD07B64-0B68-274F-8E7D-729AEDC4D0A7}"/>
              </a:ext>
            </a:extLst>
          </p:cNvPr>
          <p:cNvSpPr>
            <a:spLocks noGrp="1"/>
          </p:cNvSpPr>
          <p:nvPr>
            <p:ph type="pic" sz="quarter" idx="10"/>
          </p:nvPr>
        </p:nvSpPr>
        <p:spPr>
          <a:xfrm>
            <a:off x="4703416" y="0"/>
            <a:ext cx="7488584" cy="3771411"/>
          </a:xfrm>
          <a:solidFill>
            <a:srgbClr val="10254D"/>
          </a:solidFill>
        </p:spPr>
        <p:txBody>
          <a:bodyPr anchor="ctr" anchorCtr="0">
            <a:normAutofit/>
          </a:bodyPr>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endParaRPr lang="en-US"/>
          </a:p>
        </p:txBody>
      </p:sp>
      <p:pic>
        <p:nvPicPr>
          <p:cNvPr id="24" name="Picture 23">
            <a:extLst>
              <a:ext uri="{FF2B5EF4-FFF2-40B4-BE49-F238E27FC236}">
                <a16:creationId xmlns:a16="http://schemas.microsoft.com/office/drawing/2014/main" id="{03617280-F625-A644-975B-8B64FEFBE8C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616" y="5860"/>
            <a:ext cx="3987800" cy="3765551"/>
          </a:xfrm>
          <a:prstGeom prst="rect">
            <a:avLst/>
          </a:prstGeom>
        </p:spPr>
      </p:pic>
      <p:sp>
        <p:nvSpPr>
          <p:cNvPr id="25" name="Rectangle 24">
            <a:extLst>
              <a:ext uri="{FF2B5EF4-FFF2-40B4-BE49-F238E27FC236}">
                <a16:creationId xmlns:a16="http://schemas.microsoft.com/office/drawing/2014/main" id="{10B87B3F-5EBC-C84C-A9F6-19C9BA9453E5}"/>
              </a:ext>
            </a:extLst>
          </p:cNvPr>
          <p:cNvSpPr/>
          <p:nvPr userDrawn="1"/>
        </p:nvSpPr>
        <p:spPr>
          <a:xfrm>
            <a:off x="-1" y="-1"/>
            <a:ext cx="715617" cy="3771412"/>
          </a:xfrm>
          <a:prstGeom prst="rect">
            <a:avLst/>
          </a:prstGeom>
          <a:solidFill>
            <a:srgbClr val="E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07DBCB90-1054-0D42-822A-509700C8589C}"/>
              </a:ext>
            </a:extLst>
          </p:cNvPr>
          <p:cNvSpPr/>
          <p:nvPr userDrawn="1"/>
        </p:nvSpPr>
        <p:spPr>
          <a:xfrm>
            <a:off x="0" y="3771411"/>
            <a:ext cx="12192000" cy="3147204"/>
          </a:xfrm>
          <a:prstGeom prst="rect">
            <a:avLst/>
          </a:prstGeom>
          <a:solidFill>
            <a:srgbClr val="446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D06BBB84-AB1B-884B-9CE3-D4CF0C045B12}"/>
              </a:ext>
            </a:extLst>
          </p:cNvPr>
          <p:cNvSpPr/>
          <p:nvPr userDrawn="1"/>
        </p:nvSpPr>
        <p:spPr>
          <a:xfrm>
            <a:off x="1486861" y="4433867"/>
            <a:ext cx="3243805" cy="75358"/>
          </a:xfrm>
          <a:prstGeom prst="rect">
            <a:avLst/>
          </a:prstGeom>
          <a:solidFill>
            <a:srgbClr val="112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1" name="Title 1">
            <a:extLst>
              <a:ext uri="{FF2B5EF4-FFF2-40B4-BE49-F238E27FC236}">
                <a16:creationId xmlns:a16="http://schemas.microsoft.com/office/drawing/2014/main" id="{6B54EAE4-0834-FE41-A4DF-7D51B9D5EEB0}"/>
              </a:ext>
            </a:extLst>
          </p:cNvPr>
          <p:cNvSpPr>
            <a:spLocks noGrp="1"/>
          </p:cNvSpPr>
          <p:nvPr>
            <p:ph type="title" hasCustomPrompt="1"/>
          </p:nvPr>
        </p:nvSpPr>
        <p:spPr>
          <a:xfrm>
            <a:off x="1366897" y="4752477"/>
            <a:ext cx="9817601" cy="1325563"/>
          </a:xfrm>
        </p:spPr>
        <p:txBody>
          <a:bodyPr>
            <a:normAutofit/>
          </a:bodyPr>
          <a:lstStyle>
            <a:lvl1pPr>
              <a:defRPr sz="3600" b="0" i="0" spc="300">
                <a:solidFill>
                  <a:schemeClr val="bg1"/>
                </a:solidFill>
                <a:latin typeface="Arial" panose="020B0604020202020204" pitchFamily="34" charset="0"/>
                <a:cs typeface="Arial" panose="020B0604020202020204" pitchFamily="34" charset="0"/>
              </a:defRPr>
            </a:lvl1pPr>
          </a:lstStyle>
          <a:p>
            <a:r>
              <a:rPr lang="en-US"/>
              <a:t>SECTIONS TITLE HERE, ARIAL REGULAR, 36PT, ALL CAPS, EXPANDED</a:t>
            </a:r>
          </a:p>
        </p:txBody>
      </p:sp>
    </p:spTree>
    <p:extLst>
      <p:ext uri="{BB962C8B-B14F-4D97-AF65-F5344CB8AC3E}">
        <p14:creationId xmlns:p14="http://schemas.microsoft.com/office/powerpoint/2010/main" val="2481124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ubtitle">
    <p:spTree>
      <p:nvGrpSpPr>
        <p:cNvPr id="1" name=""/>
        <p:cNvGrpSpPr/>
        <p:nvPr/>
      </p:nvGrpSpPr>
      <p:grpSpPr>
        <a:xfrm>
          <a:off x="0" y="0"/>
          <a:ext cx="0" cy="0"/>
          <a:chOff x="0" y="0"/>
          <a:chExt cx="0" cy="0"/>
        </a:xfrm>
      </p:grpSpPr>
      <p:pic>
        <p:nvPicPr>
          <p:cNvPr id="2" name="Picture 1" descr="Linkages background-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6"/>
          <p:cNvSpPr>
            <a:spLocks noGrp="1"/>
          </p:cNvSpPr>
          <p:nvPr>
            <p:ph type="title"/>
          </p:nvPr>
        </p:nvSpPr>
        <p:spPr>
          <a:xfrm>
            <a:off x="2289387" y="1356912"/>
            <a:ext cx="9238827" cy="1560960"/>
          </a:xfrm>
        </p:spPr>
        <p:txBody>
          <a:bodyPr>
            <a:normAutofit/>
          </a:bodyPr>
          <a:lstStyle>
            <a:lvl1pPr algn="l">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3888080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ubtitle">
    <p:spTree>
      <p:nvGrpSpPr>
        <p:cNvPr id="1" name=""/>
        <p:cNvGrpSpPr/>
        <p:nvPr/>
      </p:nvGrpSpPr>
      <p:grpSpPr>
        <a:xfrm>
          <a:off x="0" y="0"/>
          <a:ext cx="0" cy="0"/>
          <a:chOff x="0" y="0"/>
          <a:chExt cx="0" cy="0"/>
        </a:xfrm>
      </p:grpSpPr>
      <p:sp>
        <p:nvSpPr>
          <p:cNvPr id="5" name="Title 16"/>
          <p:cNvSpPr>
            <a:spLocks noGrp="1"/>
          </p:cNvSpPr>
          <p:nvPr>
            <p:ph type="title"/>
          </p:nvPr>
        </p:nvSpPr>
        <p:spPr>
          <a:xfrm>
            <a:off x="2289387" y="1356912"/>
            <a:ext cx="9238827" cy="1560960"/>
          </a:xfrm>
        </p:spPr>
        <p:txBody>
          <a:bodyPr>
            <a:normAutofit/>
          </a:bodyPr>
          <a:lstStyle>
            <a:lvl1pPr algn="l">
              <a:defRPr sz="4400">
                <a:solidFill>
                  <a:schemeClr val="bg1"/>
                </a:solidFill>
              </a:defRPr>
            </a:lvl1pPr>
          </a:lstStyle>
          <a:p>
            <a:r>
              <a:rPr lang="en-US"/>
              <a:t>Click to edit Master title style</a:t>
            </a:r>
          </a:p>
        </p:txBody>
      </p:sp>
      <p:grpSp>
        <p:nvGrpSpPr>
          <p:cNvPr id="3" name="Group 2">
            <a:extLst>
              <a:ext uri="{FF2B5EF4-FFF2-40B4-BE49-F238E27FC236}">
                <a16:creationId xmlns:a16="http://schemas.microsoft.com/office/drawing/2014/main" id="{A14184C0-B0C7-42E7-93CB-43936991BE80}"/>
              </a:ext>
            </a:extLst>
          </p:cNvPr>
          <p:cNvGrpSpPr/>
          <p:nvPr userDrawn="1"/>
        </p:nvGrpSpPr>
        <p:grpSpPr>
          <a:xfrm>
            <a:off x="0" y="0"/>
            <a:ext cx="12192000" cy="6858000"/>
            <a:chOff x="0" y="0"/>
            <a:chExt cx="9144000" cy="6858000"/>
          </a:xfrm>
        </p:grpSpPr>
        <p:pic>
          <p:nvPicPr>
            <p:cNvPr id="2" name="Picture 1" descr="Linkages background-01.png"/>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b="5040"/>
            <a:stretch/>
          </p:blipFill>
          <p:spPr>
            <a:xfrm>
              <a:off x="0" y="0"/>
              <a:ext cx="9144000" cy="6512312"/>
            </a:xfrm>
            <a:prstGeom prst="rect">
              <a:avLst/>
            </a:prstGeom>
          </p:spPr>
        </p:pic>
        <p:pic>
          <p:nvPicPr>
            <p:cNvPr id="6" name="Picture 5" descr="Linkages background-01.png">
              <a:extLst>
                <a:ext uri="{FF2B5EF4-FFF2-40B4-BE49-F238E27FC236}">
                  <a16:creationId xmlns:a16="http://schemas.microsoft.com/office/drawing/2014/main" id="{281A3577-8AA5-4309-BAC3-03C936D8ACD1}"/>
                </a:ext>
              </a:extLst>
            </p:cNvPr>
            <p:cNvPicPr>
              <a:picLocks noChangeAspect="1"/>
            </p:cNvPicPr>
            <p:nvPr userDrawn="1"/>
          </p:nvPicPr>
          <p:blipFill rotWithShape="1">
            <a:blip r:embed="rId4" cstate="email">
              <a:extLst>
                <a:ext uri="{BEBA8EAE-BF5A-486C-A8C5-ECC9F3942E4B}">
                  <a14:imgProps xmlns:a14="http://schemas.microsoft.com/office/drawing/2010/main">
                    <a14:imgLayer r:embed="rId5">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0" y="5023636"/>
              <a:ext cx="9144000" cy="1834364"/>
            </a:xfrm>
            <a:prstGeom prst="rect">
              <a:avLst/>
            </a:prstGeom>
          </p:spPr>
        </p:pic>
      </p:grpSp>
    </p:spTree>
    <p:extLst>
      <p:ext uri="{BB962C8B-B14F-4D97-AF65-F5344CB8AC3E}">
        <p14:creationId xmlns:p14="http://schemas.microsoft.com/office/powerpoint/2010/main" val="823860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14" name="Picture 13" descr="Blue background-01-01.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5790712"/>
          </a:xfrm>
          <a:prstGeom prst="rect">
            <a:avLst/>
          </a:prstGeom>
        </p:spPr>
      </p:pic>
      <p:pic>
        <p:nvPicPr>
          <p:cNvPr id="11" name="Picture 10" descr="Horizontal_RGB_600.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4042" y="5896499"/>
            <a:ext cx="3495913" cy="1012164"/>
          </a:xfrm>
          <a:prstGeom prst="rect">
            <a:avLst/>
          </a:prstGeom>
        </p:spPr>
      </p:pic>
      <p:sp>
        <p:nvSpPr>
          <p:cNvPr id="17" name="Title 16"/>
          <p:cNvSpPr>
            <a:spLocks noGrp="1"/>
          </p:cNvSpPr>
          <p:nvPr>
            <p:ph type="title"/>
          </p:nvPr>
        </p:nvSpPr>
        <p:spPr>
          <a:xfrm>
            <a:off x="609600" y="1572536"/>
            <a:ext cx="10972800" cy="1560960"/>
          </a:xfrm>
        </p:spPr>
        <p:txBody>
          <a:bodyPr>
            <a:normAutofit/>
          </a:bodyPr>
          <a:lstStyle>
            <a:lvl1pPr algn="l">
              <a:defRPr sz="4400">
                <a:solidFill>
                  <a:schemeClr val="bg1"/>
                </a:solidFill>
              </a:defRPr>
            </a:lvl1pPr>
          </a:lstStyle>
          <a:p>
            <a:r>
              <a:rPr lang="en-US"/>
              <a:t>Click to edit Master title style</a:t>
            </a:r>
          </a:p>
        </p:txBody>
      </p:sp>
      <p:sp>
        <p:nvSpPr>
          <p:cNvPr id="2" name="Rectangle 1"/>
          <p:cNvSpPr/>
          <p:nvPr userDrawn="1"/>
        </p:nvSpPr>
        <p:spPr>
          <a:xfrm>
            <a:off x="0" y="5710842"/>
            <a:ext cx="12192000" cy="182523"/>
          </a:xfrm>
          <a:prstGeom prst="rect">
            <a:avLst/>
          </a:prstGeom>
          <a:solidFill>
            <a:srgbClr val="DB55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endParaRPr>
          </a:p>
        </p:txBody>
      </p:sp>
      <p:pic>
        <p:nvPicPr>
          <p:cNvPr id="3" name="Picture 2" descr="FHI360_Logo_NewTag_Horiz_rgb.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11915" y="6134616"/>
            <a:ext cx="1544303" cy="515797"/>
          </a:xfrm>
          <a:prstGeom prst="rect">
            <a:avLst/>
          </a:prstGeom>
        </p:spPr>
      </p:pic>
      <p:pic>
        <p:nvPicPr>
          <p:cNvPr id="13" name="Picture 12" descr="PEPFARLogoDomestic_Tagline.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861308" y="6072221"/>
            <a:ext cx="2434293" cy="660719"/>
          </a:xfrm>
          <a:prstGeom prst="rect">
            <a:avLst/>
          </a:prstGeom>
        </p:spPr>
      </p:pic>
    </p:spTree>
    <p:extLst>
      <p:ext uri="{BB962C8B-B14F-4D97-AF65-F5344CB8AC3E}">
        <p14:creationId xmlns:p14="http://schemas.microsoft.com/office/powerpoint/2010/main" val="2227778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Blank with Default Logos">
    <p:spTree>
      <p:nvGrpSpPr>
        <p:cNvPr id="1" name=""/>
        <p:cNvGrpSpPr/>
        <p:nvPr/>
      </p:nvGrpSpPr>
      <p:grpSpPr>
        <a:xfrm>
          <a:off x="0" y="0"/>
          <a:ext cx="0" cy="0"/>
          <a:chOff x="0" y="0"/>
          <a:chExt cx="0" cy="0"/>
        </a:xfrm>
      </p:grpSpPr>
      <p:sp>
        <p:nvSpPr>
          <p:cNvPr id="3" name="Rectangle 2"/>
          <p:cNvSpPr/>
          <p:nvPr userDrawn="1"/>
        </p:nvSpPr>
        <p:spPr>
          <a:xfrm flipV="1">
            <a:off x="0" y="6691304"/>
            <a:ext cx="12252960" cy="195470"/>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endParaRPr>
          </a:p>
        </p:txBody>
      </p:sp>
      <p:sp>
        <p:nvSpPr>
          <p:cNvPr id="6" name="Title 1"/>
          <p:cNvSpPr>
            <a:spLocks noGrp="1"/>
          </p:cNvSpPr>
          <p:nvPr>
            <p:ph type="title"/>
          </p:nvPr>
        </p:nvSpPr>
        <p:spPr>
          <a:xfrm>
            <a:off x="623147" y="445197"/>
            <a:ext cx="10959253" cy="972441"/>
          </a:xfrm>
          <a:prstGeom prst="rect">
            <a:avLst/>
          </a:prstGeom>
        </p:spPr>
        <p:txBody>
          <a:bodyPr vert="horz">
            <a:normAutofit/>
          </a:bodyPr>
          <a:lstStyle>
            <a:lvl1pPr algn="l">
              <a:defRPr sz="3600">
                <a:solidFill>
                  <a:srgbClr val="595959"/>
                </a:solidFill>
              </a:defRPr>
            </a:lvl1pPr>
          </a:lstStyle>
          <a:p>
            <a:r>
              <a:rPr lang="en-US"/>
              <a:t>Click to edit Master title style</a:t>
            </a:r>
          </a:p>
        </p:txBody>
      </p:sp>
      <p:sp>
        <p:nvSpPr>
          <p:cNvPr id="7" name="Text Placeholder 3"/>
          <p:cNvSpPr>
            <a:spLocks noGrp="1"/>
          </p:cNvSpPr>
          <p:nvPr>
            <p:ph type="body" sz="quarter" idx="10"/>
          </p:nvPr>
        </p:nvSpPr>
        <p:spPr>
          <a:xfrm>
            <a:off x="623147" y="1767840"/>
            <a:ext cx="10959253" cy="4176851"/>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level</a:t>
            </a:r>
          </a:p>
          <a:p>
            <a:pPr lvl="2"/>
            <a:r>
              <a:rPr lang="en-US"/>
              <a:t>Third level</a:t>
            </a:r>
          </a:p>
        </p:txBody>
      </p:sp>
      <p:pic>
        <p:nvPicPr>
          <p:cNvPr id="10" name="Picture 9" descr="FHI360_Logo_NewTag_Horiz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54109" y="6154344"/>
            <a:ext cx="1123528" cy="375258"/>
          </a:xfrm>
          <a:prstGeom prst="rect">
            <a:avLst/>
          </a:prstGeom>
        </p:spPr>
      </p:pic>
      <p:pic>
        <p:nvPicPr>
          <p:cNvPr id="11" name="Picture 10" descr="PEPFARLogoDomestic_Tagline.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67527" y="6112886"/>
            <a:ext cx="1771023" cy="480693"/>
          </a:xfrm>
          <a:prstGeom prst="rect">
            <a:avLst/>
          </a:prstGeom>
        </p:spPr>
      </p:pic>
      <p:pic>
        <p:nvPicPr>
          <p:cNvPr id="9" name="Picture 8" descr="USAID logo.jp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141520" y="6122373"/>
            <a:ext cx="2394200" cy="485187"/>
          </a:xfrm>
          <a:prstGeom prst="rect">
            <a:avLst/>
          </a:prstGeom>
        </p:spPr>
      </p:pic>
    </p:spTree>
    <p:extLst>
      <p:ext uri="{BB962C8B-B14F-4D97-AF65-F5344CB8AC3E}">
        <p14:creationId xmlns:p14="http://schemas.microsoft.com/office/powerpoint/2010/main" val="5660362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Faces">
    <p:spTree>
      <p:nvGrpSpPr>
        <p:cNvPr id="1" name=""/>
        <p:cNvGrpSpPr/>
        <p:nvPr/>
      </p:nvGrpSpPr>
      <p:grpSpPr>
        <a:xfrm>
          <a:off x="0" y="0"/>
          <a:ext cx="0" cy="0"/>
          <a:chOff x="0" y="0"/>
          <a:chExt cx="0" cy="0"/>
        </a:xfrm>
      </p:grpSpPr>
      <p:pic>
        <p:nvPicPr>
          <p:cNvPr id="2" name="Picture 1" descr="Linkages backgroundNo blue-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p:cNvSpPr>
            <a:spLocks noGrp="1"/>
          </p:cNvSpPr>
          <p:nvPr>
            <p:ph type="title"/>
          </p:nvPr>
        </p:nvSpPr>
        <p:spPr>
          <a:xfrm>
            <a:off x="2208107" y="211517"/>
            <a:ext cx="9374293" cy="972441"/>
          </a:xfrm>
          <a:prstGeom prst="rect">
            <a:avLst/>
          </a:prstGeom>
        </p:spPr>
        <p:txBody>
          <a:bodyPr vert="horz">
            <a:normAutofit/>
          </a:bodyPr>
          <a:lstStyle>
            <a:lvl1pPr algn="l">
              <a:defRPr sz="3600">
                <a:solidFill>
                  <a:srgbClr val="595959"/>
                </a:solidFill>
              </a:defRPr>
            </a:lvl1pPr>
          </a:lstStyle>
          <a:p>
            <a:r>
              <a:rPr lang="en-US"/>
              <a:t>Click to edit Master title style</a:t>
            </a:r>
          </a:p>
        </p:txBody>
      </p:sp>
      <p:sp>
        <p:nvSpPr>
          <p:cNvPr id="6" name="Text Placeholder 3"/>
          <p:cNvSpPr>
            <a:spLocks noGrp="1"/>
          </p:cNvSpPr>
          <p:nvPr>
            <p:ph type="body" sz="quarter" idx="10"/>
          </p:nvPr>
        </p:nvSpPr>
        <p:spPr>
          <a:xfrm>
            <a:off x="2208107" y="1584325"/>
            <a:ext cx="9374293" cy="4360366"/>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level</a:t>
            </a:r>
          </a:p>
          <a:p>
            <a:pPr lvl="2"/>
            <a:r>
              <a:rPr lang="en-US"/>
              <a:t>Third level</a:t>
            </a:r>
          </a:p>
        </p:txBody>
      </p:sp>
      <p:cxnSp>
        <p:nvCxnSpPr>
          <p:cNvPr id="7" name="Straight Connector 6"/>
          <p:cNvCxnSpPr/>
          <p:nvPr userDrawn="1"/>
        </p:nvCxnSpPr>
        <p:spPr>
          <a:xfrm>
            <a:off x="2302934" y="1148080"/>
            <a:ext cx="3197013" cy="0"/>
          </a:xfrm>
          <a:prstGeom prst="line">
            <a:avLst/>
          </a:prstGeom>
          <a:ln w="76200"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533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Content_wGraphi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12192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a:xfrm>
            <a:off x="838200" y="588494"/>
            <a:ext cx="8543925"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Content Placeholder 2"/>
          <p:cNvSpPr>
            <a:spLocks noGrp="1"/>
          </p:cNvSpPr>
          <p:nvPr>
            <p:ph idx="1"/>
          </p:nvPr>
        </p:nvSpPr>
        <p:spPr>
          <a:xfrm>
            <a:off x="838200" y="1636730"/>
            <a:ext cx="8543925" cy="4932746"/>
          </a:xfrm>
          <a:prstGeom prst="rect">
            <a:avLst/>
          </a:prstGeom>
        </p:spPr>
        <p:txBody>
          <a:bodyPr>
            <a:noAutofit/>
          </a:bodyPr>
          <a:lstStyle>
            <a:lvl1pPr marL="346075" indent="-346075">
              <a:lnSpc>
                <a:spcPct val="95000"/>
              </a:lnSpc>
              <a:spcBef>
                <a:spcPts val="18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pic>
        <p:nvPicPr>
          <p:cNvPr id="8" name="Picture 7">
            <a:extLst>
              <a:ext uri="{FF2B5EF4-FFF2-40B4-BE49-F238E27FC236}">
                <a16:creationId xmlns:a16="http://schemas.microsoft.com/office/drawing/2014/main" id="{7BAB9B2F-F28D-B24A-888B-C4AF3D81D898}"/>
              </a:ext>
            </a:extLst>
          </p:cNvPr>
          <p:cNvPicPr>
            <a:picLocks noChangeAspect="1"/>
          </p:cNvPicPr>
          <p:nvPr userDrawn="1"/>
        </p:nvPicPr>
        <p:blipFill rotWithShape="1">
          <a:blip r:embed="rId2" cstate="email">
            <a:alphaModFix amt="40000"/>
            <a:extLst>
              <a:ext uri="{28A0092B-C50C-407E-A947-70E740481C1C}">
                <a14:useLocalDpi xmlns:a14="http://schemas.microsoft.com/office/drawing/2010/main"/>
              </a:ext>
            </a:extLst>
          </a:blip>
          <a:srcRect l="-876" t="-8272"/>
          <a:stretch/>
        </p:blipFill>
        <p:spPr>
          <a:xfrm rot="16200000">
            <a:off x="8592039" y="20567"/>
            <a:ext cx="3608226" cy="3591697"/>
          </a:xfrm>
          <a:prstGeom prst="rect">
            <a:avLst/>
          </a:prstGeom>
        </p:spPr>
      </p:pic>
    </p:spTree>
    <p:extLst>
      <p:ext uri="{BB962C8B-B14F-4D97-AF65-F5344CB8AC3E}">
        <p14:creationId xmlns:p14="http://schemas.microsoft.com/office/powerpoint/2010/main" val="3180884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Content_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12192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a:xfrm>
            <a:off x="838200" y="588494"/>
            <a:ext cx="105156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Content Placeholder 2"/>
          <p:cNvSpPr>
            <a:spLocks noGrp="1"/>
          </p:cNvSpPr>
          <p:nvPr>
            <p:ph idx="1"/>
          </p:nvPr>
        </p:nvSpPr>
        <p:spPr>
          <a:xfrm>
            <a:off x="838200" y="1636730"/>
            <a:ext cx="10515600" cy="4932746"/>
          </a:xfrm>
          <a:prstGeom prst="rect">
            <a:avLst/>
          </a:prstGeom>
        </p:spPr>
        <p:txBody>
          <a:bodyPr>
            <a:noAutofit/>
          </a:bodyPr>
          <a:lstStyle>
            <a:lvl1pPr marL="346075" indent="-346075">
              <a:lnSpc>
                <a:spcPct val="95000"/>
              </a:lnSpc>
              <a:spcBef>
                <a:spcPts val="18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39589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HighlightContent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12192000" cy="6858000"/>
          </a:xfrm>
          <a:prstGeom prst="rect">
            <a:avLst/>
          </a:prstGeom>
          <a:solidFill>
            <a:srgbClr val="577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 Placeholder 2"/>
          <p:cNvSpPr>
            <a:spLocks noGrp="1"/>
          </p:cNvSpPr>
          <p:nvPr>
            <p:ph type="body" idx="1"/>
          </p:nvPr>
        </p:nvSpPr>
        <p:spPr>
          <a:xfrm>
            <a:off x="6457244" y="774443"/>
            <a:ext cx="5131075" cy="5719490"/>
          </a:xfrm>
          <a:prstGeom prst="rect">
            <a:avLst/>
          </a:prstGeom>
        </p:spPr>
        <p:txBody>
          <a:bodyPr>
            <a:normAutofit/>
          </a:bodyPr>
          <a:lstStyle>
            <a:lvl1pPr marL="228600" indent="-223838">
              <a:spcBef>
                <a:spcPts val="1200"/>
              </a:spcBef>
              <a:buFont typeface="Arial" panose="020B0604020202020204" pitchFamily="34" charset="0"/>
              <a:buChar char="•"/>
              <a:defRPr sz="2800" b="0" i="0">
                <a:solidFill>
                  <a:srgbClr val="DEEBF7"/>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p:cNvSpPr>
            <a:spLocks noGrp="1"/>
          </p:cNvSpPr>
          <p:nvPr>
            <p:ph type="title" hasCustomPrompt="1"/>
          </p:nvPr>
        </p:nvSpPr>
        <p:spPr>
          <a:xfrm>
            <a:off x="475842" y="3094810"/>
            <a:ext cx="4612871" cy="1273432"/>
          </a:xfrm>
          <a:prstGeom prst="rect">
            <a:avLst/>
          </a:prstGeom>
        </p:spPr>
        <p:txBody>
          <a:bodyPr anchor="t" anchorCtr="0">
            <a:noAutofit/>
          </a:bodyPr>
          <a:lstStyle>
            <a:lvl1pPr>
              <a:defRPr sz="3600" b="1" i="0">
                <a:solidFill>
                  <a:srgbClr val="DEEBF7"/>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Rectangle 12">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734EB123-A9D5-1547-B8E4-C7EBCDB647C4}"/>
              </a:ext>
            </a:extLst>
          </p:cNvPr>
          <p:cNvPicPr>
            <a:picLocks noChangeAspect="1"/>
          </p:cNvPicPr>
          <p:nvPr userDrawn="1"/>
        </p:nvPicPr>
        <p:blipFill rotWithShape="1">
          <a:blip r:embed="rId2" cstate="email">
            <a:alphaModFix amt="14000"/>
            <a:extLst>
              <a:ext uri="{28A0092B-C50C-407E-A947-70E740481C1C}">
                <a14:useLocalDpi xmlns:a14="http://schemas.microsoft.com/office/drawing/2010/main"/>
              </a:ext>
            </a:extLst>
          </a:blip>
          <a:srcRect/>
          <a:stretch/>
        </p:blipFill>
        <p:spPr>
          <a:xfrm rot="10800000">
            <a:off x="0" y="-20736"/>
            <a:ext cx="3273461" cy="2895009"/>
          </a:xfrm>
          <a:prstGeom prst="rect">
            <a:avLst/>
          </a:prstGeom>
        </p:spPr>
      </p:pic>
    </p:spTree>
    <p:extLst>
      <p:ext uri="{BB962C8B-B14F-4D97-AF65-F5344CB8AC3E}">
        <p14:creationId xmlns:p14="http://schemas.microsoft.com/office/powerpoint/2010/main" val="1585533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Title 1"/>
          <p:cNvSpPr>
            <a:spLocks noGrp="1"/>
          </p:cNvSpPr>
          <p:nvPr>
            <p:ph type="title"/>
          </p:nvPr>
        </p:nvSpPr>
        <p:spPr>
          <a:xfrm>
            <a:off x="838200" y="588494"/>
            <a:ext cx="105156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069777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ustom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Title 1"/>
          <p:cNvSpPr>
            <a:spLocks noGrp="1"/>
          </p:cNvSpPr>
          <p:nvPr>
            <p:ph type="title"/>
          </p:nvPr>
        </p:nvSpPr>
        <p:spPr>
          <a:xfrm>
            <a:off x="838200" y="588494"/>
            <a:ext cx="105156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Google Shape;44;p103">
            <a:extLst>
              <a:ext uri="{FF2B5EF4-FFF2-40B4-BE49-F238E27FC236}">
                <a16:creationId xmlns:a16="http://schemas.microsoft.com/office/drawing/2014/main" id="{E84D3ABC-E924-426D-80BE-2E6A7E75B4C4}"/>
              </a:ext>
            </a:extLst>
          </p:cNvPr>
          <p:cNvSpPr txBox="1">
            <a:spLocks noGrp="1"/>
          </p:cNvSpPr>
          <p:nvPr>
            <p:ph type="body" idx="1"/>
          </p:nvPr>
        </p:nvSpPr>
        <p:spPr>
          <a:xfrm>
            <a:off x="838200" y="1636730"/>
            <a:ext cx="8543925" cy="4932746"/>
          </a:xfrm>
          <a:prstGeom prst="rect">
            <a:avLst/>
          </a:prstGeom>
          <a:noFill/>
          <a:ln>
            <a:noFill/>
          </a:ln>
        </p:spPr>
        <p:txBody>
          <a:bodyPr spcFirstLastPara="1" wrap="square" lIns="91425" tIns="45700" rIns="91425" bIns="45700" anchor="t" anchorCtr="0">
            <a:noAutofit/>
          </a:bodyPr>
          <a:lstStyle>
            <a:lvl1pPr marL="457200" lvl="0" indent="-406400" algn="l">
              <a:lnSpc>
                <a:spcPct val="95000"/>
              </a:lnSpc>
              <a:spcBef>
                <a:spcPts val="1800"/>
              </a:spcBef>
              <a:spcAft>
                <a:spcPts val="0"/>
              </a:spcAft>
              <a:buClr>
                <a:srgbClr val="E73439"/>
              </a:buClr>
              <a:buSzPts val="2800"/>
              <a:buChar char="•"/>
              <a:defRPr b="0" i="0">
                <a:solidFill>
                  <a:srgbClr val="262626"/>
                </a:solidFill>
                <a:latin typeface="Arial"/>
                <a:ea typeface="Arial"/>
                <a:cs typeface="Arial"/>
                <a:sym typeface="Arial"/>
              </a:defRPr>
            </a:lvl1pPr>
            <a:lvl2pPr marL="914400" lvl="1" indent="-381000" algn="l">
              <a:lnSpc>
                <a:spcPct val="95000"/>
              </a:lnSpc>
              <a:spcBef>
                <a:spcPts val="500"/>
              </a:spcBef>
              <a:spcAft>
                <a:spcPts val="0"/>
              </a:spcAft>
              <a:buClr>
                <a:srgbClr val="E73439"/>
              </a:buClr>
              <a:buSzPts val="2400"/>
              <a:buFont typeface="Arial"/>
              <a:buChar char="–"/>
              <a:defRPr b="0" i="0">
                <a:solidFill>
                  <a:srgbClr val="262626"/>
                </a:solidFill>
                <a:latin typeface="Arial"/>
                <a:ea typeface="Arial"/>
                <a:cs typeface="Arial"/>
                <a:sym typeface="Arial"/>
              </a:defRPr>
            </a:lvl2pPr>
            <a:lvl3pPr marL="1371600" lvl="2" indent="-355600" algn="l">
              <a:lnSpc>
                <a:spcPct val="95000"/>
              </a:lnSpc>
              <a:spcBef>
                <a:spcPts val="500"/>
              </a:spcBef>
              <a:spcAft>
                <a:spcPts val="0"/>
              </a:spcAft>
              <a:buClr>
                <a:srgbClr val="E73439"/>
              </a:buClr>
              <a:buSzPts val="2000"/>
              <a:buFont typeface="Calibri"/>
              <a:buChar char="‐"/>
              <a:defRPr b="0" i="0">
                <a:solidFill>
                  <a:srgbClr val="262626"/>
                </a:solidFill>
                <a:latin typeface="Arial"/>
                <a:ea typeface="Arial"/>
                <a:cs typeface="Arial"/>
                <a:sym typeface="Arial"/>
              </a:defRPr>
            </a:lvl3pPr>
            <a:lvl4pPr marL="1828800" lvl="3" indent="-342900" algn="l">
              <a:lnSpc>
                <a:spcPct val="90000"/>
              </a:lnSpc>
              <a:spcBef>
                <a:spcPts val="500"/>
              </a:spcBef>
              <a:spcAft>
                <a:spcPts val="0"/>
              </a:spcAft>
              <a:buClr>
                <a:srgbClr val="E73439"/>
              </a:buClr>
              <a:buSzPts val="1800"/>
              <a:buFont typeface="Arial"/>
              <a:buChar char="–"/>
              <a:defRPr b="0" i="0">
                <a:solidFill>
                  <a:srgbClr val="262626"/>
                </a:solidFill>
                <a:latin typeface="Arial"/>
                <a:ea typeface="Arial"/>
                <a:cs typeface="Arial"/>
                <a:sym typeface="Arial"/>
              </a:defRPr>
            </a:lvl4pPr>
            <a:lvl5pPr marL="2286000" lvl="4" indent="-342900" algn="l">
              <a:lnSpc>
                <a:spcPct val="90000"/>
              </a:lnSpc>
              <a:spcBef>
                <a:spcPts val="500"/>
              </a:spcBef>
              <a:spcAft>
                <a:spcPts val="0"/>
              </a:spcAft>
              <a:buClr>
                <a:srgbClr val="E73439"/>
              </a:buClr>
              <a:buSzPts val="1800"/>
              <a:buFont typeface="Arial"/>
              <a:buChar char="–"/>
              <a:defRPr b="0" i="0">
                <a:solidFill>
                  <a:srgbClr val="262626"/>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91946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Special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0789D1-6B5D-BC4E-9BBE-7E32165D1974}"/>
              </a:ext>
            </a:extLst>
          </p:cNvPr>
          <p:cNvSpPr/>
          <p:nvPr userDrawn="1"/>
        </p:nvSpPr>
        <p:spPr>
          <a:xfrm>
            <a:off x="4058856" y="-1"/>
            <a:ext cx="8133144" cy="685998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a:xfrm>
            <a:off x="4844073" y="597274"/>
            <a:ext cx="6430703" cy="974783"/>
          </a:xfrm>
          <a:prstGeom prst="rect">
            <a:avLst/>
          </a:prstGeom>
        </p:spPr>
        <p:txBody>
          <a:bodyPr/>
          <a:lstStyle>
            <a:lvl1pPr>
              <a:defRPr sz="3600" b="1" i="0">
                <a:solidFill>
                  <a:srgbClr val="577F9F"/>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Picture Placeholder 12">
            <a:extLst>
              <a:ext uri="{FF2B5EF4-FFF2-40B4-BE49-F238E27FC236}">
                <a16:creationId xmlns:a16="http://schemas.microsoft.com/office/drawing/2014/main" id="{6C5B1DD5-42FC-3C48-B80C-8E80F8F5C71E}"/>
              </a:ext>
            </a:extLst>
          </p:cNvPr>
          <p:cNvSpPr>
            <a:spLocks noGrp="1"/>
          </p:cNvSpPr>
          <p:nvPr>
            <p:ph type="pic" sz="quarter" idx="10" hasCustomPrompt="1"/>
          </p:nvPr>
        </p:nvSpPr>
        <p:spPr>
          <a:xfrm>
            <a:off x="0" y="-1"/>
            <a:ext cx="4059767" cy="6858001"/>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r>
              <a:rPr lang="en-US"/>
              <a:t>Photo placeholder</a:t>
            </a:r>
          </a:p>
        </p:txBody>
      </p:sp>
      <p:sp>
        <p:nvSpPr>
          <p:cNvPr id="12" name="Content Placeholder 2"/>
          <p:cNvSpPr>
            <a:spLocks noGrp="1"/>
          </p:cNvSpPr>
          <p:nvPr>
            <p:ph idx="1"/>
          </p:nvPr>
        </p:nvSpPr>
        <p:spPr>
          <a:xfrm>
            <a:off x="4844071" y="1871134"/>
            <a:ext cx="6430703" cy="4622799"/>
          </a:xfrm>
          <a:prstGeom prst="rect">
            <a:avLst/>
          </a:prstGeom>
        </p:spPr>
        <p:txBody>
          <a:bodyPr>
            <a:normAutofit/>
          </a:bodyPr>
          <a:lstStyle>
            <a:lvl1pPr marL="346075" indent="-346075">
              <a:spcBef>
                <a:spcPts val="12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5" name="Rectangle 14">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707367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Special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0789D1-6B5D-BC4E-9BBE-7E32165D1974}"/>
              </a:ext>
            </a:extLst>
          </p:cNvPr>
          <p:cNvSpPr/>
          <p:nvPr userDrawn="1"/>
        </p:nvSpPr>
        <p:spPr>
          <a:xfrm>
            <a:off x="6805" y="0"/>
            <a:ext cx="8133144"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a:xfrm>
            <a:off x="871047" y="597274"/>
            <a:ext cx="6430703" cy="974783"/>
          </a:xfrm>
          <a:prstGeom prst="rect">
            <a:avLst/>
          </a:prstGeom>
        </p:spPr>
        <p:txBody>
          <a:bodyPr anchor="b" anchorCtr="0"/>
          <a:lstStyle>
            <a:lvl1pPr>
              <a:defRPr sz="3600" b="1" i="0">
                <a:solidFill>
                  <a:srgbClr val="577F9F"/>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Picture Placeholder 12">
            <a:extLst>
              <a:ext uri="{FF2B5EF4-FFF2-40B4-BE49-F238E27FC236}">
                <a16:creationId xmlns:a16="http://schemas.microsoft.com/office/drawing/2014/main" id="{6C5B1DD5-42FC-3C48-B80C-8E80F8F5C71E}"/>
              </a:ext>
            </a:extLst>
          </p:cNvPr>
          <p:cNvSpPr>
            <a:spLocks noGrp="1"/>
          </p:cNvSpPr>
          <p:nvPr>
            <p:ph type="pic" sz="quarter" idx="10" hasCustomPrompt="1"/>
          </p:nvPr>
        </p:nvSpPr>
        <p:spPr>
          <a:xfrm>
            <a:off x="8125429" y="-1"/>
            <a:ext cx="4059767" cy="6857999"/>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r>
              <a:rPr lang="en-US"/>
              <a:t>Photo placeholder</a:t>
            </a:r>
          </a:p>
        </p:txBody>
      </p:sp>
      <p:sp>
        <p:nvSpPr>
          <p:cNvPr id="14" name="Content Placeholder 2"/>
          <p:cNvSpPr>
            <a:spLocks noGrp="1"/>
          </p:cNvSpPr>
          <p:nvPr>
            <p:ph idx="11"/>
          </p:nvPr>
        </p:nvSpPr>
        <p:spPr>
          <a:xfrm>
            <a:off x="871047" y="1786468"/>
            <a:ext cx="6430703" cy="4707465"/>
          </a:xfrm>
          <a:prstGeom prst="rect">
            <a:avLst/>
          </a:prstGeom>
        </p:spPr>
        <p:txBody>
          <a:bodyPr>
            <a:normAutofit/>
          </a:bodyPr>
          <a:lstStyle>
            <a:lvl1pPr marL="346075" indent="-346075">
              <a:spcBef>
                <a:spcPts val="12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5" name="Rectangle 14">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13369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22722D-56F1-E64E-A95C-4E0EC49E92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DC111D-7313-984F-B62D-BF2063CA0D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B37ACB-0185-8543-AEA9-BEC4655467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6/13/2021</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D79DE683-D839-E041-9A26-5D4F5EFE6E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3088E141-32F9-6545-9E6F-E6C09D23AF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8809377"/>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5" r:id="rId7"/>
    <p:sldLayoutId id="2147483861" r:id="rId8"/>
    <p:sldLayoutId id="2147483862" r:id="rId9"/>
    <p:sldLayoutId id="2147483863" r:id="rId10"/>
    <p:sldLayoutId id="2147483864" r:id="rId11"/>
    <p:sldLayoutId id="2147483866" r:id="rId12"/>
    <p:sldLayoutId id="2147483867" r:id="rId13"/>
    <p:sldLayoutId id="2147483847" r:id="rId14"/>
    <p:sldLayoutId id="2147483753" r:id="rId15"/>
    <p:sldLayoutId id="2147483703" r:id="rId16"/>
    <p:sldLayoutId id="2147483704" r:id="rId17"/>
    <p:sldLayoutId id="2147483705" r:id="rId18"/>
    <p:sldLayoutId id="2147483706" r:id="rId19"/>
    <p:sldLayoutId id="2147483707" r:id="rId20"/>
    <p:sldLayoutId id="2147483708" r:id="rId21"/>
    <p:sldLayoutId id="2147483672" r:id="rId22"/>
    <p:sldLayoutId id="2147483699" r:id="rId23"/>
    <p:sldLayoutId id="2147483736"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tif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1.tiff"/><Relationship Id="rId5" Type="http://schemas.openxmlformats.org/officeDocument/2006/relationships/hyperlink" Target="http://home.deib.polimi.it/bartolini/" TargetMode="External"/><Relationship Id="rId4" Type="http://schemas.openxmlformats.org/officeDocument/2006/relationships/image" Target="../media/image40.gif"/></Relationships>
</file>

<file path=ppt/slides/_rels/slide17.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customXml" Target="../ink/ink3.xml"/><Relationship Id="rId3" Type="http://schemas.openxmlformats.org/officeDocument/2006/relationships/image" Target="../media/image40.gif"/><Relationship Id="rId7" Type="http://schemas.openxmlformats.org/officeDocument/2006/relationships/image" Target="../media/image44.png"/><Relationship Id="rId12"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microsoft.com/office/2007/relationships/hdphoto" Target="../media/hdphoto5.wdp"/><Relationship Id="rId11" Type="http://schemas.openxmlformats.org/officeDocument/2006/relationships/customXml" Target="../ink/ink2.xml"/><Relationship Id="rId5" Type="http://schemas.openxmlformats.org/officeDocument/2006/relationships/image" Target="../media/image43.png"/><Relationship Id="rId10" Type="http://schemas.openxmlformats.org/officeDocument/2006/relationships/image" Target="../media/image45.png"/><Relationship Id="rId4" Type="http://schemas.openxmlformats.org/officeDocument/2006/relationships/hyperlink" Target="http://home.deib.polimi.it/bartolini/" TargetMode="External"/><Relationship Id="rId9" Type="http://schemas.openxmlformats.org/officeDocument/2006/relationships/customXml" Target="../ink/ink1.xml"/><Relationship Id="rId1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9.tif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23C5B-EFAA-4599-8E16-7F2F82E4063C}"/>
              </a:ext>
            </a:extLst>
          </p:cNvPr>
          <p:cNvSpPr>
            <a:spLocks noGrp="1"/>
          </p:cNvSpPr>
          <p:nvPr>
            <p:ph type="ctrTitle"/>
          </p:nvPr>
        </p:nvSpPr>
        <p:spPr/>
        <p:txBody>
          <a:bodyPr>
            <a:normAutofit fontScale="90000"/>
          </a:bodyPr>
          <a:lstStyle/>
          <a:p>
            <a:r>
              <a:rPr lang="ru-RU" dirty="0">
                <a:latin typeface="Arial"/>
                <a:cs typeface="Arial"/>
              </a:rPr>
              <a:t>Индексное тестирование и рискованное окружение </a:t>
            </a:r>
            <a:br>
              <a:rPr lang="en-US" dirty="0"/>
            </a:br>
            <a:r>
              <a:rPr lang="ru-RU" sz="3100" b="0" kern="0" dirty="0">
                <a:latin typeface="Arial"/>
                <a:cs typeface="Arial"/>
                <a:sym typeface="Arial"/>
              </a:rPr>
              <a:t>Ориентация по реализации программы и обучение</a:t>
            </a:r>
            <a:r>
              <a:rPr kumimoji="0" lang="en-US" sz="3100" b="0" i="0" u="none" strike="noStrike" kern="0" cap="none" spc="0" normalizeH="0" baseline="0" noProof="0" dirty="0">
                <a:ln>
                  <a:noFill/>
                </a:ln>
                <a:solidFill>
                  <a:srgbClr val="DEEBF7"/>
                </a:solidFill>
                <a:effectLst/>
                <a:uLnTx/>
                <a:uFillTx/>
                <a:latin typeface="Arial"/>
                <a:ea typeface="+mj-ea"/>
                <a:cs typeface="Arial"/>
                <a:sym typeface="Arial"/>
              </a:rPr>
              <a:t> </a:t>
            </a:r>
            <a:br>
              <a:rPr lang="en-US" sz="3100" b="0" kern="0" dirty="0">
                <a:latin typeface="Arial"/>
                <a:cs typeface="Arial"/>
              </a:rPr>
            </a:br>
            <a:r>
              <a:rPr lang="ru-RU" dirty="0">
                <a:latin typeface="Arial"/>
                <a:cs typeface="Arial"/>
              </a:rPr>
              <a:t>День</a:t>
            </a:r>
            <a:r>
              <a:rPr lang="en-US" dirty="0">
                <a:latin typeface="Arial"/>
                <a:cs typeface="Arial"/>
              </a:rPr>
              <a:t> 3</a:t>
            </a:r>
          </a:p>
        </p:txBody>
      </p:sp>
      <p:sp>
        <p:nvSpPr>
          <p:cNvPr id="7" name="Subtitle 6">
            <a:extLst>
              <a:ext uri="{FF2B5EF4-FFF2-40B4-BE49-F238E27FC236}">
                <a16:creationId xmlns:a16="http://schemas.microsoft.com/office/drawing/2014/main" id="{6AB3706E-8363-42E7-9370-17ECB4A07C96}"/>
              </a:ext>
            </a:extLst>
          </p:cNvPr>
          <p:cNvSpPr>
            <a:spLocks noGrp="1"/>
          </p:cNvSpPr>
          <p:nvPr>
            <p:ph type="subTitle" idx="1"/>
          </p:nvPr>
        </p:nvSpPr>
        <p:spPr/>
        <p:txBody>
          <a:bodyPr/>
          <a:lstStyle/>
          <a:p>
            <a:r>
              <a:rPr lang="ru-RU" dirty="0"/>
              <a:t>Город</a:t>
            </a:r>
            <a:r>
              <a:rPr lang="en-US" dirty="0"/>
              <a:t>,</a:t>
            </a:r>
            <a:r>
              <a:rPr lang="ru-RU" dirty="0"/>
              <a:t>страна, год</a:t>
            </a:r>
            <a:endParaRPr lang="en-US" dirty="0"/>
          </a:p>
        </p:txBody>
      </p:sp>
      <p:sp>
        <p:nvSpPr>
          <p:cNvPr id="8" name="Text Placeholder 7">
            <a:extLst>
              <a:ext uri="{FF2B5EF4-FFF2-40B4-BE49-F238E27FC236}">
                <a16:creationId xmlns:a16="http://schemas.microsoft.com/office/drawing/2014/main" id="{9EFE2BC8-0D78-4511-BAD7-89FA5ADB4285}"/>
              </a:ext>
            </a:extLst>
          </p:cNvPr>
          <p:cNvSpPr>
            <a:spLocks noGrp="1"/>
          </p:cNvSpPr>
          <p:nvPr>
            <p:ph type="body" sz="quarter" idx="10"/>
          </p:nvPr>
        </p:nvSpPr>
        <p:spPr/>
        <p:txBody>
          <a:bodyPr/>
          <a:lstStyle/>
          <a:p>
            <a:endParaRPr lang="en-US" dirty="0"/>
          </a:p>
        </p:txBody>
      </p:sp>
      <p:sp>
        <p:nvSpPr>
          <p:cNvPr id="9" name="Text Placeholder 8">
            <a:extLst>
              <a:ext uri="{FF2B5EF4-FFF2-40B4-BE49-F238E27FC236}">
                <a16:creationId xmlns:a16="http://schemas.microsoft.com/office/drawing/2014/main" id="{56DD3912-A4F0-4257-851D-28D1DD291662}"/>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053795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E1292-F19A-4129-9537-B04BB36AF6DB}"/>
              </a:ext>
            </a:extLst>
          </p:cNvPr>
          <p:cNvSpPr>
            <a:spLocks noGrp="1"/>
          </p:cNvSpPr>
          <p:nvPr>
            <p:ph type="title"/>
          </p:nvPr>
        </p:nvSpPr>
        <p:spPr>
          <a:xfrm>
            <a:off x="838200" y="588494"/>
            <a:ext cx="10515600" cy="800039"/>
          </a:xfrm>
        </p:spPr>
        <p:txBody>
          <a:bodyPr anchor="b">
            <a:normAutofit fontScale="90000"/>
          </a:bodyPr>
          <a:lstStyle/>
          <a:p>
            <a:r>
              <a:rPr lang="ru-RU" dirty="0"/>
              <a:t>Сценарий Б</a:t>
            </a:r>
            <a:r>
              <a:rPr lang="en-SG" dirty="0"/>
              <a:t>: </a:t>
            </a:r>
            <a:r>
              <a:rPr lang="ru-RU" dirty="0"/>
              <a:t>получение контактной информации партнера</a:t>
            </a:r>
            <a:endParaRPr lang="en-US" dirty="0"/>
          </a:p>
        </p:txBody>
      </p:sp>
      <p:sp>
        <p:nvSpPr>
          <p:cNvPr id="3" name="Content Placeholder 2">
            <a:extLst>
              <a:ext uri="{FF2B5EF4-FFF2-40B4-BE49-F238E27FC236}">
                <a16:creationId xmlns:a16="http://schemas.microsoft.com/office/drawing/2014/main" id="{C76CFD2D-BD4B-4727-9291-D80E94412CD3}"/>
              </a:ext>
            </a:extLst>
          </p:cNvPr>
          <p:cNvSpPr>
            <a:spLocks noGrp="1"/>
          </p:cNvSpPr>
          <p:nvPr>
            <p:ph type="body" idx="1"/>
          </p:nvPr>
        </p:nvSpPr>
        <p:spPr>
          <a:xfrm>
            <a:off x="838200" y="1517443"/>
            <a:ext cx="8868508" cy="4932362"/>
          </a:xfrm>
        </p:spPr>
        <p:txBody>
          <a:bodyPr>
            <a:noAutofit/>
          </a:bodyPr>
          <a:lstStyle/>
          <a:p>
            <a:pPr marL="50800" indent="0">
              <a:spcBef>
                <a:spcPts val="0"/>
              </a:spcBef>
              <a:buNone/>
            </a:pPr>
            <a:r>
              <a:rPr lang="ru-RU" sz="2400" b="1" dirty="0"/>
              <a:t>Групповая работа</a:t>
            </a:r>
            <a:endParaRPr lang="en-US" sz="2400" b="1" dirty="0"/>
          </a:p>
          <a:p>
            <a:pPr marL="50800" indent="0">
              <a:spcBef>
                <a:spcPts val="0"/>
              </a:spcBef>
              <a:buNone/>
            </a:pPr>
            <a:r>
              <a:rPr lang="ru-RU" sz="2400" dirty="0"/>
              <a:t>Разделитесь на группы по 3 человека. Один участник выступает в роли клиента, другой - поставщиком услуг, а третий - наблюдателем</a:t>
            </a:r>
            <a:endParaRPr lang="en-US" sz="2400" dirty="0"/>
          </a:p>
          <a:p>
            <a:pPr marL="50800" indent="0">
              <a:buNone/>
            </a:pPr>
            <a:r>
              <a:rPr lang="ru-RU" sz="2400" b="1" dirty="0"/>
              <a:t>Учебный случай</a:t>
            </a:r>
            <a:endParaRPr lang="en-US" sz="2400" b="1" dirty="0"/>
          </a:p>
          <a:p>
            <a:pPr marL="50800" indent="0">
              <a:spcBef>
                <a:spcPts val="0"/>
              </a:spcBef>
              <a:buNone/>
            </a:pPr>
            <a:r>
              <a:rPr lang="ru-RU" sz="2400" dirty="0"/>
              <a:t>Макс – 30-летний мужчина, который занимается сексом с мужчинами, и недавно пройдя тестирование на ВИЧ, он получил положительный результат. У него несколько половых партнеров. В конце месяца, когда у него появляются дополнительные деньги, он ходит в массажный салон и нанимает мужчину – секс-работника</a:t>
            </a:r>
          </a:p>
          <a:p>
            <a:pPr marL="50800" indent="0">
              <a:spcBef>
                <a:spcPts val="0"/>
              </a:spcBef>
              <a:buNone/>
            </a:pPr>
            <a:endParaRPr lang="ru-RU" sz="2400" dirty="0"/>
          </a:p>
          <a:p>
            <a:pPr marL="50800" indent="0">
              <a:spcBef>
                <a:spcPts val="0"/>
              </a:spcBef>
              <a:buNone/>
            </a:pPr>
            <a:r>
              <a:rPr lang="ru-RU" sz="2400" dirty="0"/>
              <a:t>Вы должны убедиться, что Макс понимает важность уведомления партнеров и знает их имена </a:t>
            </a:r>
            <a:r>
              <a:rPr lang="en-US" sz="2400" dirty="0"/>
              <a:t> </a:t>
            </a:r>
          </a:p>
          <a:p>
            <a:pPr marL="50800" indent="0">
              <a:buNone/>
            </a:pPr>
            <a:endParaRPr lang="en-US" sz="2600" dirty="0"/>
          </a:p>
        </p:txBody>
      </p:sp>
      <p:pic>
        <p:nvPicPr>
          <p:cNvPr id="4" name="Picture 3" descr="A close up of a logo&#10;&#10;Description automatically generated">
            <a:extLst>
              <a:ext uri="{FF2B5EF4-FFF2-40B4-BE49-F238E27FC236}">
                <a16:creationId xmlns:a16="http://schemas.microsoft.com/office/drawing/2014/main" id="{224474C5-BD83-2D4C-9339-EE4ADAE31A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98986" y="1964942"/>
            <a:ext cx="1965254" cy="3169765"/>
          </a:xfrm>
          <a:prstGeom prst="rect">
            <a:avLst/>
          </a:prstGeom>
        </p:spPr>
      </p:pic>
    </p:spTree>
    <p:extLst>
      <p:ext uri="{BB962C8B-B14F-4D97-AF65-F5344CB8AC3E}">
        <p14:creationId xmlns:p14="http://schemas.microsoft.com/office/powerpoint/2010/main" val="2117484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erson&#10;&#10;Description automatically generated">
            <a:extLst>
              <a:ext uri="{FF2B5EF4-FFF2-40B4-BE49-F238E27FC236}">
                <a16:creationId xmlns:a16="http://schemas.microsoft.com/office/drawing/2014/main" id="{421D300C-886D-024B-AFA3-82F091790E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449248" y="1348407"/>
            <a:ext cx="1406333" cy="2080593"/>
          </a:xfrm>
          <a:prstGeom prst="rect">
            <a:avLst/>
          </a:prstGeom>
        </p:spPr>
      </p:pic>
      <p:sp>
        <p:nvSpPr>
          <p:cNvPr id="2" name="Title 1">
            <a:extLst>
              <a:ext uri="{FF2B5EF4-FFF2-40B4-BE49-F238E27FC236}">
                <a16:creationId xmlns:a16="http://schemas.microsoft.com/office/drawing/2014/main" id="{5ADB8727-D32D-6E42-9048-0B145A8C4858}"/>
              </a:ext>
            </a:extLst>
          </p:cNvPr>
          <p:cNvSpPr>
            <a:spLocks noGrp="1"/>
          </p:cNvSpPr>
          <p:nvPr>
            <p:ph type="title"/>
          </p:nvPr>
        </p:nvSpPr>
        <p:spPr>
          <a:xfrm>
            <a:off x="838200" y="588494"/>
            <a:ext cx="10515600" cy="800039"/>
          </a:xfrm>
        </p:spPr>
        <p:txBody>
          <a:bodyPr vert="horz" lIns="91440" tIns="45720" rIns="91440" bIns="45720" rtlCol="0" anchor="b">
            <a:normAutofit fontScale="90000"/>
          </a:bodyPr>
          <a:lstStyle/>
          <a:p>
            <a:r>
              <a:rPr lang="ru-RU" dirty="0"/>
              <a:t>Сценарий</a:t>
            </a:r>
            <a:r>
              <a:rPr lang="en-US" dirty="0"/>
              <a:t> </a:t>
            </a:r>
            <a:r>
              <a:rPr lang="ru-RU" dirty="0"/>
              <a:t>В</a:t>
            </a:r>
            <a:r>
              <a:rPr lang="en-US" dirty="0"/>
              <a:t>: </a:t>
            </a:r>
            <a:r>
              <a:rPr lang="ru-RU" dirty="0"/>
              <a:t>поддержка клиента в момент обращения</a:t>
            </a:r>
            <a:endParaRPr lang="en-US" dirty="0"/>
          </a:p>
        </p:txBody>
      </p:sp>
      <p:sp>
        <p:nvSpPr>
          <p:cNvPr id="3" name="Text Placeholder 2">
            <a:extLst>
              <a:ext uri="{FF2B5EF4-FFF2-40B4-BE49-F238E27FC236}">
                <a16:creationId xmlns:a16="http://schemas.microsoft.com/office/drawing/2014/main" id="{3202706E-753B-584A-9775-BCDEE470E87B}"/>
              </a:ext>
            </a:extLst>
          </p:cNvPr>
          <p:cNvSpPr>
            <a:spLocks noGrp="1"/>
          </p:cNvSpPr>
          <p:nvPr>
            <p:ph type="body" idx="1"/>
          </p:nvPr>
        </p:nvSpPr>
        <p:spPr>
          <a:xfrm>
            <a:off x="838199" y="1636713"/>
            <a:ext cx="10314215" cy="4932362"/>
          </a:xfrm>
        </p:spPr>
        <p:txBody>
          <a:bodyPr vert="horz" lIns="91440" tIns="45720" rIns="91440" bIns="45720" rtlCol="0">
            <a:noAutofit/>
          </a:bodyPr>
          <a:lstStyle/>
          <a:p>
            <a:pPr marL="50800" indent="0">
              <a:spcBef>
                <a:spcPts val="0"/>
              </a:spcBef>
              <a:buNone/>
            </a:pPr>
            <a:r>
              <a:rPr lang="ru-RU" sz="2400" b="1" dirty="0"/>
              <a:t>Групповая работа</a:t>
            </a:r>
            <a:endParaRPr lang="en-US" sz="2400" b="1" dirty="0"/>
          </a:p>
          <a:p>
            <a:pPr marL="50800" indent="0">
              <a:spcBef>
                <a:spcPts val="0"/>
              </a:spcBef>
              <a:buNone/>
            </a:pPr>
            <a:r>
              <a:rPr lang="ru-RU" sz="2400" dirty="0"/>
              <a:t>Оставайтесь в своих группах. Поменяйте роли (новый человек выступает в роли клиента, поставщика услуг и наблюдателя) </a:t>
            </a:r>
            <a:endParaRPr lang="en-US" sz="2400" dirty="0"/>
          </a:p>
          <a:p>
            <a:pPr marL="50800" indent="0">
              <a:buNone/>
            </a:pPr>
            <a:r>
              <a:rPr lang="ru-RU" sz="2400" b="1" dirty="0"/>
              <a:t>Учебный случай</a:t>
            </a:r>
            <a:endParaRPr lang="en-US" sz="2400" b="1" dirty="0"/>
          </a:p>
          <a:p>
            <a:pPr marL="50800" indent="0">
              <a:spcBef>
                <a:spcPts val="0"/>
              </a:spcBef>
              <a:buNone/>
            </a:pPr>
            <a:r>
              <a:rPr lang="ru-RU" sz="2400" dirty="0"/>
              <a:t>Вы консультируете секс-работницу, которая недавно получила положительный результат теста на ВИЧ. Она рассказывает, что всегда использует презервативы с клиентами, но у нее есть два основных партнера, с которыми презервативы не используются. Она готова поговорить с вами об уведомлении одного партнера, но наотрез отказывается уведомлять другого, поскольку он может ее избить </a:t>
            </a:r>
          </a:p>
          <a:p>
            <a:pPr marL="50800" indent="0">
              <a:spcBef>
                <a:spcPts val="0"/>
              </a:spcBef>
              <a:buNone/>
            </a:pPr>
            <a:endParaRPr lang="ru-RU" sz="2400" dirty="0"/>
          </a:p>
          <a:p>
            <a:pPr marL="50800" indent="0">
              <a:spcBef>
                <a:spcPts val="0"/>
              </a:spcBef>
              <a:buNone/>
            </a:pPr>
            <a:r>
              <a:rPr lang="ru-RU" sz="2400" dirty="0"/>
              <a:t>Какие действия вы предпримите в этой ситуации? Какие сообщения вы бы сделали клиенту? </a:t>
            </a:r>
            <a:endParaRPr lang="en-US" sz="2400" dirty="0"/>
          </a:p>
        </p:txBody>
      </p:sp>
      <p:sp>
        <p:nvSpPr>
          <p:cNvPr id="4" name="Title 1">
            <a:extLst>
              <a:ext uri="{FF2B5EF4-FFF2-40B4-BE49-F238E27FC236}">
                <a16:creationId xmlns:a16="http://schemas.microsoft.com/office/drawing/2014/main" id="{F6ABBCE7-AC6C-A546-8971-D39EEC3A2334}"/>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595959"/>
                </a:solidFill>
                <a:latin typeface="+mj-lt"/>
                <a:ea typeface="+mj-ea"/>
                <a:cs typeface="+mj-cs"/>
              </a:defRPr>
            </a:lvl1pPr>
          </a:lstStyle>
          <a:p>
            <a:endParaRPr lang="en-US"/>
          </a:p>
        </p:txBody>
      </p:sp>
    </p:spTree>
    <p:extLst>
      <p:ext uri="{BB962C8B-B14F-4D97-AF65-F5344CB8AC3E}">
        <p14:creationId xmlns:p14="http://schemas.microsoft.com/office/powerpoint/2010/main" val="4018159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ilhouette of a person&#10;&#10;Description automatically generated">
            <a:extLst>
              <a:ext uri="{FF2B5EF4-FFF2-40B4-BE49-F238E27FC236}">
                <a16:creationId xmlns:a16="http://schemas.microsoft.com/office/drawing/2014/main" id="{421D300C-886D-024B-AFA3-82F091790E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1"/>
          <a:stretch/>
        </p:blipFill>
        <p:spPr>
          <a:xfrm>
            <a:off x="9382125" y="1388533"/>
            <a:ext cx="2706570" cy="2878965"/>
          </a:xfrm>
          <a:prstGeom prst="rect">
            <a:avLst/>
          </a:prstGeom>
        </p:spPr>
      </p:pic>
      <p:sp>
        <p:nvSpPr>
          <p:cNvPr id="2" name="Title 1">
            <a:extLst>
              <a:ext uri="{FF2B5EF4-FFF2-40B4-BE49-F238E27FC236}">
                <a16:creationId xmlns:a16="http://schemas.microsoft.com/office/drawing/2014/main" id="{5ADB8727-D32D-6E42-9048-0B145A8C4858}"/>
              </a:ext>
            </a:extLst>
          </p:cNvPr>
          <p:cNvSpPr>
            <a:spLocks noGrp="1"/>
          </p:cNvSpPr>
          <p:nvPr>
            <p:ph type="title"/>
          </p:nvPr>
        </p:nvSpPr>
        <p:spPr>
          <a:xfrm>
            <a:off x="838200" y="588494"/>
            <a:ext cx="10515600" cy="800039"/>
          </a:xfrm>
        </p:spPr>
        <p:txBody>
          <a:bodyPr vert="horz" lIns="91440" tIns="45720" rIns="91440" bIns="45720" rtlCol="0" anchor="ctr">
            <a:normAutofit fontScale="90000"/>
          </a:bodyPr>
          <a:lstStyle/>
          <a:p>
            <a:r>
              <a:rPr lang="ru-RU" dirty="0"/>
              <a:t>Сценарий</a:t>
            </a:r>
            <a:r>
              <a:rPr lang="en-US" dirty="0"/>
              <a:t> </a:t>
            </a:r>
            <a:r>
              <a:rPr lang="ru-RU" dirty="0"/>
              <a:t>Г</a:t>
            </a:r>
            <a:r>
              <a:rPr lang="en-US" dirty="0"/>
              <a:t>: </a:t>
            </a:r>
            <a:r>
              <a:rPr lang="ru-RU" dirty="0"/>
              <a:t>поддержка клиента в направлении</a:t>
            </a:r>
            <a:endParaRPr lang="en-US" dirty="0"/>
          </a:p>
        </p:txBody>
      </p:sp>
      <p:sp>
        <p:nvSpPr>
          <p:cNvPr id="3" name="Text Placeholder 2">
            <a:extLst>
              <a:ext uri="{FF2B5EF4-FFF2-40B4-BE49-F238E27FC236}">
                <a16:creationId xmlns:a16="http://schemas.microsoft.com/office/drawing/2014/main" id="{3202706E-753B-584A-9775-BCDEE470E87B}"/>
              </a:ext>
            </a:extLst>
          </p:cNvPr>
          <p:cNvSpPr>
            <a:spLocks noGrp="1"/>
          </p:cNvSpPr>
          <p:nvPr>
            <p:ph type="body" idx="1"/>
          </p:nvPr>
        </p:nvSpPr>
        <p:spPr>
          <a:xfrm>
            <a:off x="838200" y="1636730"/>
            <a:ext cx="8543925" cy="4932746"/>
          </a:xfrm>
        </p:spPr>
        <p:txBody>
          <a:bodyPr vert="horz" lIns="91440" tIns="45720" rIns="91440" bIns="45720" rtlCol="0">
            <a:normAutofit fontScale="85000" lnSpcReduction="20000"/>
          </a:bodyPr>
          <a:lstStyle/>
          <a:p>
            <a:pPr marL="50800" indent="0">
              <a:lnSpc>
                <a:spcPct val="105000"/>
              </a:lnSpc>
              <a:spcBef>
                <a:spcPts val="0"/>
              </a:spcBef>
              <a:buNone/>
            </a:pPr>
            <a:r>
              <a:rPr lang="ru-RU" b="1" dirty="0"/>
              <a:t>Групповая работа</a:t>
            </a:r>
            <a:endParaRPr lang="en-US" b="1" dirty="0"/>
          </a:p>
          <a:p>
            <a:pPr marL="50800" indent="0">
              <a:lnSpc>
                <a:spcPct val="105000"/>
              </a:lnSpc>
              <a:spcBef>
                <a:spcPts val="0"/>
              </a:spcBef>
              <a:buNone/>
            </a:pPr>
            <a:r>
              <a:rPr lang="ru-RU" dirty="0"/>
              <a:t>Оставайтесь в своих группах. Поменяйте роли (новый человек выступает в роли клиента, поставщика услуг и наблюдателя)</a:t>
            </a:r>
          </a:p>
          <a:p>
            <a:pPr marL="50800" indent="0">
              <a:lnSpc>
                <a:spcPct val="105000"/>
              </a:lnSpc>
              <a:buNone/>
            </a:pPr>
            <a:r>
              <a:rPr lang="ru-RU" b="1" dirty="0"/>
              <a:t>Учебный случай</a:t>
            </a:r>
            <a:endParaRPr lang="en-US" b="1" dirty="0"/>
          </a:p>
          <a:p>
            <a:pPr marL="50800" indent="0">
              <a:lnSpc>
                <a:spcPct val="105000"/>
              </a:lnSpc>
              <a:spcBef>
                <a:spcPts val="0"/>
              </a:spcBef>
              <a:buNone/>
            </a:pPr>
            <a:r>
              <a:rPr lang="ru-RU" dirty="0"/>
              <a:t>Влад – 24-летний женатый мужчина, у него 2-летняя дочь. Также он является активным потребителем инъекционных наркотиков. Обычно он использует стерильный инструментарий, но иногда он делал инъекции со своей девушкой, используя общий инструментарий. Недавно Влад получил положительный результат после тестирования на ВИЧ и теперь ему нужно привести на тестирование жену и ребенка, но он совершено не знает, как сказать это своей супруге</a:t>
            </a:r>
            <a:endParaRPr lang="en-US" dirty="0"/>
          </a:p>
        </p:txBody>
      </p:sp>
      <p:sp>
        <p:nvSpPr>
          <p:cNvPr id="4" name="Title 1">
            <a:extLst>
              <a:ext uri="{FF2B5EF4-FFF2-40B4-BE49-F238E27FC236}">
                <a16:creationId xmlns:a16="http://schemas.microsoft.com/office/drawing/2014/main" id="{F6ABBCE7-AC6C-A546-8971-D39EEC3A2334}"/>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595959"/>
                </a:solidFill>
                <a:latin typeface="+mj-lt"/>
                <a:ea typeface="+mj-ea"/>
                <a:cs typeface="+mj-cs"/>
              </a:defRPr>
            </a:lvl1pPr>
          </a:lstStyle>
          <a:p>
            <a:endParaRPr lang="en-US"/>
          </a:p>
        </p:txBody>
      </p:sp>
    </p:spTree>
    <p:extLst>
      <p:ext uri="{BB962C8B-B14F-4D97-AF65-F5344CB8AC3E}">
        <p14:creationId xmlns:p14="http://schemas.microsoft.com/office/powerpoint/2010/main" val="1587246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E3F25-A510-485C-903A-9FE74C2233C8}"/>
              </a:ext>
            </a:extLst>
          </p:cNvPr>
          <p:cNvSpPr>
            <a:spLocks noGrp="1"/>
          </p:cNvSpPr>
          <p:nvPr>
            <p:ph type="title"/>
          </p:nvPr>
        </p:nvSpPr>
        <p:spPr>
          <a:xfrm>
            <a:off x="838200" y="588494"/>
            <a:ext cx="10515600" cy="800039"/>
          </a:xfrm>
        </p:spPr>
        <p:txBody>
          <a:bodyPr anchor="b">
            <a:normAutofit fontScale="90000"/>
          </a:bodyPr>
          <a:lstStyle/>
          <a:p>
            <a:r>
              <a:rPr lang="ru-RU" dirty="0"/>
              <a:t>Сценарий Д</a:t>
            </a:r>
            <a:r>
              <a:rPr lang="en-US" dirty="0"/>
              <a:t>: </a:t>
            </a:r>
            <a:r>
              <a:rPr lang="ru-RU" dirty="0"/>
              <a:t>целенаправленное тестирование</a:t>
            </a:r>
            <a:endParaRPr lang="en-US" dirty="0"/>
          </a:p>
        </p:txBody>
      </p:sp>
      <p:sp>
        <p:nvSpPr>
          <p:cNvPr id="3" name="Content Placeholder 2">
            <a:extLst>
              <a:ext uri="{FF2B5EF4-FFF2-40B4-BE49-F238E27FC236}">
                <a16:creationId xmlns:a16="http://schemas.microsoft.com/office/drawing/2014/main" id="{79202CD2-E585-4BF6-89E0-4075EEA9061A}"/>
              </a:ext>
            </a:extLst>
          </p:cNvPr>
          <p:cNvSpPr>
            <a:spLocks noGrp="1"/>
          </p:cNvSpPr>
          <p:nvPr>
            <p:ph type="body" idx="1"/>
          </p:nvPr>
        </p:nvSpPr>
        <p:spPr>
          <a:xfrm>
            <a:off x="838200" y="1636730"/>
            <a:ext cx="8543925" cy="4932746"/>
          </a:xfrm>
        </p:spPr>
        <p:txBody>
          <a:bodyPr>
            <a:normAutofit fontScale="92500"/>
          </a:bodyPr>
          <a:lstStyle/>
          <a:p>
            <a:pPr marL="50800" indent="0">
              <a:spcBef>
                <a:spcPts val="0"/>
              </a:spcBef>
              <a:buNone/>
            </a:pPr>
            <a:r>
              <a:rPr lang="ru-RU" b="1" dirty="0"/>
              <a:t>Групповая работа</a:t>
            </a:r>
            <a:endParaRPr lang="en-US" b="1" dirty="0"/>
          </a:p>
          <a:p>
            <a:pPr marL="50800" indent="0">
              <a:spcBef>
                <a:spcPts val="0"/>
              </a:spcBef>
              <a:buNone/>
            </a:pPr>
            <a:r>
              <a:rPr lang="ru-RU" dirty="0"/>
              <a:t>Оставайтесь в своих группах. Поменяйте роли (новый человек выступает в роли клиента, поставщика услуг и наблюдателя) </a:t>
            </a:r>
          </a:p>
          <a:p>
            <a:pPr marL="50800" indent="0">
              <a:buNone/>
            </a:pPr>
            <a:r>
              <a:rPr lang="ru-RU" b="1" dirty="0"/>
              <a:t>Учебный случай</a:t>
            </a:r>
            <a:endParaRPr lang="en-US" b="1" dirty="0"/>
          </a:p>
          <a:p>
            <a:pPr marL="50800" indent="0">
              <a:spcBef>
                <a:spcPts val="0"/>
              </a:spcBef>
              <a:buNone/>
            </a:pPr>
            <a:r>
              <a:rPr lang="ru-RU" dirty="0"/>
              <a:t>Лана – секс-работница, живущая с ВИЧ. У нее есть постоянный партнер, который временами проявляет физическое насилие. Он - ее избранный партнер, с которым она не использует презервативы. Кроме того, есть другие случайные партнеры, с которыми она иногда использует презервативы. Она не знает их фамилии и номера телефонов  </a:t>
            </a:r>
            <a:endParaRPr lang="en-US" dirty="0"/>
          </a:p>
        </p:txBody>
      </p:sp>
      <p:pic>
        <p:nvPicPr>
          <p:cNvPr id="4" name="Picture 3">
            <a:extLst>
              <a:ext uri="{FF2B5EF4-FFF2-40B4-BE49-F238E27FC236}">
                <a16:creationId xmlns:a16="http://schemas.microsoft.com/office/drawing/2014/main" id="{87BF9960-53BD-D843-8E97-AB27EE677E6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9439275" y="1388533"/>
            <a:ext cx="2752725" cy="3002816"/>
          </a:xfrm>
          <a:prstGeom prst="rect">
            <a:avLst/>
          </a:prstGeom>
        </p:spPr>
      </p:pic>
    </p:spTree>
    <p:extLst>
      <p:ext uri="{BB962C8B-B14F-4D97-AF65-F5344CB8AC3E}">
        <p14:creationId xmlns:p14="http://schemas.microsoft.com/office/powerpoint/2010/main" val="3835150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57588E1-D67E-4771-856A-96E94BD5DB6F}"/>
              </a:ext>
            </a:extLst>
          </p:cNvPr>
          <p:cNvSpPr>
            <a:spLocks noGrp="1"/>
          </p:cNvSpPr>
          <p:nvPr>
            <p:ph type="pic" sz="quarter" idx="10"/>
          </p:nvPr>
        </p:nvSpPr>
        <p:spPr/>
      </p:sp>
      <p:sp>
        <p:nvSpPr>
          <p:cNvPr id="2" name="Title 1">
            <a:extLst>
              <a:ext uri="{FF2B5EF4-FFF2-40B4-BE49-F238E27FC236}">
                <a16:creationId xmlns:a16="http://schemas.microsoft.com/office/drawing/2014/main" id="{94E8C5E3-B215-4914-AAB3-D92C8F52ADC5}"/>
              </a:ext>
            </a:extLst>
          </p:cNvPr>
          <p:cNvSpPr>
            <a:spLocks noGrp="1"/>
          </p:cNvSpPr>
          <p:nvPr>
            <p:ph type="title"/>
          </p:nvPr>
        </p:nvSpPr>
        <p:spPr>
          <a:xfrm>
            <a:off x="1366838" y="4752975"/>
            <a:ext cx="10569348" cy="1876425"/>
          </a:xfrm>
        </p:spPr>
        <p:txBody>
          <a:bodyPr anchor="t">
            <a:normAutofit fontScale="90000"/>
          </a:bodyPr>
          <a:lstStyle/>
          <a:p>
            <a:pPr algn="l" rtl="0">
              <a:spcBef>
                <a:spcPts val="0"/>
              </a:spcBef>
            </a:pPr>
            <a:r>
              <a:rPr lang="ru-RU" sz="2600" dirty="0"/>
              <a:t>Сессия 14: обеспечение качества, мониторинг и отчетность неблагоприятных последствий, мониторинг и оценка процесса индексного тестирования </a:t>
            </a:r>
            <a:br>
              <a:rPr lang="en-US" sz="2600" dirty="0"/>
            </a:br>
            <a:br>
              <a:rPr lang="en-US" sz="2600" dirty="0"/>
            </a:br>
            <a:r>
              <a:rPr lang="en-US" sz="2000" dirty="0" err="1"/>
              <a:t>Примеры</a:t>
            </a:r>
            <a:r>
              <a:rPr lang="en-US" sz="2000" dirty="0"/>
              <a:t> </a:t>
            </a:r>
            <a:r>
              <a:rPr lang="en-US" sz="2000" dirty="0" err="1"/>
              <a:t>того</a:t>
            </a:r>
            <a:r>
              <a:rPr lang="en-US" sz="2000" dirty="0"/>
              <a:t>, </a:t>
            </a:r>
            <a:r>
              <a:rPr lang="en-US" sz="2000" dirty="0" err="1"/>
              <a:t>как</a:t>
            </a:r>
            <a:r>
              <a:rPr lang="en-US" sz="2000" dirty="0"/>
              <a:t> </a:t>
            </a:r>
            <a:r>
              <a:rPr lang="en-US" sz="2000" dirty="0" err="1"/>
              <a:t>программа</a:t>
            </a:r>
            <a:r>
              <a:rPr lang="en-US" sz="2000" dirty="0"/>
              <a:t> </a:t>
            </a:r>
            <a:r>
              <a:rPr lang="en-US" sz="2000" dirty="0" err="1"/>
              <a:t>может</a:t>
            </a:r>
            <a:r>
              <a:rPr lang="en-US" sz="2000" dirty="0"/>
              <a:t> </a:t>
            </a:r>
            <a:r>
              <a:rPr lang="en-US" sz="2000" dirty="0" err="1"/>
              <a:t>отслеживать</a:t>
            </a:r>
            <a:r>
              <a:rPr lang="en-US" sz="2000" dirty="0"/>
              <a:t>, </a:t>
            </a:r>
            <a:r>
              <a:rPr lang="en-US" sz="2000" dirty="0" err="1"/>
              <a:t>обеспечивать</a:t>
            </a:r>
            <a:r>
              <a:rPr lang="en-US" sz="2000" dirty="0"/>
              <a:t> </a:t>
            </a:r>
            <a:r>
              <a:rPr lang="en-US" sz="2000" dirty="0" err="1"/>
              <a:t>качество</a:t>
            </a:r>
            <a:r>
              <a:rPr lang="en-US" sz="2000" dirty="0"/>
              <a:t> и </a:t>
            </a:r>
            <a:r>
              <a:rPr lang="en-US" sz="2000" dirty="0" err="1"/>
              <a:t>анализировать</a:t>
            </a:r>
            <a:r>
              <a:rPr lang="en-US" sz="2000" dirty="0"/>
              <a:t> </a:t>
            </a:r>
            <a:r>
              <a:rPr lang="en-US" sz="2000" dirty="0" err="1"/>
              <a:t>усилия</a:t>
            </a:r>
            <a:r>
              <a:rPr lang="en-US" sz="2000" dirty="0"/>
              <a:t> </a:t>
            </a:r>
            <a:r>
              <a:rPr lang="en-US" sz="2000" dirty="0" err="1"/>
              <a:t>по</a:t>
            </a:r>
            <a:r>
              <a:rPr lang="en-US" sz="2000" dirty="0"/>
              <a:t> </a:t>
            </a:r>
            <a:r>
              <a:rPr lang="en-US" sz="2000" dirty="0" err="1"/>
              <a:t>индексному</a:t>
            </a:r>
            <a:r>
              <a:rPr lang="en-US" sz="2000" dirty="0"/>
              <a:t> </a:t>
            </a:r>
            <a:r>
              <a:rPr lang="en-US" sz="2000" dirty="0" err="1"/>
              <a:t>тестированию</a:t>
            </a:r>
            <a:endParaRPr lang="en-US" sz="2000" dirty="0"/>
          </a:p>
        </p:txBody>
      </p:sp>
    </p:spTree>
    <p:extLst>
      <p:ext uri="{BB962C8B-B14F-4D97-AF65-F5344CB8AC3E}">
        <p14:creationId xmlns:p14="http://schemas.microsoft.com/office/powerpoint/2010/main" val="1847489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9DA64-52CC-4E47-BCC3-B21B5B6A1C77}"/>
              </a:ext>
            </a:extLst>
          </p:cNvPr>
          <p:cNvSpPr>
            <a:spLocks noGrp="1"/>
          </p:cNvSpPr>
          <p:nvPr>
            <p:ph type="title"/>
          </p:nvPr>
        </p:nvSpPr>
        <p:spPr>
          <a:xfrm>
            <a:off x="3271157" y="605292"/>
            <a:ext cx="8202386" cy="800100"/>
          </a:xfrm>
        </p:spPr>
        <p:txBody>
          <a:bodyPr vert="horz" lIns="91440" tIns="45720" rIns="91440" bIns="45720" rtlCol="0" anchor="ctr">
            <a:normAutofit fontScale="90000"/>
          </a:bodyPr>
          <a:lstStyle/>
          <a:p>
            <a:pPr algn="l" rtl="0"/>
            <a:r>
              <a:rPr lang="ru-RU" dirty="0">
                <a:solidFill>
                  <a:schemeClr val="accent3">
                    <a:lumMod val="50000"/>
                  </a:schemeClr>
                </a:solidFill>
              </a:rPr>
              <a:t>Перечень мер для</a:t>
            </a:r>
            <a:r>
              <a:rPr lang="en-US" dirty="0">
                <a:solidFill>
                  <a:schemeClr val="accent3">
                    <a:lumMod val="50000"/>
                  </a:schemeClr>
                </a:solidFill>
              </a:rPr>
              <a:t> </a:t>
            </a:r>
            <a:r>
              <a:rPr lang="en-US" dirty="0" err="1">
                <a:solidFill>
                  <a:schemeClr val="accent3">
                    <a:lumMod val="50000"/>
                  </a:schemeClr>
                </a:solidFill>
              </a:rPr>
              <a:t>обеспечени</a:t>
            </a:r>
            <a:r>
              <a:rPr lang="ru-RU" dirty="0">
                <a:solidFill>
                  <a:schemeClr val="accent3">
                    <a:lumMod val="50000"/>
                  </a:schemeClr>
                </a:solidFill>
              </a:rPr>
              <a:t>я</a:t>
            </a:r>
            <a:r>
              <a:rPr lang="en-US" dirty="0">
                <a:solidFill>
                  <a:schemeClr val="accent3">
                    <a:lumMod val="50000"/>
                  </a:schemeClr>
                </a:solidFill>
              </a:rPr>
              <a:t> </a:t>
            </a:r>
            <a:r>
              <a:rPr lang="en-US" dirty="0" err="1">
                <a:solidFill>
                  <a:schemeClr val="accent3">
                    <a:lumMod val="50000"/>
                  </a:schemeClr>
                </a:solidFill>
              </a:rPr>
              <a:t>качества</a:t>
            </a:r>
            <a:r>
              <a:rPr lang="en-US" dirty="0">
                <a:solidFill>
                  <a:schemeClr val="accent3">
                    <a:lumMod val="50000"/>
                  </a:schemeClr>
                </a:solidFill>
              </a:rPr>
              <a:t> и </a:t>
            </a:r>
            <a:r>
              <a:rPr lang="en-US" dirty="0" err="1">
                <a:solidFill>
                  <a:schemeClr val="accent3">
                    <a:lumMod val="50000"/>
                  </a:schemeClr>
                </a:solidFill>
              </a:rPr>
              <a:t>подотчетность</a:t>
            </a:r>
            <a:r>
              <a:rPr lang="en-US" dirty="0">
                <a:solidFill>
                  <a:schemeClr val="accent3">
                    <a:lumMod val="50000"/>
                  </a:schemeClr>
                </a:solidFill>
              </a:rPr>
              <a:t> </a:t>
            </a:r>
          </a:p>
        </p:txBody>
      </p:sp>
      <p:sp>
        <p:nvSpPr>
          <p:cNvPr id="3" name="Text Placeholder 2">
            <a:extLst>
              <a:ext uri="{FF2B5EF4-FFF2-40B4-BE49-F238E27FC236}">
                <a16:creationId xmlns:a16="http://schemas.microsoft.com/office/drawing/2014/main" id="{15C2058E-CF9C-409F-9096-0D47484765D8}"/>
              </a:ext>
            </a:extLst>
          </p:cNvPr>
          <p:cNvSpPr>
            <a:spLocks noGrp="1"/>
          </p:cNvSpPr>
          <p:nvPr>
            <p:ph type="body" idx="1"/>
          </p:nvPr>
        </p:nvSpPr>
        <p:spPr>
          <a:xfrm>
            <a:off x="3271157" y="1561304"/>
            <a:ext cx="8543925" cy="4932362"/>
          </a:xfrm>
        </p:spPr>
        <p:txBody>
          <a:bodyPr vert="horz" lIns="91440" tIns="45720" rIns="91440" bIns="45720" rtlCol="0">
            <a:normAutofit fontScale="70000" lnSpcReduction="20000"/>
          </a:bodyPr>
          <a:lstStyle/>
          <a:p>
            <a:r>
              <a:rPr lang="en-US" dirty="0" err="1"/>
              <a:t>Индикаторы</a:t>
            </a:r>
            <a:r>
              <a:rPr lang="en-US" dirty="0"/>
              <a:t> MER</a:t>
            </a:r>
            <a:r>
              <a:rPr lang="ru-RU" dirty="0"/>
              <a:t> </a:t>
            </a:r>
            <a:r>
              <a:rPr lang="en-US" dirty="0"/>
              <a:t>PEPFAR</a:t>
            </a:r>
            <a:endParaRPr lang="ru-RU" dirty="0"/>
          </a:p>
          <a:p>
            <a:r>
              <a:rPr lang="ru-RU" dirty="0"/>
              <a:t>Чек-лист по минимальным стандартам для провайдеров и сайтов</a:t>
            </a:r>
            <a:endParaRPr lang="en-US" dirty="0"/>
          </a:p>
          <a:p>
            <a:r>
              <a:rPr lang="en-US" dirty="0" err="1"/>
              <a:t>Инструменты</a:t>
            </a:r>
            <a:r>
              <a:rPr lang="en-US" dirty="0"/>
              <a:t> </a:t>
            </a:r>
            <a:r>
              <a:rPr lang="ru-RU" dirty="0"/>
              <a:t>для </a:t>
            </a:r>
            <a:r>
              <a:rPr lang="en-US" dirty="0" err="1"/>
              <a:t>поддерживающе</a:t>
            </a:r>
            <a:r>
              <a:rPr lang="ru-RU" dirty="0"/>
              <a:t>й </a:t>
            </a:r>
            <a:r>
              <a:rPr lang="ru-RU" dirty="0" err="1"/>
              <a:t>супервизии</a:t>
            </a:r>
            <a:r>
              <a:rPr lang="ru-RU" dirty="0"/>
              <a:t> </a:t>
            </a:r>
            <a:r>
              <a:rPr lang="en-US" dirty="0"/>
              <a:t> </a:t>
            </a:r>
            <a:r>
              <a:rPr lang="ru-RU" dirty="0"/>
              <a:t>по </a:t>
            </a:r>
            <a:r>
              <a:rPr lang="en-US" dirty="0" err="1"/>
              <a:t>индексно</a:t>
            </a:r>
            <a:r>
              <a:rPr lang="ru-RU" dirty="0" err="1"/>
              <a:t>му</a:t>
            </a:r>
            <a:r>
              <a:rPr lang="en-US" dirty="0"/>
              <a:t> </a:t>
            </a:r>
            <a:r>
              <a:rPr lang="en-US" dirty="0" err="1"/>
              <a:t>тестировани</a:t>
            </a:r>
            <a:r>
              <a:rPr lang="ru-RU" dirty="0"/>
              <a:t>ю</a:t>
            </a:r>
            <a:endParaRPr lang="en-US" dirty="0"/>
          </a:p>
          <a:p>
            <a:pPr algn="l" rtl="0"/>
            <a:r>
              <a:rPr lang="en-US" dirty="0"/>
              <a:t>SIMS (</a:t>
            </a:r>
            <a:r>
              <a:rPr lang="en-US" dirty="0" err="1"/>
              <a:t>со</a:t>
            </a:r>
            <a:r>
              <a:rPr lang="en-US" dirty="0"/>
              <a:t> </a:t>
            </a:r>
            <a:r>
              <a:rPr lang="en-US" dirty="0" err="1"/>
              <a:t>спецификациями</a:t>
            </a:r>
            <a:r>
              <a:rPr lang="en-US" dirty="0"/>
              <a:t> CEE </a:t>
            </a:r>
            <a:r>
              <a:rPr lang="en-US" dirty="0" err="1"/>
              <a:t>для</a:t>
            </a:r>
            <a:r>
              <a:rPr lang="en-US" dirty="0"/>
              <a:t> </a:t>
            </a:r>
            <a:r>
              <a:rPr lang="en-US" dirty="0" err="1"/>
              <a:t>индексного</a:t>
            </a:r>
            <a:r>
              <a:rPr lang="en-US" dirty="0"/>
              <a:t> </a:t>
            </a:r>
            <a:r>
              <a:rPr lang="en-US" dirty="0" err="1"/>
              <a:t>тестирования</a:t>
            </a:r>
            <a:r>
              <a:rPr lang="en-US" dirty="0"/>
              <a:t>)</a:t>
            </a:r>
          </a:p>
          <a:p>
            <a:r>
              <a:rPr lang="en-US" dirty="0" err="1"/>
              <a:t>Механизм</a:t>
            </a:r>
            <a:r>
              <a:rPr lang="en-US" dirty="0"/>
              <a:t> </a:t>
            </a:r>
            <a:r>
              <a:rPr lang="en-US" dirty="0" err="1"/>
              <a:t>мониторинга</a:t>
            </a:r>
            <a:r>
              <a:rPr lang="en-US" dirty="0"/>
              <a:t> и </a:t>
            </a:r>
            <a:r>
              <a:rPr lang="en-US" dirty="0" err="1"/>
              <a:t>обратной</a:t>
            </a:r>
            <a:r>
              <a:rPr lang="en-US" dirty="0"/>
              <a:t> </a:t>
            </a:r>
            <a:r>
              <a:rPr lang="en-US" dirty="0" err="1"/>
              <a:t>связи</a:t>
            </a:r>
            <a:r>
              <a:rPr lang="en-US" dirty="0"/>
              <a:t> </a:t>
            </a:r>
            <a:r>
              <a:rPr lang="en-US" dirty="0" err="1"/>
              <a:t>под</a:t>
            </a:r>
            <a:r>
              <a:rPr lang="en-US" dirty="0"/>
              <a:t> </a:t>
            </a:r>
            <a:r>
              <a:rPr lang="en-US" dirty="0" err="1"/>
              <a:t>руководством</a:t>
            </a:r>
            <a:r>
              <a:rPr lang="en-US" dirty="0"/>
              <a:t> </a:t>
            </a:r>
            <a:r>
              <a:rPr lang="en-US" dirty="0" err="1"/>
              <a:t>сообщества</a:t>
            </a:r>
            <a:r>
              <a:rPr lang="en-US" dirty="0"/>
              <a:t> (</a:t>
            </a:r>
            <a:r>
              <a:rPr lang="ru-RU" dirty="0"/>
              <a:t>и</a:t>
            </a:r>
            <a:r>
              <a:rPr lang="en-US" dirty="0" err="1"/>
              <a:t>спользуя</a:t>
            </a:r>
            <a:r>
              <a:rPr lang="en-US" dirty="0"/>
              <a:t> </a:t>
            </a:r>
            <a:r>
              <a:rPr lang="en-US" dirty="0" err="1"/>
              <a:t>инструмент</a:t>
            </a:r>
            <a:r>
              <a:rPr lang="en-US" dirty="0"/>
              <a:t> ЛИНК)</a:t>
            </a:r>
          </a:p>
          <a:p>
            <a:pPr algn="l" rtl="0"/>
            <a:r>
              <a:rPr lang="en-US" dirty="0" err="1"/>
              <a:t>Инструменты</a:t>
            </a:r>
            <a:r>
              <a:rPr lang="en-US" dirty="0"/>
              <a:t> </a:t>
            </a:r>
            <a:r>
              <a:rPr lang="en-US" dirty="0" err="1"/>
              <a:t>мониторинга</a:t>
            </a:r>
            <a:r>
              <a:rPr lang="en-US" dirty="0"/>
              <a:t> и </a:t>
            </a:r>
            <a:r>
              <a:rPr lang="en-US" dirty="0" err="1"/>
              <a:t>отчетности</a:t>
            </a:r>
            <a:r>
              <a:rPr lang="en-US" dirty="0"/>
              <a:t> </a:t>
            </a:r>
            <a:r>
              <a:rPr lang="ru-RU" dirty="0"/>
              <a:t>п</a:t>
            </a:r>
            <a:r>
              <a:rPr lang="en-US" dirty="0"/>
              <a:t>о </a:t>
            </a:r>
            <a:r>
              <a:rPr lang="ru-RU" dirty="0"/>
              <a:t>неблагоприятным последствиям</a:t>
            </a:r>
            <a:endParaRPr lang="en-US" dirty="0"/>
          </a:p>
          <a:p>
            <a:pPr lvl="1"/>
            <a:r>
              <a:rPr lang="ru-RU" dirty="0"/>
              <a:t>Форма регистрации неблагоприятных последствий и регистрации результатов исследования неблагоприятных последствий с предоставлением  услуг</a:t>
            </a:r>
          </a:p>
          <a:p>
            <a:pPr lvl="1"/>
            <a:r>
              <a:rPr lang="ru-RU" dirty="0"/>
              <a:t>Форма подачи жалоб на услуги со стороны клиента (используя инструменты ЛИНК, где это может быть применимо)</a:t>
            </a:r>
          </a:p>
          <a:p>
            <a:pPr lvl="1"/>
            <a:r>
              <a:rPr lang="ru-RU" dirty="0"/>
              <a:t>Журнал регистрации инцидентов </a:t>
            </a:r>
          </a:p>
          <a:p>
            <a:pPr lvl="1" algn="l" rtl="0"/>
            <a:endParaRPr lang="en-US" dirty="0"/>
          </a:p>
          <a:p>
            <a:pPr lvl="1" algn="l" rtl="0"/>
            <a:endParaRPr lang="en-US" dirty="0"/>
          </a:p>
        </p:txBody>
      </p:sp>
      <p:sp>
        <p:nvSpPr>
          <p:cNvPr id="11" name="Oval 10">
            <a:extLst>
              <a:ext uri="{FF2B5EF4-FFF2-40B4-BE49-F238E27FC236}">
                <a16:creationId xmlns:a16="http://schemas.microsoft.com/office/drawing/2014/main" id="{FDD4C975-4380-43C3-BA91-D76B6DB5A0DD}"/>
              </a:ext>
            </a:extLst>
          </p:cNvPr>
          <p:cNvSpPr/>
          <p:nvPr/>
        </p:nvSpPr>
        <p:spPr>
          <a:xfrm>
            <a:off x="361302" y="423412"/>
            <a:ext cx="2743200" cy="2743200"/>
          </a:xfrm>
          <a:prstGeom prst="ellipse">
            <a:avLst/>
          </a:prstGeom>
          <a:solidFill>
            <a:srgbClr val="7DD4F3"/>
          </a:solidFill>
          <a:ln w="12700" cap="flat" cmpd="sng" algn="ctr">
            <a:solidFill>
              <a:sysClr val="window" lastClr="FFFFFF">
                <a:hueOff val="0"/>
                <a:satOff val="0"/>
                <a:lumOff val="0"/>
                <a:alphaOff val="0"/>
              </a:sysClr>
            </a:solidFill>
            <a:prstDash val="solid"/>
            <a:miter lim="800000"/>
          </a:ln>
          <a:effectLst/>
        </p:spPr>
        <p:txBody>
          <a:bodyPr lIns="0" tIns="0" rIns="0" bIns="0" anchor="ctr" anchorCtr="0"/>
          <a:lstStyle/>
          <a:p>
            <a:pPr algn="ctr" rtl="0"/>
            <a:r>
              <a:rPr lang="en-US" sz="2200" b="1">
                <a:solidFill>
                  <a:prstClr val="black"/>
                </a:solidFill>
                <a:cs typeface="Arial" panose="020B0604020202020204" pitchFamily="34" charset="0"/>
                <a:sym typeface="Arial"/>
              </a:rPr>
              <a:t>5. </a:t>
            </a:r>
            <a:br>
              <a:rPr lang="en-US" sz="2200" b="1">
                <a:solidFill>
                  <a:prstClr val="black"/>
                </a:solidFill>
                <a:cs typeface="Arial" panose="020B0604020202020204" pitchFamily="34" charset="0"/>
                <a:sym typeface="Arial"/>
              </a:rPr>
            </a:br>
            <a:r>
              <a:rPr lang="ru-RU" sz="2200" b="1">
                <a:cs typeface="Arial" panose="020B0604020202020204" pitchFamily="34" charset="0"/>
                <a:sym typeface="Arial"/>
              </a:rPr>
              <a:t>Обеспечение</a:t>
            </a:r>
            <a:r>
              <a:rPr lang="en-US" sz="2200" b="1" err="1">
                <a:cs typeface="Arial" panose="020B0604020202020204" pitchFamily="34" charset="0"/>
                <a:sym typeface="Arial"/>
              </a:rPr>
              <a:t>качества</a:t>
            </a:r>
            <a:r>
              <a:rPr lang="en-US" sz="2200" b="1">
                <a:cs typeface="Arial" panose="020B0604020202020204" pitchFamily="34" charset="0"/>
                <a:sym typeface="Arial"/>
              </a:rPr>
              <a:t> и </a:t>
            </a:r>
            <a:r>
              <a:rPr lang="ru-RU" sz="2200" b="1">
                <a:cs typeface="Arial" panose="020B0604020202020204" pitchFamily="34" charset="0"/>
                <a:sym typeface="Arial"/>
              </a:rPr>
              <a:t>подочетность</a:t>
            </a:r>
            <a:endParaRPr lang="en-US" sz="2200">
              <a:cs typeface="Arial" panose="020B0604020202020204" pitchFamily="34" charset="0"/>
              <a:sym typeface="Arial"/>
            </a:endParaRPr>
          </a:p>
        </p:txBody>
      </p:sp>
    </p:spTree>
    <p:extLst>
      <p:ext uri="{BB962C8B-B14F-4D97-AF65-F5344CB8AC3E}">
        <p14:creationId xmlns:p14="http://schemas.microsoft.com/office/powerpoint/2010/main" val="420323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5F521-BEB0-411A-80CE-B30B662723D4}"/>
              </a:ext>
            </a:extLst>
          </p:cNvPr>
          <p:cNvSpPr>
            <a:spLocks noGrp="1"/>
          </p:cNvSpPr>
          <p:nvPr>
            <p:ph type="title"/>
          </p:nvPr>
        </p:nvSpPr>
        <p:spPr>
          <a:xfrm>
            <a:off x="776598" y="281027"/>
            <a:ext cx="10515600" cy="800039"/>
          </a:xfrm>
        </p:spPr>
        <p:txBody>
          <a:bodyPr>
            <a:normAutofit fontScale="90000"/>
          </a:bodyPr>
          <a:lstStyle/>
          <a:p>
            <a:pPr algn="l" rtl="0"/>
            <a:r>
              <a:rPr lang="en-US"/>
              <a:t>Индикатор PEPFAR для отчетности: HTS_INDEX</a:t>
            </a:r>
          </a:p>
        </p:txBody>
      </p:sp>
      <p:sp>
        <p:nvSpPr>
          <p:cNvPr id="3" name="Text Placeholder 2">
            <a:extLst>
              <a:ext uri="{FF2B5EF4-FFF2-40B4-BE49-F238E27FC236}">
                <a16:creationId xmlns:a16="http://schemas.microsoft.com/office/drawing/2014/main" id="{628638C6-B83F-4795-BB71-CBD5A6F0AEB8}"/>
              </a:ext>
            </a:extLst>
          </p:cNvPr>
          <p:cNvSpPr>
            <a:spLocks noGrp="1"/>
          </p:cNvSpPr>
          <p:nvPr>
            <p:ph type="body" idx="1"/>
          </p:nvPr>
        </p:nvSpPr>
        <p:spPr>
          <a:xfrm>
            <a:off x="838200" y="1081066"/>
            <a:ext cx="9481457" cy="5390258"/>
          </a:xfrm>
        </p:spPr>
        <p:txBody>
          <a:bodyPr/>
          <a:lstStyle/>
          <a:p>
            <a:pPr marL="50800" indent="0">
              <a:spcBef>
                <a:spcPts val="0"/>
              </a:spcBef>
              <a:buNone/>
            </a:pPr>
            <a:r>
              <a:rPr lang="en-US" dirty="0" err="1"/>
              <a:t>Количество</a:t>
            </a:r>
            <a:r>
              <a:rPr lang="en-US" dirty="0"/>
              <a:t> </a:t>
            </a:r>
            <a:r>
              <a:rPr lang="en-US" dirty="0" err="1"/>
              <a:t>людей</a:t>
            </a:r>
            <a:r>
              <a:rPr lang="en-US" dirty="0"/>
              <a:t>, </a:t>
            </a:r>
            <a:r>
              <a:rPr lang="en-US" dirty="0" err="1"/>
              <a:t>которые</a:t>
            </a:r>
            <a:r>
              <a:rPr lang="en-US" dirty="0"/>
              <a:t> </a:t>
            </a:r>
            <a:r>
              <a:rPr lang="en-US" dirty="0" err="1"/>
              <a:t>были</a:t>
            </a:r>
            <a:r>
              <a:rPr lang="en-US" dirty="0"/>
              <a:t> </a:t>
            </a:r>
            <a:r>
              <a:rPr lang="en-US" dirty="0" err="1"/>
              <a:t>идентифицированы</a:t>
            </a:r>
            <a:r>
              <a:rPr lang="ru-RU" dirty="0"/>
              <a:t>,</a:t>
            </a:r>
            <a:r>
              <a:rPr lang="en-US" dirty="0"/>
              <a:t> </a:t>
            </a:r>
            <a:r>
              <a:rPr lang="ru-RU" dirty="0"/>
              <a:t>п</a:t>
            </a:r>
            <a:r>
              <a:rPr lang="en-US" dirty="0" err="1"/>
              <a:t>ротестированы</a:t>
            </a:r>
            <a:r>
              <a:rPr lang="en-US" dirty="0"/>
              <a:t> и </a:t>
            </a:r>
            <a:r>
              <a:rPr lang="en-US" dirty="0" err="1"/>
              <a:t>получили</a:t>
            </a:r>
            <a:r>
              <a:rPr lang="en-US" dirty="0"/>
              <a:t> </a:t>
            </a:r>
            <a:r>
              <a:rPr lang="en-US" dirty="0" err="1"/>
              <a:t>свои</a:t>
            </a:r>
            <a:r>
              <a:rPr lang="en-US" dirty="0"/>
              <a:t> </a:t>
            </a:r>
            <a:r>
              <a:rPr lang="en-US" dirty="0" err="1"/>
              <a:t>результаты</a:t>
            </a:r>
            <a:r>
              <a:rPr lang="ru-RU" dirty="0"/>
              <a:t> через подходы</a:t>
            </a:r>
            <a:r>
              <a:rPr lang="en-US" dirty="0"/>
              <a:t> </a:t>
            </a:r>
            <a:r>
              <a:rPr lang="en-US" dirty="0" err="1"/>
              <a:t>индексного</a:t>
            </a:r>
            <a:r>
              <a:rPr lang="en-US" dirty="0"/>
              <a:t> </a:t>
            </a:r>
            <a:r>
              <a:rPr lang="en-US" dirty="0" err="1"/>
              <a:t>тестирования</a:t>
            </a:r>
            <a:endParaRPr lang="en-US" dirty="0"/>
          </a:p>
        </p:txBody>
      </p:sp>
      <p:pic>
        <p:nvPicPr>
          <p:cNvPr id="4" name="Picture 3">
            <a:extLst>
              <a:ext uri="{FF2B5EF4-FFF2-40B4-BE49-F238E27FC236}">
                <a16:creationId xmlns:a16="http://schemas.microsoft.com/office/drawing/2014/main" id="{42CBB26E-C7E3-374D-AD67-BA88C36389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791466">
            <a:off x="8414668" y="3490031"/>
            <a:ext cx="677275" cy="677275"/>
          </a:xfrm>
          <a:prstGeom prst="rect">
            <a:avLst/>
          </a:prstGeom>
        </p:spPr>
      </p:pic>
      <p:cxnSp>
        <p:nvCxnSpPr>
          <p:cNvPr id="5" name="Straight Arrow Connector 4">
            <a:extLst>
              <a:ext uri="{FF2B5EF4-FFF2-40B4-BE49-F238E27FC236}">
                <a16:creationId xmlns:a16="http://schemas.microsoft.com/office/drawing/2014/main" id="{9B3CDC90-136B-8D4A-9FA5-20DD95A50BB3}"/>
              </a:ext>
            </a:extLst>
          </p:cNvPr>
          <p:cNvCxnSpPr>
            <a:cxnSpLocks/>
          </p:cNvCxnSpPr>
          <p:nvPr/>
        </p:nvCxnSpPr>
        <p:spPr>
          <a:xfrm>
            <a:off x="6461451" y="3585257"/>
            <a:ext cx="1398270" cy="0"/>
          </a:xfrm>
          <a:prstGeom prst="straightConnector1">
            <a:avLst/>
          </a:prstGeom>
          <a:ln w="76200" cap="flat" cmpd="sng" algn="ctr">
            <a:solidFill>
              <a:schemeClr val="accent1"/>
            </a:solidFill>
            <a:prstDash val="solid"/>
            <a:roun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5B051057-4770-744F-B5B8-D54FB2A46DBC}"/>
              </a:ext>
            </a:extLst>
          </p:cNvPr>
          <p:cNvCxnSpPr>
            <a:cxnSpLocks/>
          </p:cNvCxnSpPr>
          <p:nvPr/>
        </p:nvCxnSpPr>
        <p:spPr>
          <a:xfrm flipH="1">
            <a:off x="4024457" y="3585257"/>
            <a:ext cx="1550308" cy="2"/>
          </a:xfrm>
          <a:prstGeom prst="straightConnector1">
            <a:avLst/>
          </a:prstGeom>
          <a:ln w="76200" cap="flat" cmpd="sng" algn="ctr">
            <a:solidFill>
              <a:schemeClr val="accent1"/>
            </a:solidFill>
            <a:prstDash val="solid"/>
            <a:roun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866776F-1D2E-E346-BB67-164C7931D7FD}"/>
              </a:ext>
            </a:extLst>
          </p:cNvPr>
          <p:cNvCxnSpPr>
            <a:cxnSpLocks/>
          </p:cNvCxnSpPr>
          <p:nvPr/>
        </p:nvCxnSpPr>
        <p:spPr>
          <a:xfrm>
            <a:off x="6017953" y="4846583"/>
            <a:ext cx="0" cy="544551"/>
          </a:xfrm>
          <a:prstGeom prst="straightConnector1">
            <a:avLst/>
          </a:prstGeom>
          <a:ln w="76200" cap="flat" cmpd="sng" algn="ctr">
            <a:solidFill>
              <a:schemeClr val="accent1"/>
            </a:solidFill>
            <a:prstDash val="solid"/>
            <a:roun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ED39A56-E644-7B47-915A-1F71E7E4DD19}"/>
              </a:ext>
            </a:extLst>
          </p:cNvPr>
          <p:cNvSpPr txBox="1"/>
          <p:nvPr/>
        </p:nvSpPr>
        <p:spPr>
          <a:xfrm>
            <a:off x="2058892" y="4733283"/>
            <a:ext cx="1915909" cy="369332"/>
          </a:xfrm>
          <a:prstGeom prst="rect">
            <a:avLst/>
          </a:prstGeom>
          <a:noFill/>
        </p:spPr>
        <p:txBody>
          <a:bodyPr wrap="none" rtlCol="0">
            <a:spAutoFit/>
          </a:bodyPr>
          <a:lstStyle/>
          <a:p>
            <a:pPr algn="l" rtl="0"/>
            <a:r>
              <a:rPr lang="en-US" b="1"/>
              <a:t>Сексуальные партнеры</a:t>
            </a:r>
          </a:p>
        </p:txBody>
      </p:sp>
      <p:sp>
        <p:nvSpPr>
          <p:cNvPr id="9" name="TextBox 8">
            <a:extLst>
              <a:ext uri="{FF2B5EF4-FFF2-40B4-BE49-F238E27FC236}">
                <a16:creationId xmlns:a16="http://schemas.microsoft.com/office/drawing/2014/main" id="{A258F704-9980-9147-83E8-50B52A395618}"/>
              </a:ext>
            </a:extLst>
          </p:cNvPr>
          <p:cNvSpPr txBox="1"/>
          <p:nvPr/>
        </p:nvSpPr>
        <p:spPr>
          <a:xfrm>
            <a:off x="7910971" y="4723775"/>
            <a:ext cx="2121093" cy="369332"/>
          </a:xfrm>
          <a:prstGeom prst="rect">
            <a:avLst/>
          </a:prstGeom>
          <a:noFill/>
        </p:spPr>
        <p:txBody>
          <a:bodyPr wrap="none" rtlCol="0">
            <a:spAutoFit/>
          </a:bodyPr>
          <a:lstStyle/>
          <a:p>
            <a:pPr algn="l" rtl="0"/>
            <a:r>
              <a:rPr lang="en-US" b="1"/>
              <a:t>Партнеры по инъекциям</a:t>
            </a:r>
          </a:p>
        </p:txBody>
      </p:sp>
      <p:sp>
        <p:nvSpPr>
          <p:cNvPr id="10" name="TextBox 9">
            <a:extLst>
              <a:ext uri="{FF2B5EF4-FFF2-40B4-BE49-F238E27FC236}">
                <a16:creationId xmlns:a16="http://schemas.microsoft.com/office/drawing/2014/main" id="{AADCAE44-4902-7045-B60B-0E5AE91BA311}"/>
              </a:ext>
            </a:extLst>
          </p:cNvPr>
          <p:cNvSpPr txBox="1"/>
          <p:nvPr/>
        </p:nvSpPr>
        <p:spPr>
          <a:xfrm>
            <a:off x="4909731" y="6369524"/>
            <a:ext cx="2249334" cy="369332"/>
          </a:xfrm>
          <a:prstGeom prst="rect">
            <a:avLst/>
          </a:prstGeom>
          <a:noFill/>
        </p:spPr>
        <p:txBody>
          <a:bodyPr wrap="none" rtlCol="0">
            <a:spAutoFit/>
          </a:bodyPr>
          <a:lstStyle/>
          <a:p>
            <a:pPr algn="l" rtl="0"/>
            <a:r>
              <a:rPr lang="en-US" b="1"/>
              <a:t>Биологические дети</a:t>
            </a:r>
          </a:p>
        </p:txBody>
      </p:sp>
      <p:pic>
        <p:nvPicPr>
          <p:cNvPr id="13" name="Picture 12" descr="A picture containing silhouette  Description automatically generated">
            <a:extLst>
              <a:ext uri="{FF2B5EF4-FFF2-40B4-BE49-F238E27FC236}">
                <a16:creationId xmlns:a16="http://schemas.microsoft.com/office/drawing/2014/main" id="{F5CF08CF-EC3B-3647-94CB-3751B3577BA5}"/>
              </a:ext>
            </a:extLst>
          </p:cNvPr>
          <p:cNvPicPr>
            <a:picLocks noChangeAspect="1"/>
          </p:cNvPicPr>
          <p:nvPr/>
        </p:nvPicPr>
        <p:blipFill rotWithShape="1">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rcRect l="77527"/>
          <a:stretch/>
        </p:blipFill>
        <p:spPr>
          <a:xfrm>
            <a:off x="5661934" y="2670735"/>
            <a:ext cx="727680" cy="2103779"/>
          </a:xfrm>
          <a:prstGeom prst="rect">
            <a:avLst/>
          </a:prstGeom>
        </p:spPr>
      </p:pic>
      <p:sp>
        <p:nvSpPr>
          <p:cNvPr id="16" name="TextBox 15">
            <a:extLst>
              <a:ext uri="{FF2B5EF4-FFF2-40B4-BE49-F238E27FC236}">
                <a16:creationId xmlns:a16="http://schemas.microsoft.com/office/drawing/2014/main" id="{66D8104C-C84F-464C-90EE-3D9BFFC2154E}"/>
              </a:ext>
            </a:extLst>
          </p:cNvPr>
          <p:cNvSpPr txBox="1"/>
          <p:nvPr/>
        </p:nvSpPr>
        <p:spPr>
          <a:xfrm>
            <a:off x="4974764" y="2605757"/>
            <a:ext cx="1492716" cy="369332"/>
          </a:xfrm>
          <a:prstGeom prst="rect">
            <a:avLst/>
          </a:prstGeom>
          <a:noFill/>
        </p:spPr>
        <p:txBody>
          <a:bodyPr wrap="none" rtlCol="0">
            <a:spAutoFit/>
          </a:bodyPr>
          <a:lstStyle/>
          <a:p>
            <a:pPr algn="l" rtl="0"/>
            <a:r>
              <a:rPr lang="en-US" b="1"/>
              <a:t>Индексный клиент</a:t>
            </a:r>
          </a:p>
        </p:txBody>
      </p:sp>
      <p:pic>
        <p:nvPicPr>
          <p:cNvPr id="24" name="Picture 23" descr="A picture containing silhouette  Description automatically generated">
            <a:extLst>
              <a:ext uri="{FF2B5EF4-FFF2-40B4-BE49-F238E27FC236}">
                <a16:creationId xmlns:a16="http://schemas.microsoft.com/office/drawing/2014/main" id="{F3421BEC-2788-41B3-BCED-A98C698E60FD}"/>
              </a:ext>
            </a:extLst>
          </p:cNvPr>
          <p:cNvPicPr>
            <a:picLocks noChangeAspect="1"/>
          </p:cNvPicPr>
          <p:nvPr/>
        </p:nvPicPr>
        <p:blipFill rotWithShape="1">
          <a:blip r:embed="rId4" cstate="email">
            <a:duotone>
              <a:srgbClr val="70AD47">
                <a:shade val="45000"/>
                <a:satMod val="135000"/>
              </a:srgbClr>
              <a:prstClr val="white"/>
            </a:duotone>
            <a:extLst>
              <a:ext uri="{28A0092B-C50C-407E-A947-70E740481C1C}">
                <a14:useLocalDpi xmlns:a14="http://schemas.microsoft.com/office/drawing/2010/main"/>
              </a:ext>
              <a:ext uri="{837473B0-CC2E-450A-ABE3-18F120FF3D39}">
                <a1611:picAttrSrcUrl xmlns:a1611="http://schemas.microsoft.com/office/drawing/2016/11/main" r:id="rId5"/>
              </a:ext>
            </a:extLst>
          </a:blip>
          <a:srcRect l="1" r="62628"/>
          <a:stretch/>
        </p:blipFill>
        <p:spPr>
          <a:xfrm>
            <a:off x="2537351" y="2699078"/>
            <a:ext cx="1110641" cy="1930960"/>
          </a:xfrm>
          <a:prstGeom prst="rect">
            <a:avLst/>
          </a:prstGeom>
        </p:spPr>
      </p:pic>
      <p:pic>
        <p:nvPicPr>
          <p:cNvPr id="25" name="Picture 24" descr="A picture containing silhouette  Description automatically generated">
            <a:extLst>
              <a:ext uri="{FF2B5EF4-FFF2-40B4-BE49-F238E27FC236}">
                <a16:creationId xmlns:a16="http://schemas.microsoft.com/office/drawing/2014/main" id="{8CDCE473-D9AC-4971-B498-CCB1987B9FD0}"/>
              </a:ext>
            </a:extLst>
          </p:cNvPr>
          <p:cNvPicPr>
            <a:picLocks noChangeAspect="1"/>
          </p:cNvPicPr>
          <p:nvPr/>
        </p:nvPicPr>
        <p:blipFill rotWithShape="1">
          <a:blip r:embed="rId4" cstate="email">
            <a:duotone>
              <a:srgbClr val="70AD47">
                <a:shade val="45000"/>
                <a:satMod val="135000"/>
              </a:srgbClr>
              <a:prstClr val="white"/>
            </a:duotone>
            <a:extLst>
              <a:ext uri="{28A0092B-C50C-407E-A947-70E740481C1C}">
                <a14:useLocalDpi xmlns:a14="http://schemas.microsoft.com/office/drawing/2010/main"/>
              </a:ext>
              <a:ext uri="{837473B0-CC2E-450A-ABE3-18F120FF3D39}">
                <a1611:picAttrSrcUrl xmlns:a1611="http://schemas.microsoft.com/office/drawing/2016/11/main" r:id="rId5"/>
              </a:ext>
            </a:extLst>
          </a:blip>
          <a:srcRect l="60168" r="22713"/>
          <a:stretch/>
        </p:blipFill>
        <p:spPr>
          <a:xfrm>
            <a:off x="2058892" y="2546134"/>
            <a:ext cx="556412" cy="2111877"/>
          </a:xfrm>
          <a:prstGeom prst="rect">
            <a:avLst/>
          </a:prstGeom>
        </p:spPr>
      </p:pic>
      <p:pic>
        <p:nvPicPr>
          <p:cNvPr id="26" name="Picture 25" descr="A picture containing silhouette  Description automatically generated">
            <a:extLst>
              <a:ext uri="{FF2B5EF4-FFF2-40B4-BE49-F238E27FC236}">
                <a16:creationId xmlns:a16="http://schemas.microsoft.com/office/drawing/2014/main" id="{240CE103-1140-4C9E-ACB1-547F59B3317D}"/>
              </a:ext>
            </a:extLst>
          </p:cNvPr>
          <p:cNvPicPr>
            <a:picLocks noChangeAspect="1"/>
          </p:cNvPicPr>
          <p:nvPr/>
        </p:nvPicPr>
        <p:blipFill rotWithShape="1">
          <a:blip r:embed="rId4" cstate="email">
            <a:duotone>
              <a:srgbClr val="5B9BD5">
                <a:shade val="45000"/>
                <a:satMod val="135000"/>
              </a:srgbClr>
              <a:prstClr val="white"/>
            </a:duotone>
            <a:extLst>
              <a:ext uri="{28A0092B-C50C-407E-A947-70E740481C1C}">
                <a14:useLocalDpi xmlns:a14="http://schemas.microsoft.com/office/drawing/2010/main"/>
              </a:ext>
              <a:ext uri="{837473B0-CC2E-450A-ABE3-18F120FF3D39}">
                <a1611:picAttrSrcUrl xmlns:a1611="http://schemas.microsoft.com/office/drawing/2016/11/main" r:id="rId5"/>
              </a:ext>
            </a:extLst>
          </a:blip>
          <a:srcRect l="38078" r="38886"/>
          <a:stretch/>
        </p:blipFill>
        <p:spPr>
          <a:xfrm>
            <a:off x="8903591" y="2758413"/>
            <a:ext cx="651012" cy="1836178"/>
          </a:xfrm>
          <a:prstGeom prst="rect">
            <a:avLst/>
          </a:prstGeom>
        </p:spPr>
      </p:pic>
      <p:pic>
        <p:nvPicPr>
          <p:cNvPr id="27" name="Picture 26">
            <a:extLst>
              <a:ext uri="{FF2B5EF4-FFF2-40B4-BE49-F238E27FC236}">
                <a16:creationId xmlns:a16="http://schemas.microsoft.com/office/drawing/2014/main" id="{F3FA1876-0CF1-436F-8E06-A629292FEFC9}"/>
              </a:ext>
            </a:extLst>
          </p:cNvPr>
          <p:cNvPicPr>
            <a:picLocks noChangeAspect="1"/>
          </p:cNvPicPr>
          <p:nvPr/>
        </p:nvPicPr>
        <p:blipFill rotWithShape="1">
          <a:blip r:embed="rId6" cstate="email">
            <a:duotone>
              <a:srgbClr val="FFC000">
                <a:shade val="45000"/>
                <a:satMod val="135000"/>
              </a:srgbClr>
              <a:prstClr val="white"/>
            </a:duotone>
            <a:extLst>
              <a:ext uri="{28A0092B-C50C-407E-A947-70E740481C1C}">
                <a14:useLocalDpi xmlns:a14="http://schemas.microsoft.com/office/drawing/2010/main"/>
              </a:ext>
            </a:extLst>
          </a:blip>
          <a:srcRect/>
          <a:stretch/>
        </p:blipFill>
        <p:spPr>
          <a:xfrm>
            <a:off x="5613627" y="5437251"/>
            <a:ext cx="852901" cy="927403"/>
          </a:xfrm>
          <a:prstGeom prst="rect">
            <a:avLst/>
          </a:prstGeom>
        </p:spPr>
      </p:pic>
      <p:pic>
        <p:nvPicPr>
          <p:cNvPr id="28" name="Picture 27" descr="A silhouette of a person  Description automatically generated">
            <a:extLst>
              <a:ext uri="{FF2B5EF4-FFF2-40B4-BE49-F238E27FC236}">
                <a16:creationId xmlns:a16="http://schemas.microsoft.com/office/drawing/2014/main" id="{C3D2DF29-49C3-4DA0-80EE-AC441983FEA5}"/>
              </a:ext>
            </a:extLst>
          </p:cNvPr>
          <p:cNvPicPr>
            <a:picLocks noChangeAspect="1"/>
          </p:cNvPicPr>
          <p:nvPr/>
        </p:nvPicPr>
        <p:blipFill rotWithShape="1">
          <a:blip r:embed="rId7" cstate="email">
            <a:duotone>
              <a:srgbClr val="5B9BD5">
                <a:shade val="45000"/>
                <a:satMod val="135000"/>
              </a:srgbClr>
              <a:prstClr val="white"/>
            </a:duotone>
            <a:extLst>
              <a:ext uri="{28A0092B-C50C-407E-A947-70E740481C1C}">
                <a14:useLocalDpi xmlns:a14="http://schemas.microsoft.com/office/drawing/2010/main"/>
              </a:ext>
            </a:extLst>
          </a:blip>
          <a:srcRect/>
          <a:stretch/>
        </p:blipFill>
        <p:spPr>
          <a:xfrm>
            <a:off x="7947295" y="2789749"/>
            <a:ext cx="699875" cy="1836178"/>
          </a:xfrm>
          <a:prstGeom prst="rect">
            <a:avLst/>
          </a:prstGeom>
        </p:spPr>
      </p:pic>
    </p:spTree>
    <p:extLst>
      <p:ext uri="{BB962C8B-B14F-4D97-AF65-F5344CB8AC3E}">
        <p14:creationId xmlns:p14="http://schemas.microsoft.com/office/powerpoint/2010/main" val="459640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2698F-0468-40D8-98A1-73720C655375}"/>
              </a:ext>
            </a:extLst>
          </p:cNvPr>
          <p:cNvSpPr>
            <a:spLocks noGrp="1"/>
          </p:cNvSpPr>
          <p:nvPr>
            <p:ph type="title"/>
          </p:nvPr>
        </p:nvSpPr>
        <p:spPr>
          <a:xfrm>
            <a:off x="782550" y="27586"/>
            <a:ext cx="10515600" cy="800039"/>
          </a:xfrm>
        </p:spPr>
        <p:txBody>
          <a:bodyPr/>
          <a:lstStyle/>
          <a:p>
            <a:pPr algn="l" rtl="0"/>
            <a:r>
              <a:rPr lang="en-US"/>
              <a:t>Кто не является партнером по индексу?</a:t>
            </a:r>
          </a:p>
        </p:txBody>
      </p:sp>
      <p:sp>
        <p:nvSpPr>
          <p:cNvPr id="3" name="Text Placeholder 2">
            <a:extLst>
              <a:ext uri="{FF2B5EF4-FFF2-40B4-BE49-F238E27FC236}">
                <a16:creationId xmlns:a16="http://schemas.microsoft.com/office/drawing/2014/main" id="{10FF0C0F-F539-4EF5-9A31-B4911DBF07B8}"/>
              </a:ext>
            </a:extLst>
          </p:cNvPr>
          <p:cNvSpPr>
            <a:spLocks noGrp="1"/>
          </p:cNvSpPr>
          <p:nvPr>
            <p:ph type="body" idx="1"/>
          </p:nvPr>
        </p:nvSpPr>
        <p:spPr>
          <a:xfrm>
            <a:off x="722768" y="975668"/>
            <a:ext cx="10915996" cy="3059962"/>
          </a:xfrm>
        </p:spPr>
        <p:txBody>
          <a:bodyPr>
            <a:normAutofit lnSpcReduction="10000"/>
          </a:bodyPr>
          <a:lstStyle/>
          <a:p>
            <a:pPr algn="l" rtl="0">
              <a:spcBef>
                <a:spcPts val="0"/>
              </a:spcBef>
            </a:pPr>
            <a:r>
              <a:rPr lang="en-US" dirty="0" err="1"/>
              <a:t>Любой</a:t>
            </a:r>
            <a:r>
              <a:rPr lang="en-US" dirty="0"/>
              <a:t>, </a:t>
            </a:r>
            <a:r>
              <a:rPr lang="en-US" dirty="0" err="1"/>
              <a:t>кто</a:t>
            </a:r>
            <a:r>
              <a:rPr lang="en-US" dirty="0"/>
              <a:t> </a:t>
            </a:r>
            <a:r>
              <a:rPr lang="en-US" dirty="0" err="1"/>
              <a:t>тестируется</a:t>
            </a:r>
            <a:r>
              <a:rPr lang="en-US" dirty="0"/>
              <a:t> в </a:t>
            </a:r>
            <a:r>
              <a:rPr lang="en-US" dirty="0" err="1"/>
              <a:t>программе</a:t>
            </a:r>
            <a:r>
              <a:rPr lang="en-US" dirty="0"/>
              <a:t>, </a:t>
            </a:r>
            <a:r>
              <a:rPr lang="en-US" dirty="0" err="1"/>
              <a:t>кто</a:t>
            </a:r>
            <a:r>
              <a:rPr lang="en-US" dirty="0"/>
              <a:t> </a:t>
            </a:r>
            <a:r>
              <a:rPr lang="en-US" dirty="0" err="1"/>
              <a:t>не</a:t>
            </a:r>
            <a:r>
              <a:rPr lang="en-US" dirty="0"/>
              <a:t> </a:t>
            </a:r>
            <a:r>
              <a:rPr lang="en-US" dirty="0" err="1"/>
              <a:t>был</a:t>
            </a:r>
            <a:r>
              <a:rPr lang="en-US" dirty="0"/>
              <a:t> </a:t>
            </a:r>
            <a:r>
              <a:rPr lang="en-US" dirty="0" err="1"/>
              <a:t>приглашен</a:t>
            </a:r>
            <a:r>
              <a:rPr lang="en-US" dirty="0"/>
              <a:t> </a:t>
            </a:r>
            <a:r>
              <a:rPr lang="en-US" dirty="0" err="1"/>
              <a:t>или</a:t>
            </a:r>
            <a:r>
              <a:rPr lang="en-US" dirty="0"/>
              <a:t> с </a:t>
            </a:r>
            <a:r>
              <a:rPr lang="en-US" dirty="0" err="1"/>
              <a:t>которым</a:t>
            </a:r>
            <a:r>
              <a:rPr lang="en-US" dirty="0"/>
              <a:t> </a:t>
            </a:r>
            <a:r>
              <a:rPr lang="en-US" dirty="0" err="1"/>
              <a:t>не</a:t>
            </a:r>
            <a:r>
              <a:rPr lang="en-US" dirty="0"/>
              <a:t> </a:t>
            </a:r>
            <a:r>
              <a:rPr lang="en-US" dirty="0" err="1"/>
              <a:t>связались</a:t>
            </a:r>
            <a:r>
              <a:rPr lang="en-US" dirty="0"/>
              <a:t>, </a:t>
            </a:r>
            <a:r>
              <a:rPr lang="en-US" dirty="0" err="1"/>
              <a:t>используя</a:t>
            </a:r>
            <a:r>
              <a:rPr lang="en-US" dirty="0"/>
              <a:t> </a:t>
            </a:r>
            <a:r>
              <a:rPr lang="en-US" dirty="0" err="1"/>
              <a:t>один</a:t>
            </a:r>
            <a:r>
              <a:rPr lang="en-US" dirty="0"/>
              <a:t> </a:t>
            </a:r>
            <a:r>
              <a:rPr lang="en-US" dirty="0" err="1"/>
              <a:t>из</a:t>
            </a:r>
            <a:r>
              <a:rPr lang="en-US" dirty="0"/>
              <a:t> </a:t>
            </a:r>
            <a:r>
              <a:rPr lang="en-US" dirty="0" err="1"/>
              <a:t>способов</a:t>
            </a:r>
            <a:r>
              <a:rPr lang="en-US" dirty="0"/>
              <a:t> </a:t>
            </a:r>
            <a:r>
              <a:rPr lang="en-US" dirty="0" err="1"/>
              <a:t>индексного</a:t>
            </a:r>
            <a:r>
              <a:rPr lang="en-US" dirty="0"/>
              <a:t> </a:t>
            </a:r>
            <a:r>
              <a:rPr lang="en-US" dirty="0" err="1"/>
              <a:t>тестирования</a:t>
            </a:r>
            <a:r>
              <a:rPr lang="en-US" dirty="0"/>
              <a:t>:</a:t>
            </a:r>
          </a:p>
          <a:p>
            <a:pPr lvl="1" algn="l" rtl="0"/>
            <a:r>
              <a:rPr lang="ru-RU" dirty="0"/>
              <a:t>л</a:t>
            </a:r>
            <a:r>
              <a:rPr lang="en-US" dirty="0" err="1"/>
              <a:t>юди</a:t>
            </a:r>
            <a:r>
              <a:rPr lang="en-US" dirty="0"/>
              <a:t> </a:t>
            </a:r>
            <a:r>
              <a:rPr lang="en-US" dirty="0" err="1"/>
              <a:t>из</a:t>
            </a:r>
            <a:r>
              <a:rPr lang="en-US" dirty="0"/>
              <a:t> </a:t>
            </a:r>
            <a:r>
              <a:rPr lang="en-US" dirty="0" err="1"/>
              <a:t>социального</a:t>
            </a:r>
            <a:r>
              <a:rPr lang="en-US" dirty="0"/>
              <a:t> </a:t>
            </a:r>
            <a:r>
              <a:rPr lang="en-US" dirty="0" err="1"/>
              <a:t>окружения</a:t>
            </a:r>
            <a:r>
              <a:rPr lang="en-US" dirty="0"/>
              <a:t>, </a:t>
            </a:r>
            <a:r>
              <a:rPr lang="en-US" dirty="0" err="1"/>
              <a:t>которые</a:t>
            </a:r>
            <a:r>
              <a:rPr lang="en-US" dirty="0"/>
              <a:t> </a:t>
            </a:r>
            <a:r>
              <a:rPr lang="en-US" dirty="0" err="1"/>
              <a:t>прошли</a:t>
            </a:r>
            <a:r>
              <a:rPr lang="en-US" dirty="0"/>
              <a:t> </a:t>
            </a:r>
            <a:r>
              <a:rPr lang="en-US" dirty="0" err="1"/>
              <a:t>тест</a:t>
            </a:r>
            <a:r>
              <a:rPr lang="en-US" dirty="0"/>
              <a:t> </a:t>
            </a:r>
            <a:r>
              <a:rPr lang="en-US" dirty="0" err="1"/>
              <a:t>посредством</a:t>
            </a:r>
            <a:r>
              <a:rPr lang="en-US" dirty="0"/>
              <a:t> </a:t>
            </a:r>
            <a:r>
              <a:rPr lang="en-US" dirty="0" err="1"/>
              <a:t>мобильного</a:t>
            </a:r>
            <a:r>
              <a:rPr lang="en-US" dirty="0"/>
              <a:t> </a:t>
            </a:r>
            <a:r>
              <a:rPr lang="en-US" dirty="0" err="1"/>
              <a:t>тестирования</a:t>
            </a:r>
            <a:r>
              <a:rPr lang="en-US" dirty="0"/>
              <a:t> </a:t>
            </a:r>
            <a:r>
              <a:rPr lang="en-US" dirty="0" err="1"/>
              <a:t>или</a:t>
            </a:r>
            <a:r>
              <a:rPr lang="en-US" dirty="0"/>
              <a:t> </a:t>
            </a:r>
            <a:r>
              <a:rPr lang="en-US" dirty="0" err="1"/>
              <a:t>через</a:t>
            </a:r>
            <a:r>
              <a:rPr lang="en-US" dirty="0"/>
              <a:t> </a:t>
            </a:r>
            <a:r>
              <a:rPr lang="en-US" dirty="0" err="1"/>
              <a:t>тестирование</a:t>
            </a:r>
            <a:r>
              <a:rPr lang="en-US" dirty="0"/>
              <a:t> </a:t>
            </a:r>
            <a:r>
              <a:rPr lang="en-US" dirty="0" err="1"/>
              <a:t>на</a:t>
            </a:r>
            <a:r>
              <a:rPr lang="en-US" dirty="0"/>
              <a:t> </a:t>
            </a:r>
            <a:r>
              <a:rPr lang="en-US" dirty="0" err="1"/>
              <a:t>уровне</a:t>
            </a:r>
            <a:r>
              <a:rPr lang="en-US" dirty="0"/>
              <a:t> </a:t>
            </a:r>
            <a:r>
              <a:rPr lang="en-US" dirty="0" err="1"/>
              <a:t>сообществ</a:t>
            </a:r>
            <a:endParaRPr lang="en-US" dirty="0"/>
          </a:p>
          <a:p>
            <a:pPr lvl="1" algn="l" rtl="0"/>
            <a:r>
              <a:rPr lang="ru-RU" dirty="0"/>
              <a:t>л</a:t>
            </a:r>
            <a:r>
              <a:rPr lang="en-US" dirty="0" err="1"/>
              <a:t>юди</a:t>
            </a:r>
            <a:r>
              <a:rPr lang="en-US" dirty="0"/>
              <a:t>, </a:t>
            </a:r>
            <a:r>
              <a:rPr lang="en-US" dirty="0" err="1"/>
              <a:t>которых</a:t>
            </a:r>
            <a:r>
              <a:rPr lang="en-US" dirty="0"/>
              <a:t> </a:t>
            </a:r>
            <a:r>
              <a:rPr lang="en-US" dirty="0" err="1"/>
              <a:t>направляют</a:t>
            </a:r>
            <a:r>
              <a:rPr lang="en-US" dirty="0"/>
              <a:t> и/</a:t>
            </a:r>
            <a:r>
              <a:rPr lang="en-US" dirty="0" err="1"/>
              <a:t>или</a:t>
            </a:r>
            <a:r>
              <a:rPr lang="en-US" dirty="0"/>
              <a:t> </a:t>
            </a:r>
            <a:r>
              <a:rPr lang="en-US" dirty="0" err="1"/>
              <a:t>которые</a:t>
            </a:r>
            <a:r>
              <a:rPr lang="en-US" dirty="0"/>
              <a:t> </a:t>
            </a:r>
            <a:r>
              <a:rPr lang="en-US" dirty="0" err="1"/>
              <a:t>проходят</a:t>
            </a:r>
            <a:r>
              <a:rPr lang="en-US" dirty="0"/>
              <a:t> </a:t>
            </a:r>
            <a:r>
              <a:rPr lang="en-US" dirty="0" err="1"/>
              <a:t>тестирование</a:t>
            </a:r>
            <a:r>
              <a:rPr lang="en-US" dirty="0"/>
              <a:t> в </a:t>
            </a:r>
            <a:r>
              <a:rPr lang="en-US" dirty="0" err="1"/>
              <a:t>центре</a:t>
            </a:r>
            <a:r>
              <a:rPr lang="en-US" dirty="0"/>
              <a:t> </a:t>
            </a:r>
            <a:r>
              <a:rPr lang="en-US" dirty="0" err="1"/>
              <a:t>доверия</a:t>
            </a:r>
            <a:r>
              <a:rPr lang="en-US" dirty="0"/>
              <a:t> (ДКТ)</a:t>
            </a:r>
          </a:p>
        </p:txBody>
      </p:sp>
      <p:grpSp>
        <p:nvGrpSpPr>
          <p:cNvPr id="64" name="Group 63">
            <a:extLst>
              <a:ext uri="{FF2B5EF4-FFF2-40B4-BE49-F238E27FC236}">
                <a16:creationId xmlns:a16="http://schemas.microsoft.com/office/drawing/2014/main" id="{B6A0EE0F-7845-9342-903E-A64BE18788E4}"/>
              </a:ext>
            </a:extLst>
          </p:cNvPr>
          <p:cNvGrpSpPr/>
          <p:nvPr/>
        </p:nvGrpSpPr>
        <p:grpSpPr>
          <a:xfrm>
            <a:off x="6880105" y="4168210"/>
            <a:ext cx="2582526" cy="1575269"/>
            <a:chOff x="4872075" y="2412938"/>
            <a:chExt cx="2582526" cy="1575269"/>
          </a:xfrm>
        </p:grpSpPr>
        <p:grpSp>
          <p:nvGrpSpPr>
            <p:cNvPr id="65" name="Group 64">
              <a:extLst>
                <a:ext uri="{FF2B5EF4-FFF2-40B4-BE49-F238E27FC236}">
                  <a16:creationId xmlns:a16="http://schemas.microsoft.com/office/drawing/2014/main" id="{CFF4881E-7701-3543-AA1F-CC849AA15C18}"/>
                </a:ext>
              </a:extLst>
            </p:cNvPr>
            <p:cNvGrpSpPr/>
            <p:nvPr/>
          </p:nvGrpSpPr>
          <p:grpSpPr>
            <a:xfrm>
              <a:off x="4909338" y="2412938"/>
              <a:ext cx="2458188" cy="1575269"/>
              <a:chOff x="1988961" y="2233106"/>
              <a:chExt cx="2655472" cy="1693175"/>
            </a:xfrm>
          </p:grpSpPr>
          <p:grpSp>
            <p:nvGrpSpPr>
              <p:cNvPr id="69" name="Group 68">
                <a:extLst>
                  <a:ext uri="{FF2B5EF4-FFF2-40B4-BE49-F238E27FC236}">
                    <a16:creationId xmlns:a16="http://schemas.microsoft.com/office/drawing/2014/main" id="{085D5E64-9866-634A-9EB4-B712255D3331}"/>
                  </a:ext>
                </a:extLst>
              </p:cNvPr>
              <p:cNvGrpSpPr/>
              <p:nvPr/>
            </p:nvGrpSpPr>
            <p:grpSpPr>
              <a:xfrm>
                <a:off x="2399480" y="2233106"/>
                <a:ext cx="2244953" cy="1679171"/>
                <a:chOff x="2064556" y="2106979"/>
                <a:chExt cx="2244953" cy="1679171"/>
              </a:xfrm>
            </p:grpSpPr>
            <p:pic>
              <p:nvPicPr>
                <p:cNvPr id="71" name="Picture 70" descr="A picture containing silhouette  Description automatically generated">
                  <a:extLst>
                    <a:ext uri="{FF2B5EF4-FFF2-40B4-BE49-F238E27FC236}">
                      <a16:creationId xmlns:a16="http://schemas.microsoft.com/office/drawing/2014/main" id="{5C20E65C-82B0-C149-9081-A218D94EAAB2}"/>
                    </a:ext>
                  </a:extLst>
                </p:cNvPr>
                <p:cNvPicPr>
                  <a:picLocks noChangeAspect="1"/>
                </p:cNvPicPr>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4"/>
                    </a:ext>
                  </a:extLst>
                </a:blip>
                <a:srcRect l="1" r="62628"/>
                <a:stretch/>
              </p:blipFill>
              <p:spPr>
                <a:xfrm>
                  <a:off x="3578771" y="2479233"/>
                  <a:ext cx="730738" cy="1270460"/>
                </a:xfrm>
                <a:prstGeom prst="rect">
                  <a:avLst/>
                </a:prstGeom>
              </p:spPr>
            </p:pic>
            <p:pic>
              <p:nvPicPr>
                <p:cNvPr id="72" name="Picture 71" descr="A picture containing silhouette  Description automatically generated">
                  <a:extLst>
                    <a:ext uri="{FF2B5EF4-FFF2-40B4-BE49-F238E27FC236}">
                      <a16:creationId xmlns:a16="http://schemas.microsoft.com/office/drawing/2014/main" id="{4FBA8B72-8FB8-DB45-A9DA-A8D3D776166E}"/>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l="77527"/>
                <a:stretch/>
              </p:blipFill>
              <p:spPr>
                <a:xfrm>
                  <a:off x="2581536" y="2106979"/>
                  <a:ext cx="580812" cy="1679171"/>
                </a:xfrm>
                <a:prstGeom prst="rect">
                  <a:avLst/>
                </a:prstGeom>
              </p:spPr>
            </p:pic>
            <p:cxnSp>
              <p:nvCxnSpPr>
                <p:cNvPr id="73" name="Straight Connector 72">
                  <a:extLst>
                    <a:ext uri="{FF2B5EF4-FFF2-40B4-BE49-F238E27FC236}">
                      <a16:creationId xmlns:a16="http://schemas.microsoft.com/office/drawing/2014/main" id="{A496BFF6-D5E0-4F44-89DA-EED3398B33F4}"/>
                    </a:ext>
                  </a:extLst>
                </p:cNvPr>
                <p:cNvCxnSpPr>
                  <a:cxnSpLocks/>
                </p:cNvCxnSpPr>
                <p:nvPr/>
              </p:nvCxnSpPr>
              <p:spPr>
                <a:xfrm>
                  <a:off x="2064556" y="3150920"/>
                  <a:ext cx="716956" cy="0"/>
                </a:xfrm>
                <a:prstGeom prst="line">
                  <a:avLst/>
                </a:prstGeom>
                <a:ln w="28575" cap="flat" cmpd="sng" algn="ctr">
                  <a:solidFill>
                    <a:srgbClr val="000000"/>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6EE27E6-D0A8-AD4A-8C42-6CA2B892F13F}"/>
                    </a:ext>
                  </a:extLst>
                </p:cNvPr>
                <p:cNvCxnSpPr>
                  <a:cxnSpLocks/>
                </p:cNvCxnSpPr>
                <p:nvPr/>
              </p:nvCxnSpPr>
              <p:spPr>
                <a:xfrm flipH="1">
                  <a:off x="3001450" y="3150920"/>
                  <a:ext cx="584742" cy="0"/>
                </a:xfrm>
                <a:prstGeom prst="line">
                  <a:avLst/>
                </a:prstGeom>
                <a:ln w="28575" cap="flat" cmpd="sng" algn="ctr">
                  <a:solidFill>
                    <a:srgbClr val="000000"/>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70" name="Picture 69">
                <a:extLst>
                  <a:ext uri="{FF2B5EF4-FFF2-40B4-BE49-F238E27FC236}">
                    <a16:creationId xmlns:a16="http://schemas.microsoft.com/office/drawing/2014/main" id="{2AEF6C7C-564E-7642-A563-1D80206C757B}"/>
                  </a:ext>
                </a:extLst>
              </p:cNvPr>
              <p:cNvPicPr>
                <a:picLocks noChangeAspect="1"/>
              </p:cNvPicPr>
              <p:nvPr/>
            </p:nvPicPr>
            <p:blipFill rotWithShape="1">
              <a:blip r:embed="rId5" cstate="email">
                <a:duotone>
                  <a:schemeClr val="accent5">
                    <a:shade val="45000"/>
                    <a:satMod val="135000"/>
                  </a:schemeClr>
                  <a:prstClr val="white"/>
                </a:duotone>
                <a:extLst>
                  <a:ext uri="{BEBA8EAE-BF5A-486C-A8C5-ECC9F3942E4B}">
                    <a14:imgProps xmlns:a14="http://schemas.microsoft.com/office/drawing/2010/main">
                      <a14:imgLayer r:embed="rId6">
                        <a14:imgEffect>
                          <a14:backgroundRemoval t="2857" b="96190" l="8209" r="91045">
                            <a14:foregroundMark x1="33582" y1="6429" x2="46269" y2="6905"/>
                            <a14:foregroundMark x1="8955" y1="28571" x2="23134" y2="37857"/>
                            <a14:foregroundMark x1="23134" y1="37857" x2="23134" y2="37857"/>
                            <a14:foregroundMark x1="38806" y1="3810" x2="42537" y2="3095"/>
                            <a14:foregroundMark x1="38806" y1="5238" x2="36567" y2="3333"/>
                            <a14:foregroundMark x1="44776" y1="3810" x2="50000" y2="3810"/>
                            <a14:foregroundMark x1="19403" y1="90238" x2="17164" y2="96190"/>
                            <a14:foregroundMark x1="79104" y1="95238" x2="91791" y2="95238"/>
                          </a14:backgroundRemoval>
                        </a14:imgEffect>
                      </a14:imgLayer>
                    </a14:imgProps>
                  </a:ext>
                  <a:ext uri="{28A0092B-C50C-407E-A947-70E740481C1C}">
                    <a14:useLocalDpi xmlns:a14="http://schemas.microsoft.com/office/drawing/2010/main"/>
                  </a:ext>
                </a:extLst>
              </a:blip>
              <a:srcRect/>
              <a:stretch/>
            </p:blipFill>
            <p:spPr>
              <a:xfrm>
                <a:off x="1988961" y="2532817"/>
                <a:ext cx="481640" cy="1393464"/>
              </a:xfrm>
              <a:prstGeom prst="rect">
                <a:avLst/>
              </a:prstGeom>
              <a:solidFill>
                <a:schemeClr val="bg1"/>
              </a:solidFill>
            </p:spPr>
          </p:pic>
        </p:grpSp>
        <p:sp>
          <p:nvSpPr>
            <p:cNvPr id="66" name="TextBox 65">
              <a:extLst>
                <a:ext uri="{FF2B5EF4-FFF2-40B4-BE49-F238E27FC236}">
                  <a16:creationId xmlns:a16="http://schemas.microsoft.com/office/drawing/2014/main" id="{9754B7E6-A6E1-6B48-810B-D140C8CE4B5A}"/>
                </a:ext>
              </a:extLst>
            </p:cNvPr>
            <p:cNvSpPr txBox="1"/>
            <p:nvPr/>
          </p:nvSpPr>
          <p:spPr>
            <a:xfrm>
              <a:off x="4872075" y="2968361"/>
              <a:ext cx="498106" cy="461665"/>
            </a:xfrm>
            <a:prstGeom prst="rect">
              <a:avLst/>
            </a:prstGeom>
            <a:noFill/>
          </p:spPr>
          <p:txBody>
            <a:bodyPr wrap="square" rtlCol="0">
              <a:spAutoFit/>
            </a:bodyPr>
            <a:lstStyle/>
            <a:p>
              <a:pPr algn="ctr" rtl="0"/>
              <a:r>
                <a:rPr lang="en-US" sz="2400" b="1">
                  <a:solidFill>
                    <a:schemeClr val="bg1"/>
                  </a:solidFill>
                </a:rPr>
                <a:t>?</a:t>
              </a:r>
            </a:p>
          </p:txBody>
        </p:sp>
        <p:sp>
          <p:nvSpPr>
            <p:cNvPr id="67" name="TextBox 66">
              <a:extLst>
                <a:ext uri="{FF2B5EF4-FFF2-40B4-BE49-F238E27FC236}">
                  <a16:creationId xmlns:a16="http://schemas.microsoft.com/office/drawing/2014/main" id="{3F3C6852-7D45-394F-ACE6-24EAD22A9C81}"/>
                </a:ext>
              </a:extLst>
            </p:cNvPr>
            <p:cNvSpPr txBox="1"/>
            <p:nvPr/>
          </p:nvSpPr>
          <p:spPr>
            <a:xfrm>
              <a:off x="6663571" y="3056178"/>
              <a:ext cx="498106" cy="461665"/>
            </a:xfrm>
            <a:prstGeom prst="rect">
              <a:avLst/>
            </a:prstGeom>
            <a:noFill/>
          </p:spPr>
          <p:txBody>
            <a:bodyPr wrap="square" rtlCol="0">
              <a:spAutoFit/>
            </a:bodyPr>
            <a:lstStyle/>
            <a:p>
              <a:pPr algn="ctr" rtl="0"/>
              <a:r>
                <a:rPr lang="en-US" sz="2400" b="1">
                  <a:solidFill>
                    <a:schemeClr val="bg1"/>
                  </a:solidFill>
                </a:rPr>
                <a:t>?</a:t>
              </a:r>
            </a:p>
          </p:txBody>
        </p:sp>
        <p:sp>
          <p:nvSpPr>
            <p:cNvPr id="68" name="TextBox 67">
              <a:extLst>
                <a:ext uri="{FF2B5EF4-FFF2-40B4-BE49-F238E27FC236}">
                  <a16:creationId xmlns:a16="http://schemas.microsoft.com/office/drawing/2014/main" id="{16F38324-68CA-3048-8261-D74B3CD0B2D8}"/>
                </a:ext>
              </a:extLst>
            </p:cNvPr>
            <p:cNvSpPr txBox="1"/>
            <p:nvPr/>
          </p:nvSpPr>
          <p:spPr>
            <a:xfrm>
              <a:off x="6956495" y="2968361"/>
              <a:ext cx="498106" cy="461665"/>
            </a:xfrm>
            <a:prstGeom prst="rect">
              <a:avLst/>
            </a:prstGeom>
            <a:noFill/>
          </p:spPr>
          <p:txBody>
            <a:bodyPr wrap="square" rtlCol="0">
              <a:spAutoFit/>
            </a:bodyPr>
            <a:lstStyle/>
            <a:p>
              <a:pPr algn="ctr" rtl="0"/>
              <a:r>
                <a:rPr lang="en-US" sz="2400" b="1">
                  <a:solidFill>
                    <a:schemeClr val="bg1"/>
                  </a:solidFill>
                </a:rPr>
                <a:t>?</a:t>
              </a:r>
            </a:p>
          </p:txBody>
        </p:sp>
      </p:grpSp>
      <p:grpSp>
        <p:nvGrpSpPr>
          <p:cNvPr id="75" name="Group 74">
            <a:extLst>
              <a:ext uri="{FF2B5EF4-FFF2-40B4-BE49-F238E27FC236}">
                <a16:creationId xmlns:a16="http://schemas.microsoft.com/office/drawing/2014/main" id="{87F7E0A5-EC5C-324D-8183-81BA519495A3}"/>
              </a:ext>
            </a:extLst>
          </p:cNvPr>
          <p:cNvGrpSpPr/>
          <p:nvPr/>
        </p:nvGrpSpPr>
        <p:grpSpPr>
          <a:xfrm>
            <a:off x="2749674" y="3858144"/>
            <a:ext cx="2991364" cy="2863931"/>
            <a:chOff x="8333766" y="2017219"/>
            <a:chExt cx="3104256" cy="2811455"/>
          </a:xfrm>
        </p:grpSpPr>
        <p:grpSp>
          <p:nvGrpSpPr>
            <p:cNvPr id="76" name="Group 75">
              <a:extLst>
                <a:ext uri="{FF2B5EF4-FFF2-40B4-BE49-F238E27FC236}">
                  <a16:creationId xmlns:a16="http://schemas.microsoft.com/office/drawing/2014/main" id="{81105A60-51CB-164D-AB7F-21114B0F3BD0}"/>
                </a:ext>
              </a:extLst>
            </p:cNvPr>
            <p:cNvGrpSpPr/>
            <p:nvPr/>
          </p:nvGrpSpPr>
          <p:grpSpPr>
            <a:xfrm>
              <a:off x="8333766" y="2017219"/>
              <a:ext cx="3104256" cy="2811455"/>
              <a:chOff x="6766408" y="1686377"/>
              <a:chExt cx="3564945" cy="3253190"/>
            </a:xfrm>
          </p:grpSpPr>
          <p:pic>
            <p:nvPicPr>
              <p:cNvPr id="81" name="Picture 80" descr="A picture containing silhouette  Description automatically generated">
                <a:extLst>
                  <a:ext uri="{FF2B5EF4-FFF2-40B4-BE49-F238E27FC236}">
                    <a16:creationId xmlns:a16="http://schemas.microsoft.com/office/drawing/2014/main" id="{8175CC0C-4D05-E848-8265-A33B14A78823}"/>
                  </a:ext>
                </a:extLst>
              </p:cNvPr>
              <p:cNvPicPr>
                <a:picLocks noChangeAspect="1"/>
              </p:cNvPicPr>
              <p:nvPr/>
            </p:nvPicPr>
            <p:blipFill rotWithShape="1">
              <a:blip r:embed="rId3" cstate="email">
                <a:duotone>
                  <a:schemeClr val="accent2">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4"/>
                  </a:ext>
                </a:extLst>
              </a:blip>
              <a:srcRect l="38078" r="39752"/>
              <a:stretch/>
            </p:blipFill>
            <p:spPr>
              <a:xfrm>
                <a:off x="8971398" y="1868717"/>
                <a:ext cx="319049" cy="935042"/>
              </a:xfrm>
              <a:prstGeom prst="rect">
                <a:avLst/>
              </a:prstGeom>
            </p:spPr>
          </p:pic>
          <p:pic>
            <p:nvPicPr>
              <p:cNvPr id="82" name="Picture 81" descr="A picture containing silhouette  Description automatically generated">
                <a:extLst>
                  <a:ext uri="{FF2B5EF4-FFF2-40B4-BE49-F238E27FC236}">
                    <a16:creationId xmlns:a16="http://schemas.microsoft.com/office/drawing/2014/main" id="{8CBDB7BD-A6EF-A94A-9FE5-4E1840CDE917}"/>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l="77527"/>
              <a:stretch/>
            </p:blipFill>
            <p:spPr>
              <a:xfrm>
                <a:off x="8230478" y="2274800"/>
                <a:ext cx="538567" cy="1557038"/>
              </a:xfrm>
              <a:prstGeom prst="rect">
                <a:avLst/>
              </a:prstGeom>
            </p:spPr>
          </p:pic>
          <p:pic>
            <p:nvPicPr>
              <p:cNvPr id="83" name="Picture 82" descr="A picture containing silhouette  Description automatically generated">
                <a:extLst>
                  <a:ext uri="{FF2B5EF4-FFF2-40B4-BE49-F238E27FC236}">
                    <a16:creationId xmlns:a16="http://schemas.microsoft.com/office/drawing/2014/main" id="{C22CCD5D-EB49-9B4B-84F5-34311AC024D5}"/>
                  </a:ext>
                </a:extLst>
              </p:cNvPr>
              <p:cNvPicPr>
                <a:picLocks noChangeAspect="1"/>
              </p:cNvPicPr>
              <p:nvPr/>
            </p:nvPicPr>
            <p:blipFill rotWithShape="1">
              <a:blip r:embed="rId3" cstate="email">
                <a:duotone>
                  <a:schemeClr val="accent2">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4"/>
                  </a:ext>
                </a:extLst>
              </a:blip>
              <a:srcRect l="38078" r="39752"/>
              <a:stretch/>
            </p:blipFill>
            <p:spPr>
              <a:xfrm>
                <a:off x="7671663" y="3754671"/>
                <a:ext cx="319049" cy="935042"/>
              </a:xfrm>
              <a:prstGeom prst="rect">
                <a:avLst/>
              </a:prstGeom>
            </p:spPr>
          </p:pic>
          <p:pic>
            <p:nvPicPr>
              <p:cNvPr id="84" name="Picture 83" descr="A picture containing silhouette  Description automatically generated">
                <a:extLst>
                  <a:ext uri="{FF2B5EF4-FFF2-40B4-BE49-F238E27FC236}">
                    <a16:creationId xmlns:a16="http://schemas.microsoft.com/office/drawing/2014/main" id="{987701C9-2DD1-584B-8D6B-8F65A12FE7DA}"/>
                  </a:ext>
                </a:extLst>
              </p:cNvPr>
              <p:cNvPicPr>
                <a:picLocks noChangeAspect="1"/>
              </p:cNvPicPr>
              <p:nvPr/>
            </p:nvPicPr>
            <p:blipFill rotWithShape="1">
              <a:blip r:embed="rId3" cstate="email">
                <a:duotone>
                  <a:schemeClr val="accent2">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4"/>
                  </a:ext>
                </a:extLst>
              </a:blip>
              <a:srcRect l="38078" r="39752"/>
              <a:stretch/>
            </p:blipFill>
            <p:spPr>
              <a:xfrm>
                <a:off x="9130922" y="3638109"/>
                <a:ext cx="319049" cy="935042"/>
              </a:xfrm>
              <a:prstGeom prst="rect">
                <a:avLst/>
              </a:prstGeom>
            </p:spPr>
          </p:pic>
          <p:sp>
            <p:nvSpPr>
              <p:cNvPr id="85" name="Donut 84">
                <a:extLst>
                  <a:ext uri="{FF2B5EF4-FFF2-40B4-BE49-F238E27FC236}">
                    <a16:creationId xmlns:a16="http://schemas.microsoft.com/office/drawing/2014/main" id="{CD871408-E128-7C4F-B742-A106183C92FB}"/>
                  </a:ext>
                </a:extLst>
              </p:cNvPr>
              <p:cNvSpPr/>
              <p:nvPr/>
            </p:nvSpPr>
            <p:spPr>
              <a:xfrm>
                <a:off x="6766408" y="1686377"/>
                <a:ext cx="3564945" cy="3253190"/>
              </a:xfrm>
              <a:prstGeom prst="donut">
                <a:avLst>
                  <a:gd name="adj" fmla="val 1120"/>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77" name="Straight Connector 76">
              <a:extLst>
                <a:ext uri="{FF2B5EF4-FFF2-40B4-BE49-F238E27FC236}">
                  <a16:creationId xmlns:a16="http://schemas.microsoft.com/office/drawing/2014/main" id="{D3D69B57-13DE-6C46-BD12-8DAA696328D4}"/>
                </a:ext>
              </a:extLst>
            </p:cNvPr>
            <p:cNvCxnSpPr>
              <a:cxnSpLocks/>
            </p:cNvCxnSpPr>
            <p:nvPr/>
          </p:nvCxnSpPr>
          <p:spPr>
            <a:xfrm>
              <a:off x="9139194" y="3217927"/>
              <a:ext cx="508282" cy="0"/>
            </a:xfrm>
            <a:prstGeom prst="line">
              <a:avLst/>
            </a:prstGeom>
            <a:ln w="2857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E9489A8-D65D-3642-B27D-69E61405DBC4}"/>
                </a:ext>
              </a:extLst>
            </p:cNvPr>
            <p:cNvCxnSpPr>
              <a:cxnSpLocks/>
            </p:cNvCxnSpPr>
            <p:nvPr/>
          </p:nvCxnSpPr>
          <p:spPr>
            <a:xfrm flipH="1">
              <a:off x="10059491" y="3217927"/>
              <a:ext cx="541300" cy="0"/>
            </a:xfrm>
            <a:prstGeom prst="line">
              <a:avLst/>
            </a:prstGeom>
            <a:ln w="2857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79" name="Picture 78" descr="A picture containing silhouette  Description automatically generated">
              <a:extLst>
                <a:ext uri="{FF2B5EF4-FFF2-40B4-BE49-F238E27FC236}">
                  <a16:creationId xmlns:a16="http://schemas.microsoft.com/office/drawing/2014/main" id="{1267C16E-4C6D-2248-ABE0-CD97D4494F49}"/>
                </a:ext>
              </a:extLst>
            </p:cNvPr>
            <p:cNvPicPr>
              <a:picLocks noChangeAspect="1"/>
            </p:cNvPicPr>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4"/>
                </a:ext>
              </a:extLst>
            </a:blip>
            <a:srcRect l="1" r="62628"/>
            <a:stretch/>
          </p:blipFill>
          <p:spPr>
            <a:xfrm>
              <a:off x="10576595" y="2749063"/>
              <a:ext cx="599257" cy="1047109"/>
            </a:xfrm>
            <a:prstGeom prst="rect">
              <a:avLst/>
            </a:prstGeom>
          </p:spPr>
        </p:pic>
        <p:pic>
          <p:nvPicPr>
            <p:cNvPr id="80" name="Picture 79">
              <a:extLst>
                <a:ext uri="{FF2B5EF4-FFF2-40B4-BE49-F238E27FC236}">
                  <a16:creationId xmlns:a16="http://schemas.microsoft.com/office/drawing/2014/main" id="{1194C0BB-F977-9346-8A49-F1983E8FE13E}"/>
                </a:ext>
              </a:extLst>
            </p:cNvPr>
            <p:cNvPicPr>
              <a:picLocks noChangeAspect="1"/>
            </p:cNvPicPr>
            <p:nvPr/>
          </p:nvPicPr>
          <p:blipFill rotWithShape="1">
            <a:blip r:embed="rId7" cstate="email">
              <a:duotone>
                <a:schemeClr val="accent5">
                  <a:shade val="45000"/>
                  <a:satMod val="135000"/>
                </a:schemeClr>
                <a:prstClr val="white"/>
              </a:duotone>
              <a:extLst>
                <a:ext uri="{BEBA8EAE-BF5A-486C-A8C5-ECC9F3942E4B}">
                  <a14:imgProps xmlns:a14="http://schemas.microsoft.com/office/drawing/2010/main">
                    <a14:imgLayer r:embed="rId8">
                      <a14:imgEffect>
                        <a14:backgroundRemoval t="2857" b="96190" l="8209" r="91045">
                          <a14:foregroundMark x1="33582" y1="6429" x2="46269" y2="6905"/>
                          <a14:foregroundMark x1="8955" y1="28571" x2="23134" y2="37857"/>
                          <a14:foregroundMark x1="23134" y1="37857" x2="23134" y2="37857"/>
                          <a14:foregroundMark x1="38806" y1="3810" x2="42537" y2="3095"/>
                          <a14:foregroundMark x1="38806" y1="5238" x2="36567" y2="3333"/>
                          <a14:foregroundMark x1="44776" y1="3810" x2="50000" y2="3810"/>
                          <a14:foregroundMark x1="19403" y1="90238" x2="17164" y2="96190"/>
                          <a14:foregroundMark x1="79104" y1="95238" x2="91791" y2="95238"/>
                        </a14:backgroundRemoval>
                      </a14:imgEffect>
                    </a14:imgLayer>
                  </a14:imgProps>
                </a:ext>
                <a:ext uri="{28A0092B-C50C-407E-A947-70E740481C1C}">
                  <a14:useLocalDpi xmlns:a14="http://schemas.microsoft.com/office/drawing/2010/main"/>
                </a:ext>
              </a:extLst>
            </a:blip>
            <a:srcRect/>
            <a:stretch/>
          </p:blipFill>
          <p:spPr>
            <a:xfrm>
              <a:off x="8677498" y="2691778"/>
              <a:ext cx="394979" cy="1148490"/>
            </a:xfrm>
            <a:prstGeom prst="rect">
              <a:avLst/>
            </a:prstGeom>
            <a:solidFill>
              <a:schemeClr val="bg1"/>
            </a:solidFill>
          </p:spPr>
        </p:pic>
      </p:grpSp>
      <mc:AlternateContent xmlns:mc="http://schemas.openxmlformats.org/markup-compatibility/2006" xmlns:p14="http://schemas.microsoft.com/office/powerpoint/2010/main">
        <mc:Choice Requires="p14">
          <p:contentPart p14:bwMode="auto" r:id="rId9">
            <p14:nvContentPartPr>
              <p14:cNvPr id="86" name="Ink 85">
                <a:extLst>
                  <a:ext uri="{FF2B5EF4-FFF2-40B4-BE49-F238E27FC236}">
                    <a16:creationId xmlns:a16="http://schemas.microsoft.com/office/drawing/2014/main" id="{409DF39D-E9EF-1A4D-AE6B-8286DA586A5B}"/>
                  </a:ext>
                </a:extLst>
              </p14:cNvPr>
              <p14:cNvContentPartPr/>
              <p14:nvPr/>
            </p14:nvContentPartPr>
            <p14:xfrm>
              <a:off x="3180032" y="4882645"/>
              <a:ext cx="184680" cy="696240"/>
            </p14:xfrm>
          </p:contentPart>
        </mc:Choice>
        <mc:Fallback xmlns="">
          <p:pic>
            <p:nvPicPr>
              <p:cNvPr id="86" name="Ink 85">
                <a:extLst>
                  <a:ext uri="{FF2B5EF4-FFF2-40B4-BE49-F238E27FC236}">
                    <a16:creationId xmlns:a16="http://schemas.microsoft.com/office/drawing/2014/main" id="{409DF39D-E9EF-1A4D-AE6B-8286DA586A5B}"/>
                  </a:ext>
                </a:extLst>
              </p:cNvPr>
              <p:cNvPicPr/>
              <p:nvPr/>
            </p:nvPicPr>
            <p:blipFill>
              <a:blip r:embed="rId10"/>
              <a:stretch>
                <a:fillRect/>
              </a:stretch>
            </p:blipFill>
            <p:spPr>
              <a:xfrm>
                <a:off x="3144032" y="4846645"/>
                <a:ext cx="256320" cy="767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7" name="Ink 86">
                <a:extLst>
                  <a:ext uri="{FF2B5EF4-FFF2-40B4-BE49-F238E27FC236}">
                    <a16:creationId xmlns:a16="http://schemas.microsoft.com/office/drawing/2014/main" id="{2023D10D-3D9C-D749-BC50-3CDC1EC6FBB0}"/>
                  </a:ext>
                </a:extLst>
              </p14:cNvPr>
              <p14:cNvContentPartPr/>
              <p14:nvPr/>
            </p14:nvContentPartPr>
            <p14:xfrm>
              <a:off x="2789792" y="4843405"/>
              <a:ext cx="45360" cy="241200"/>
            </p14:xfrm>
          </p:contentPart>
        </mc:Choice>
        <mc:Fallback xmlns="">
          <p:pic>
            <p:nvPicPr>
              <p:cNvPr id="87" name="Ink 86">
                <a:extLst>
                  <a:ext uri="{FF2B5EF4-FFF2-40B4-BE49-F238E27FC236}">
                    <a16:creationId xmlns:a16="http://schemas.microsoft.com/office/drawing/2014/main" id="{2023D10D-3D9C-D749-BC50-3CDC1EC6FBB0}"/>
                  </a:ext>
                </a:extLst>
              </p:cNvPr>
              <p:cNvPicPr/>
              <p:nvPr/>
            </p:nvPicPr>
            <p:blipFill>
              <a:blip r:embed="rId12"/>
              <a:stretch>
                <a:fillRect/>
              </a:stretch>
            </p:blipFill>
            <p:spPr>
              <a:xfrm>
                <a:off x="2753792" y="4807351"/>
                <a:ext cx="117000" cy="31294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8" name="Ink 87">
                <a:extLst>
                  <a:ext uri="{FF2B5EF4-FFF2-40B4-BE49-F238E27FC236}">
                    <a16:creationId xmlns:a16="http://schemas.microsoft.com/office/drawing/2014/main" id="{60004E55-4E0F-8A47-AFC8-482FB7A4B447}"/>
                  </a:ext>
                </a:extLst>
              </p14:cNvPr>
              <p14:cNvContentPartPr/>
              <p14:nvPr/>
            </p14:nvContentPartPr>
            <p14:xfrm>
              <a:off x="3233312" y="5479525"/>
              <a:ext cx="360" cy="360"/>
            </p14:xfrm>
          </p:contentPart>
        </mc:Choice>
        <mc:Fallback xmlns="">
          <p:pic>
            <p:nvPicPr>
              <p:cNvPr id="88" name="Ink 87">
                <a:extLst>
                  <a:ext uri="{FF2B5EF4-FFF2-40B4-BE49-F238E27FC236}">
                    <a16:creationId xmlns:a16="http://schemas.microsoft.com/office/drawing/2014/main" id="{60004E55-4E0F-8A47-AFC8-482FB7A4B447}"/>
                  </a:ext>
                </a:extLst>
              </p:cNvPr>
              <p:cNvPicPr/>
              <p:nvPr/>
            </p:nvPicPr>
            <p:blipFill>
              <a:blip r:embed="rId14"/>
              <a:stretch>
                <a:fillRect/>
              </a:stretch>
            </p:blipFill>
            <p:spPr>
              <a:xfrm>
                <a:off x="3197312" y="5443525"/>
                <a:ext cx="72000" cy="72000"/>
              </a:xfrm>
              <a:prstGeom prst="rect">
                <a:avLst/>
              </a:prstGeom>
            </p:spPr>
          </p:pic>
        </mc:Fallback>
      </mc:AlternateContent>
      <p:sp>
        <p:nvSpPr>
          <p:cNvPr id="89" name="TextBox 88">
            <a:extLst>
              <a:ext uri="{FF2B5EF4-FFF2-40B4-BE49-F238E27FC236}">
                <a16:creationId xmlns:a16="http://schemas.microsoft.com/office/drawing/2014/main" id="{6DF69111-284D-9C49-9446-7AE5F14E6917}"/>
              </a:ext>
            </a:extLst>
          </p:cNvPr>
          <p:cNvSpPr txBox="1"/>
          <p:nvPr/>
        </p:nvSpPr>
        <p:spPr>
          <a:xfrm>
            <a:off x="1206729" y="4514542"/>
            <a:ext cx="1376696" cy="923330"/>
          </a:xfrm>
          <a:prstGeom prst="rect">
            <a:avLst/>
          </a:prstGeom>
          <a:noFill/>
        </p:spPr>
        <p:txBody>
          <a:bodyPr wrap="square" rtlCol="0">
            <a:spAutoFit/>
          </a:bodyPr>
          <a:lstStyle/>
          <a:p>
            <a:pPr algn="ctr" rtl="0"/>
            <a:r>
              <a:rPr lang="en-US" b="1"/>
              <a:t>Направление сети риска</a:t>
            </a:r>
          </a:p>
        </p:txBody>
      </p:sp>
      <p:sp>
        <p:nvSpPr>
          <p:cNvPr id="90" name="TextBox 89">
            <a:extLst>
              <a:ext uri="{FF2B5EF4-FFF2-40B4-BE49-F238E27FC236}">
                <a16:creationId xmlns:a16="http://schemas.microsoft.com/office/drawing/2014/main" id="{E5B9D1D3-8273-FF4B-AC29-9B1621695C25}"/>
              </a:ext>
            </a:extLst>
          </p:cNvPr>
          <p:cNvSpPr txBox="1"/>
          <p:nvPr/>
        </p:nvSpPr>
        <p:spPr>
          <a:xfrm>
            <a:off x="9605254" y="4703440"/>
            <a:ext cx="1376696" cy="646331"/>
          </a:xfrm>
          <a:prstGeom prst="rect">
            <a:avLst/>
          </a:prstGeom>
          <a:noFill/>
        </p:spPr>
        <p:txBody>
          <a:bodyPr wrap="square" rtlCol="0">
            <a:spAutoFit/>
          </a:bodyPr>
          <a:lstStyle/>
          <a:p>
            <a:pPr algn="ctr" rtl="0"/>
            <a:r>
              <a:rPr lang="en-US" b="1"/>
              <a:t>Целевое направление</a:t>
            </a:r>
          </a:p>
        </p:txBody>
      </p:sp>
    </p:spTree>
    <p:extLst>
      <p:ext uri="{BB962C8B-B14F-4D97-AF65-F5344CB8AC3E}">
        <p14:creationId xmlns:p14="http://schemas.microsoft.com/office/powerpoint/2010/main" val="3993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  Description automatically generated">
            <a:extLst>
              <a:ext uri="{FF2B5EF4-FFF2-40B4-BE49-F238E27FC236}">
                <a16:creationId xmlns:a16="http://schemas.microsoft.com/office/drawing/2014/main" id="{04525E7C-24D8-F340-BE17-4882938A53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49978" y="185927"/>
            <a:ext cx="6827520" cy="6486145"/>
          </a:xfrm>
          <a:prstGeom prst="rect">
            <a:avLst/>
          </a:prstGeom>
        </p:spPr>
      </p:pic>
    </p:spTree>
    <p:extLst>
      <p:ext uri="{BB962C8B-B14F-4D97-AF65-F5344CB8AC3E}">
        <p14:creationId xmlns:p14="http://schemas.microsoft.com/office/powerpoint/2010/main" val="3629028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2EAD5-9859-C140-A56E-1C33CE99E236}"/>
              </a:ext>
            </a:extLst>
          </p:cNvPr>
          <p:cNvSpPr>
            <a:spLocks noGrp="1"/>
          </p:cNvSpPr>
          <p:nvPr>
            <p:ph type="title"/>
          </p:nvPr>
        </p:nvSpPr>
        <p:spPr>
          <a:xfrm>
            <a:off x="838200" y="246072"/>
            <a:ext cx="10515600" cy="800039"/>
          </a:xfrm>
        </p:spPr>
        <p:txBody>
          <a:bodyPr>
            <a:normAutofit fontScale="90000"/>
          </a:bodyPr>
          <a:lstStyle/>
          <a:p>
            <a:pPr algn="l" rtl="0"/>
            <a:r>
              <a:rPr lang="en-US" dirty="0" err="1"/>
              <a:t>Пример</a:t>
            </a:r>
            <a:r>
              <a:rPr lang="en-US" dirty="0"/>
              <a:t>: </a:t>
            </a:r>
            <a:r>
              <a:rPr lang="ru-RU" dirty="0"/>
              <a:t>к</a:t>
            </a:r>
            <a:r>
              <a:rPr lang="en-US" dirty="0" err="1"/>
              <a:t>аскад</a:t>
            </a:r>
            <a:r>
              <a:rPr lang="en-US" dirty="0"/>
              <a:t> </a:t>
            </a:r>
            <a:r>
              <a:rPr lang="ru-RU" dirty="0"/>
              <a:t>по индексному тестированию </a:t>
            </a:r>
            <a:endParaRPr lang="en-US" dirty="0"/>
          </a:p>
        </p:txBody>
      </p:sp>
      <p:grpSp>
        <p:nvGrpSpPr>
          <p:cNvPr id="6" name="Group 5">
            <a:extLst>
              <a:ext uri="{FF2B5EF4-FFF2-40B4-BE49-F238E27FC236}">
                <a16:creationId xmlns:a16="http://schemas.microsoft.com/office/drawing/2014/main" id="{DB7AF18D-58D9-4C5C-A5A2-B05139AE7F66}"/>
              </a:ext>
            </a:extLst>
          </p:cNvPr>
          <p:cNvGrpSpPr/>
          <p:nvPr/>
        </p:nvGrpSpPr>
        <p:grpSpPr>
          <a:xfrm>
            <a:off x="838200" y="1615407"/>
            <a:ext cx="10515600" cy="4689892"/>
            <a:chOff x="838200" y="1615407"/>
            <a:chExt cx="10515600" cy="4689892"/>
          </a:xfrm>
        </p:grpSpPr>
        <p:graphicFrame>
          <p:nvGraphicFramePr>
            <p:cNvPr id="5" name="Content Placeholder 5">
              <a:extLst>
                <a:ext uri="{FF2B5EF4-FFF2-40B4-BE49-F238E27FC236}">
                  <a16:creationId xmlns:a16="http://schemas.microsoft.com/office/drawing/2014/main" id="{6C4D131A-52F1-4605-9CE0-7CC7C7171246}"/>
                </a:ext>
              </a:extLst>
            </p:cNvPr>
            <p:cNvGraphicFramePr>
              <a:graphicFrameLocks/>
            </p:cNvGraphicFramePr>
            <p:nvPr/>
          </p:nvGraphicFramePr>
          <p:xfrm>
            <a:off x="838200" y="1953961"/>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B2C5631E-0A08-46D3-95E7-11A75F985D74}"/>
                </a:ext>
              </a:extLst>
            </p:cNvPr>
            <p:cNvSpPr txBox="1"/>
            <p:nvPr/>
          </p:nvSpPr>
          <p:spPr>
            <a:xfrm>
              <a:off x="838200" y="1615407"/>
              <a:ext cx="3281819" cy="338554"/>
            </a:xfrm>
            <a:prstGeom prst="rect">
              <a:avLst/>
            </a:prstGeom>
            <a:noFill/>
          </p:spPr>
          <p:txBody>
            <a:bodyPr wrap="square" rtlCol="0">
              <a:spAutoFit/>
            </a:bodyPr>
            <a:lstStyle/>
            <a:p>
              <a:pPr algn="l" rtl="0"/>
              <a:r>
                <a:rPr lang="en-US" sz="1600" b="0" i="0">
                  <a:solidFill>
                    <a:schemeClr val="tx1">
                      <a:lumMod val="65000"/>
                      <a:lumOff val="35000"/>
                    </a:schemeClr>
                  </a:solidFill>
                  <a:effectLst/>
                  <a:latin typeface="Calibri" panose="020F0502020204030204" pitchFamily="34" charset="0"/>
                </a:rPr>
                <a:t>Количество человек</a:t>
              </a:r>
              <a:endParaRPr lang="en-US" sz="1600">
                <a:solidFill>
                  <a:schemeClr val="tx1">
                    <a:lumMod val="65000"/>
                    <a:lumOff val="35000"/>
                  </a:schemeClr>
                </a:solidFill>
              </a:endParaRPr>
            </a:p>
          </p:txBody>
        </p:sp>
      </p:grpSp>
    </p:spTree>
    <p:extLst>
      <p:ext uri="{BB962C8B-B14F-4D97-AF65-F5344CB8AC3E}">
        <p14:creationId xmlns:p14="http://schemas.microsoft.com/office/powerpoint/2010/main" val="1000703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1">
            <a:extLst>
              <a:ext uri="{FF2B5EF4-FFF2-40B4-BE49-F238E27FC236}">
                <a16:creationId xmlns:a16="http://schemas.microsoft.com/office/drawing/2014/main" id="{273B20C5-2714-DB4F-9AD4-21FB077D1D3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71850" y="1694960"/>
            <a:ext cx="882015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5551D0C-C31F-4E60-AB00-58F1FE37A83B}"/>
              </a:ext>
            </a:extLst>
          </p:cNvPr>
          <p:cNvSpPr>
            <a:spLocks noGrp="1"/>
          </p:cNvSpPr>
          <p:nvPr>
            <p:ph type="title"/>
          </p:nvPr>
        </p:nvSpPr>
        <p:spPr>
          <a:xfrm>
            <a:off x="838200" y="588494"/>
            <a:ext cx="10515600" cy="800039"/>
          </a:xfrm>
        </p:spPr>
        <p:txBody>
          <a:bodyPr>
            <a:normAutofit/>
          </a:bodyPr>
          <a:lstStyle/>
          <a:p>
            <a:r>
              <a:rPr lang="ru-RU" dirty="0"/>
              <a:t>Обзор 2-го дня</a:t>
            </a:r>
            <a:r>
              <a:rPr lang="en-US" dirty="0"/>
              <a:t>: </a:t>
            </a:r>
            <a:r>
              <a:rPr lang="ru-RU" dirty="0"/>
              <a:t>конфетная викторина</a:t>
            </a:r>
            <a:r>
              <a:rPr lang="en-US" dirty="0"/>
              <a:t>!</a:t>
            </a:r>
          </a:p>
        </p:txBody>
      </p:sp>
      <p:sp>
        <p:nvSpPr>
          <p:cNvPr id="985091" name="Rectangle 3">
            <a:extLst>
              <a:ext uri="{FF2B5EF4-FFF2-40B4-BE49-F238E27FC236}">
                <a16:creationId xmlns:a16="http://schemas.microsoft.com/office/drawing/2014/main" id="{60B99FA6-BA70-6E4F-A7B7-DF58973E3219}"/>
              </a:ext>
            </a:extLst>
          </p:cNvPr>
          <p:cNvSpPr>
            <a:spLocks noGrp="1" noChangeArrowheads="1"/>
          </p:cNvSpPr>
          <p:nvPr>
            <p:ph type="body" idx="1"/>
          </p:nvPr>
        </p:nvSpPr>
        <p:spPr>
          <a:xfrm>
            <a:off x="838200" y="1636730"/>
            <a:ext cx="8543925" cy="4932746"/>
          </a:xfrm>
        </p:spPr>
        <p:txBody>
          <a:bodyPr>
            <a:normAutofit/>
          </a:bodyPr>
          <a:lstStyle/>
          <a:p>
            <a:pPr>
              <a:spcBef>
                <a:spcPts val="0"/>
              </a:spcBef>
            </a:pPr>
            <a:r>
              <a:rPr lang="ru-RU" altLang="en-US" dirty="0"/>
              <a:t>Какие четыре ключевых метода мотивационного консультирования имеют решающее значение при индексном тестировании?</a:t>
            </a:r>
            <a:endParaRPr lang="en-US" altLang="en-US" dirty="0"/>
          </a:p>
          <a:p>
            <a:r>
              <a:rPr lang="ru-RU" altLang="en-US" dirty="0"/>
              <a:t>Какие три типа поведения следует избегать при консультировании?</a:t>
            </a:r>
            <a:endParaRPr lang="en-US" altLang="en-US" dirty="0"/>
          </a:p>
          <a:p>
            <a:r>
              <a:rPr lang="ru-RU" altLang="en-US" dirty="0"/>
              <a:t>Что означает каждая из букв </a:t>
            </a:r>
            <a:r>
              <a:rPr lang="en-US" altLang="en-US" dirty="0"/>
              <a:t>L.I.V.E.S.?</a:t>
            </a:r>
          </a:p>
          <a:p>
            <a:endParaRPr lang="en-US" altLang="en-US" dirty="0"/>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26255074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5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50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50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509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C978B-E4BF-4DC2-A7EC-52A1969A9A6C}"/>
              </a:ext>
            </a:extLst>
          </p:cNvPr>
          <p:cNvSpPr>
            <a:spLocks noGrp="1"/>
          </p:cNvSpPr>
          <p:nvPr>
            <p:ph type="title"/>
          </p:nvPr>
        </p:nvSpPr>
        <p:spPr>
          <a:xfrm>
            <a:off x="727363" y="242130"/>
            <a:ext cx="11133668" cy="800039"/>
          </a:xfrm>
        </p:spPr>
        <p:txBody>
          <a:bodyPr anchor="ctr">
            <a:normAutofit fontScale="90000"/>
          </a:bodyPr>
          <a:lstStyle/>
          <a:p>
            <a:pPr algn="l" rtl="0"/>
            <a:r>
              <a:rPr lang="en-US" dirty="0" err="1"/>
              <a:t>Пример</a:t>
            </a:r>
            <a:r>
              <a:rPr lang="en-US" dirty="0"/>
              <a:t>: </a:t>
            </a:r>
            <a:r>
              <a:rPr lang="ru-RU" dirty="0"/>
              <a:t>к</a:t>
            </a:r>
            <a:r>
              <a:rPr lang="en-US" dirty="0" err="1"/>
              <a:t>аскад</a:t>
            </a:r>
            <a:r>
              <a:rPr lang="en-US" dirty="0"/>
              <a:t> </a:t>
            </a:r>
            <a:r>
              <a:rPr lang="ru-RU" dirty="0"/>
              <a:t>по индексному тестированию </a:t>
            </a:r>
            <a:r>
              <a:rPr lang="en-US" dirty="0" err="1"/>
              <a:t>для</a:t>
            </a:r>
            <a:r>
              <a:rPr lang="en-US" dirty="0"/>
              <a:t> </a:t>
            </a:r>
            <a:r>
              <a:rPr lang="en-US" dirty="0" err="1"/>
              <a:t>ежеквартального</a:t>
            </a:r>
            <a:r>
              <a:rPr lang="en-US" dirty="0"/>
              <a:t> </a:t>
            </a:r>
            <a:r>
              <a:rPr lang="ru-RU" dirty="0"/>
              <a:t>анализа</a:t>
            </a:r>
            <a:endParaRPr lang="en-US" dirty="0"/>
          </a:p>
        </p:txBody>
      </p:sp>
      <p:graphicFrame>
        <p:nvGraphicFramePr>
          <p:cNvPr id="4" name="Chart 3">
            <a:extLst>
              <a:ext uri="{FF2B5EF4-FFF2-40B4-BE49-F238E27FC236}">
                <a16:creationId xmlns:a16="http://schemas.microsoft.com/office/drawing/2014/main" id="{2721EBD8-E203-4E6D-87B4-284540CD2330}"/>
              </a:ext>
            </a:extLst>
          </p:cNvPr>
          <p:cNvGraphicFramePr/>
          <p:nvPr/>
        </p:nvGraphicFramePr>
        <p:xfrm>
          <a:off x="1535733" y="1411441"/>
          <a:ext cx="9235062" cy="6039224"/>
        </p:xfrm>
        <a:graphic>
          <a:graphicData uri="http://schemas.openxmlformats.org/drawingml/2006/chart">
            <c:chart xmlns:c="http://schemas.openxmlformats.org/drawingml/2006/chart" xmlns:r="http://schemas.openxmlformats.org/officeDocument/2006/relationships" r:id="rId3"/>
          </a:graphicData>
        </a:graphic>
      </p:graphicFrame>
      <p:sp>
        <p:nvSpPr>
          <p:cNvPr id="9" name="Google Shape;52;p105">
            <a:extLst>
              <a:ext uri="{FF2B5EF4-FFF2-40B4-BE49-F238E27FC236}">
                <a16:creationId xmlns:a16="http://schemas.microsoft.com/office/drawing/2014/main" id="{8866A6EA-D1F0-4279-9520-B9FF616C3EBB}"/>
              </a:ext>
            </a:extLst>
          </p:cNvPr>
          <p:cNvSpPr/>
          <p:nvPr/>
        </p:nvSpPr>
        <p:spPr>
          <a:xfrm>
            <a:off x="-2"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1148377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8494"/>
            <a:ext cx="10515600" cy="800039"/>
          </a:xfrm>
        </p:spPr>
        <p:txBody>
          <a:bodyPr>
            <a:normAutofit/>
          </a:bodyPr>
          <a:lstStyle/>
          <a:p>
            <a:pPr algn="l" rtl="0"/>
            <a:r>
              <a:rPr lang="en-US"/>
              <a:t> </a:t>
            </a:r>
          </a:p>
        </p:txBody>
      </p:sp>
      <p:graphicFrame>
        <p:nvGraphicFramePr>
          <p:cNvPr id="8" name="Content Placeholder 4">
            <a:extLst>
              <a:ext uri="{FF2B5EF4-FFF2-40B4-BE49-F238E27FC236}">
                <a16:creationId xmlns:a16="http://schemas.microsoft.com/office/drawing/2014/main" id="{18ECADDA-C2A1-49CB-A676-12B3DE618A79}"/>
              </a:ext>
            </a:extLst>
          </p:cNvPr>
          <p:cNvGraphicFramePr>
            <a:graphicFrameLocks/>
          </p:cNvGraphicFramePr>
          <p:nvPr/>
        </p:nvGraphicFramePr>
        <p:xfrm>
          <a:off x="1695132" y="1374244"/>
          <a:ext cx="8546148" cy="5294592"/>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741B2DE7-5E7D-4D73-9248-13638B98C6B6}"/>
              </a:ext>
            </a:extLst>
          </p:cNvPr>
          <p:cNvSpPr txBox="1">
            <a:spLocks/>
          </p:cNvSpPr>
          <p:nvPr/>
        </p:nvSpPr>
        <p:spPr>
          <a:xfrm>
            <a:off x="1021977" y="208047"/>
            <a:ext cx="10219764" cy="97244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595959"/>
                </a:solidFill>
                <a:latin typeface="+mj-lt"/>
                <a:ea typeface="+mj-ea"/>
                <a:cs typeface="+mj-cs"/>
              </a:defRPr>
            </a:lvl1pPr>
          </a:lstStyle>
          <a:p>
            <a:pPr algn="l" defTabSz="914400" rtl="0">
              <a:lnSpc>
                <a:spcPct val="90000"/>
              </a:lnSpc>
            </a:pPr>
            <a:r>
              <a:rPr lang="en-US" sz="3200" b="1" dirty="0" err="1">
                <a:solidFill>
                  <a:srgbClr val="577F9F"/>
                </a:solidFill>
                <a:latin typeface="Arial" panose="020B0604020202020204" pitchFamily="34" charset="0"/>
                <a:cs typeface="Arial" panose="020B0604020202020204" pitchFamily="34" charset="0"/>
              </a:rPr>
              <a:t>Пример</a:t>
            </a:r>
            <a:r>
              <a:rPr lang="en-US" sz="3200" b="1" dirty="0">
                <a:solidFill>
                  <a:srgbClr val="577F9F"/>
                </a:solidFill>
                <a:latin typeface="Arial" panose="020B0604020202020204" pitchFamily="34" charset="0"/>
                <a:cs typeface="Arial" panose="020B0604020202020204" pitchFamily="34" charset="0"/>
              </a:rPr>
              <a:t>: </a:t>
            </a:r>
            <a:r>
              <a:rPr lang="ru-RU" sz="3200" b="1" dirty="0">
                <a:solidFill>
                  <a:srgbClr val="577F9F"/>
                </a:solidFill>
                <a:latin typeface="Arial" panose="020B0604020202020204" pitchFamily="34" charset="0"/>
                <a:cs typeface="Arial" panose="020B0604020202020204" pitchFamily="34" charset="0"/>
              </a:rPr>
              <a:t>с</a:t>
            </a:r>
            <a:r>
              <a:rPr lang="en-US" sz="3200" b="1" dirty="0" err="1">
                <a:solidFill>
                  <a:srgbClr val="577F9F"/>
                </a:solidFill>
                <a:latin typeface="Arial" panose="020B0604020202020204" pitchFamily="34" charset="0"/>
                <a:cs typeface="Arial" panose="020B0604020202020204" pitchFamily="34" charset="0"/>
              </a:rPr>
              <a:t>равнение</a:t>
            </a:r>
            <a:r>
              <a:rPr lang="en-US" sz="3200" b="1" dirty="0">
                <a:solidFill>
                  <a:srgbClr val="577F9F"/>
                </a:solidFill>
                <a:latin typeface="Arial" panose="020B0604020202020204" pitchFamily="34" charset="0"/>
                <a:cs typeface="Arial" panose="020B0604020202020204" pitchFamily="34" charset="0"/>
              </a:rPr>
              <a:t> </a:t>
            </a:r>
            <a:r>
              <a:rPr lang="en-US" sz="3200" b="1" dirty="0" err="1">
                <a:solidFill>
                  <a:srgbClr val="577F9F"/>
                </a:solidFill>
                <a:latin typeface="Arial" panose="020B0604020202020204" pitchFamily="34" charset="0"/>
                <a:cs typeface="Arial" panose="020B0604020202020204" pitchFamily="34" charset="0"/>
              </a:rPr>
              <a:t>результатов</a:t>
            </a:r>
            <a:r>
              <a:rPr lang="en-US" sz="3200" b="1" dirty="0">
                <a:solidFill>
                  <a:srgbClr val="577F9F"/>
                </a:solidFill>
                <a:latin typeface="Arial" panose="020B0604020202020204" pitchFamily="34" charset="0"/>
                <a:cs typeface="Arial" panose="020B0604020202020204" pitchFamily="34" charset="0"/>
              </a:rPr>
              <a:t> </a:t>
            </a:r>
            <a:r>
              <a:rPr lang="en-US" sz="3200" b="1" dirty="0" err="1">
                <a:solidFill>
                  <a:srgbClr val="577F9F"/>
                </a:solidFill>
                <a:latin typeface="Arial" panose="020B0604020202020204" pitchFamily="34" charset="0"/>
                <a:cs typeface="Arial" panose="020B0604020202020204" pitchFamily="34" charset="0"/>
              </a:rPr>
              <a:t>индексного</a:t>
            </a:r>
            <a:r>
              <a:rPr lang="en-US" sz="3200" b="1" dirty="0">
                <a:solidFill>
                  <a:srgbClr val="577F9F"/>
                </a:solidFill>
                <a:latin typeface="Arial" panose="020B0604020202020204" pitchFamily="34" charset="0"/>
                <a:cs typeface="Arial" panose="020B0604020202020204" pitchFamily="34" charset="0"/>
              </a:rPr>
              <a:t> </a:t>
            </a:r>
            <a:r>
              <a:rPr lang="en-US" sz="3200" b="1" dirty="0" err="1">
                <a:solidFill>
                  <a:srgbClr val="577F9F"/>
                </a:solidFill>
                <a:latin typeface="Arial" panose="020B0604020202020204" pitchFamily="34" charset="0"/>
                <a:cs typeface="Arial" panose="020B0604020202020204" pitchFamily="34" charset="0"/>
              </a:rPr>
              <a:t>тестирования</a:t>
            </a:r>
            <a:r>
              <a:rPr lang="en-US" sz="3200" b="1" dirty="0">
                <a:solidFill>
                  <a:srgbClr val="577F9F"/>
                </a:solidFill>
                <a:latin typeface="Arial" panose="020B0604020202020204" pitchFamily="34" charset="0"/>
                <a:cs typeface="Arial" panose="020B0604020202020204" pitchFamily="34" charset="0"/>
              </a:rPr>
              <a:t> с </a:t>
            </a:r>
            <a:r>
              <a:rPr lang="en-US" sz="3200" b="1" dirty="0" err="1">
                <a:solidFill>
                  <a:srgbClr val="577F9F"/>
                </a:solidFill>
                <a:latin typeface="Arial" panose="020B0604020202020204" pitchFamily="34" charset="0"/>
                <a:cs typeface="Arial" panose="020B0604020202020204" pitchFamily="34" charset="0"/>
              </a:rPr>
              <a:t>мобильными</a:t>
            </a:r>
            <a:r>
              <a:rPr lang="en-US" sz="3200" b="1" dirty="0">
                <a:solidFill>
                  <a:srgbClr val="577F9F"/>
                </a:solidFill>
                <a:latin typeface="Arial" panose="020B0604020202020204" pitchFamily="34" charset="0"/>
                <a:cs typeface="Arial" panose="020B0604020202020204" pitchFamily="34" charset="0"/>
              </a:rPr>
              <a:t> </a:t>
            </a:r>
            <a:r>
              <a:rPr lang="ru-RU" sz="3200" b="1" dirty="0">
                <a:solidFill>
                  <a:srgbClr val="577F9F"/>
                </a:solidFill>
                <a:latin typeface="Arial" panose="020B0604020202020204" pitchFamily="34" charset="0"/>
                <a:cs typeface="Arial" panose="020B0604020202020204" pitchFamily="34" charset="0"/>
              </a:rPr>
              <a:t>подходами тестирования </a:t>
            </a:r>
            <a:endParaRPr lang="en-US" sz="3200" b="1" dirty="0">
              <a:solidFill>
                <a:srgbClr val="577F9F"/>
              </a:solidFill>
              <a:latin typeface="Arial" panose="020B0604020202020204" pitchFamily="34" charset="0"/>
              <a:cs typeface="Arial" panose="020B0604020202020204" pitchFamily="34" charset="0"/>
            </a:endParaRPr>
          </a:p>
        </p:txBody>
      </p:sp>
      <p:sp>
        <p:nvSpPr>
          <p:cNvPr id="11" name="Google Shape;52;p105">
            <a:extLst>
              <a:ext uri="{FF2B5EF4-FFF2-40B4-BE49-F238E27FC236}">
                <a16:creationId xmlns:a16="http://schemas.microsoft.com/office/drawing/2014/main" id="{E0497B61-FBF8-4FB9-963C-0E6051606AB8}"/>
              </a:ext>
            </a:extLst>
          </p:cNvPr>
          <p:cNvSpPr/>
          <p:nvPr/>
        </p:nvSpPr>
        <p:spPr>
          <a:xfrm>
            <a:off x="-2"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3574641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47F841-F0C2-4248-99A5-72D1F1F2CF30}"/>
              </a:ext>
            </a:extLst>
          </p:cNvPr>
          <p:cNvPicPr>
            <a:picLocks noChangeAspect="1"/>
          </p:cNvPicPr>
          <p:nvPr/>
        </p:nvPicPr>
        <p:blipFill>
          <a:blip r:embed="rId3" cstate="email">
            <a:alphaModFix amt="85000"/>
            <a:extLst>
              <a:ext uri="{28A0092B-C50C-407E-A947-70E740481C1C}">
                <a14:useLocalDpi xmlns:a14="http://schemas.microsoft.com/office/drawing/2010/main"/>
              </a:ext>
            </a:extLst>
          </a:blip>
          <a:stretch>
            <a:fillRect/>
          </a:stretch>
        </p:blipFill>
        <p:spPr>
          <a:xfrm>
            <a:off x="10241958" y="533374"/>
            <a:ext cx="1950042" cy="1938803"/>
          </a:xfrm>
          <a:prstGeom prst="rect">
            <a:avLst/>
          </a:prstGeom>
        </p:spPr>
      </p:pic>
      <p:sp>
        <p:nvSpPr>
          <p:cNvPr id="2" name="Title 1">
            <a:extLst>
              <a:ext uri="{FF2B5EF4-FFF2-40B4-BE49-F238E27FC236}">
                <a16:creationId xmlns:a16="http://schemas.microsoft.com/office/drawing/2014/main" id="{A6A9DA64-52CC-4E47-BCC3-B21B5B6A1C77}"/>
              </a:ext>
            </a:extLst>
          </p:cNvPr>
          <p:cNvSpPr>
            <a:spLocks noGrp="1"/>
          </p:cNvSpPr>
          <p:nvPr>
            <p:ph type="title"/>
          </p:nvPr>
        </p:nvSpPr>
        <p:spPr>
          <a:xfrm>
            <a:off x="838200" y="102494"/>
            <a:ext cx="10515600" cy="800039"/>
          </a:xfrm>
        </p:spPr>
        <p:txBody>
          <a:bodyPr vert="horz" lIns="91440" tIns="45720" rIns="91440" bIns="45720" rtlCol="0" anchor="ctr">
            <a:normAutofit/>
          </a:bodyPr>
          <a:lstStyle/>
          <a:p>
            <a:pPr algn="l" rtl="0"/>
            <a:r>
              <a:rPr lang="en-US"/>
              <a:t>Что </a:t>
            </a:r>
            <a:r>
              <a:rPr lang="en-US" err="1"/>
              <a:t>такое</a:t>
            </a:r>
            <a:r>
              <a:rPr lang="en-US"/>
              <a:t> </a:t>
            </a:r>
            <a:r>
              <a:rPr lang="ru-RU"/>
              <a:t>неблагоприятные последствия</a:t>
            </a:r>
            <a:r>
              <a:rPr lang="en-US"/>
              <a:t>?</a:t>
            </a:r>
          </a:p>
        </p:txBody>
      </p:sp>
      <p:sp>
        <p:nvSpPr>
          <p:cNvPr id="3" name="Text Placeholder 2">
            <a:extLst>
              <a:ext uri="{FF2B5EF4-FFF2-40B4-BE49-F238E27FC236}">
                <a16:creationId xmlns:a16="http://schemas.microsoft.com/office/drawing/2014/main" id="{15C2058E-CF9C-409F-9096-0D47484765D8}"/>
              </a:ext>
            </a:extLst>
          </p:cNvPr>
          <p:cNvSpPr>
            <a:spLocks noGrp="1"/>
          </p:cNvSpPr>
          <p:nvPr>
            <p:ph type="body" idx="1"/>
          </p:nvPr>
        </p:nvSpPr>
        <p:spPr>
          <a:xfrm>
            <a:off x="712622" y="1173545"/>
            <a:ext cx="9654915" cy="5374261"/>
          </a:xfrm>
        </p:spPr>
        <p:txBody>
          <a:bodyPr vert="horz" lIns="91440" tIns="45720" rIns="91440" bIns="45720" rtlCol="0">
            <a:noAutofit/>
          </a:bodyPr>
          <a:lstStyle/>
          <a:p>
            <a:pPr marL="0" indent="0" algn="l" rtl="0">
              <a:spcBef>
                <a:spcPts val="0"/>
              </a:spcBef>
              <a:buSzPct val="100000"/>
              <a:buNone/>
            </a:pPr>
            <a:r>
              <a:rPr lang="en-US" sz="1500" dirty="0" err="1"/>
              <a:t>Инцидент</a:t>
            </a:r>
            <a:r>
              <a:rPr lang="en-US" sz="1500" dirty="0"/>
              <a:t>, </a:t>
            </a:r>
            <a:r>
              <a:rPr lang="en-US" sz="1500" dirty="0" err="1"/>
              <a:t>который</a:t>
            </a:r>
            <a:r>
              <a:rPr lang="en-US" sz="1500" dirty="0"/>
              <a:t> </a:t>
            </a:r>
            <a:r>
              <a:rPr lang="en-US" sz="1500" dirty="0" err="1"/>
              <a:t>приводит</a:t>
            </a:r>
            <a:r>
              <a:rPr lang="en-US" sz="1500" dirty="0"/>
              <a:t> к </a:t>
            </a:r>
            <a:r>
              <a:rPr lang="en-US" sz="1500" dirty="0" err="1"/>
              <a:t>причинению</a:t>
            </a:r>
            <a:r>
              <a:rPr lang="en-US" sz="1500" dirty="0"/>
              <a:t> </a:t>
            </a:r>
            <a:r>
              <a:rPr lang="en-US" sz="1500" dirty="0" err="1"/>
              <a:t>вреда</a:t>
            </a:r>
            <a:r>
              <a:rPr lang="en-US" sz="1500" dirty="0"/>
              <a:t> </a:t>
            </a:r>
            <a:r>
              <a:rPr lang="en-US" sz="1500" dirty="0" err="1"/>
              <a:t>клиентам</a:t>
            </a:r>
            <a:r>
              <a:rPr lang="en-US" sz="1500" dirty="0"/>
              <a:t>, </a:t>
            </a:r>
            <a:r>
              <a:rPr lang="en-US" sz="1500" dirty="0" err="1"/>
              <a:t>партнерам</a:t>
            </a:r>
            <a:r>
              <a:rPr lang="en-US" sz="1500" dirty="0"/>
              <a:t>, </a:t>
            </a:r>
            <a:r>
              <a:rPr lang="en-US" sz="1500" dirty="0" err="1"/>
              <a:t>детям</a:t>
            </a:r>
            <a:r>
              <a:rPr lang="en-US" sz="1500" dirty="0"/>
              <a:t>, </a:t>
            </a:r>
            <a:r>
              <a:rPr lang="en-US" sz="1500" dirty="0" err="1"/>
              <a:t>поставщикам</a:t>
            </a:r>
            <a:r>
              <a:rPr lang="en-US" sz="1500" dirty="0"/>
              <a:t> </a:t>
            </a:r>
            <a:r>
              <a:rPr lang="en-US" sz="1500" dirty="0" err="1"/>
              <a:t>услуг</a:t>
            </a:r>
            <a:r>
              <a:rPr lang="en-US" sz="1500" dirty="0"/>
              <a:t> </a:t>
            </a:r>
            <a:r>
              <a:rPr lang="en-US" sz="1500" dirty="0" err="1"/>
              <a:t>или</a:t>
            </a:r>
            <a:r>
              <a:rPr lang="en-US" sz="1500" dirty="0"/>
              <a:t> </a:t>
            </a:r>
            <a:r>
              <a:rPr lang="en-US" sz="1500" dirty="0" err="1"/>
              <a:t>кому-либо</a:t>
            </a:r>
            <a:r>
              <a:rPr lang="en-US" sz="1500" dirty="0"/>
              <a:t> </a:t>
            </a:r>
            <a:r>
              <a:rPr lang="en-US" sz="1500" dirty="0" err="1"/>
              <a:t>еще</a:t>
            </a:r>
            <a:r>
              <a:rPr lang="en-US" sz="1500" dirty="0"/>
              <a:t> в </a:t>
            </a:r>
            <a:r>
              <a:rPr lang="en-US" sz="1500" dirty="0" err="1"/>
              <a:t>результате</a:t>
            </a:r>
            <a:r>
              <a:rPr lang="en-US" sz="1500" dirty="0"/>
              <a:t> </a:t>
            </a:r>
            <a:r>
              <a:rPr lang="en-US" sz="1500" dirty="0" err="1"/>
              <a:t>их</a:t>
            </a:r>
            <a:r>
              <a:rPr lang="en-US" sz="1500" dirty="0"/>
              <a:t> </a:t>
            </a:r>
            <a:r>
              <a:rPr lang="en-US" sz="1500" dirty="0" err="1"/>
              <a:t>участия</a:t>
            </a:r>
            <a:r>
              <a:rPr lang="en-US" sz="1500" dirty="0"/>
              <a:t> в </a:t>
            </a:r>
            <a:r>
              <a:rPr lang="en-US" sz="1500" dirty="0" err="1"/>
              <a:t>услугах</a:t>
            </a:r>
            <a:r>
              <a:rPr lang="en-US" sz="1500" dirty="0"/>
              <a:t> </a:t>
            </a:r>
            <a:r>
              <a:rPr lang="en-US" sz="1500" dirty="0" err="1"/>
              <a:t>индексного</a:t>
            </a:r>
            <a:r>
              <a:rPr lang="en-US" sz="1500" dirty="0"/>
              <a:t> </a:t>
            </a:r>
            <a:r>
              <a:rPr lang="en-US" sz="1500" dirty="0" err="1"/>
              <a:t>тестирования</a:t>
            </a:r>
            <a:r>
              <a:rPr lang="en-US" sz="1500" dirty="0"/>
              <a:t>.</a:t>
            </a:r>
          </a:p>
          <a:p>
            <a:pPr marL="0" indent="0" algn="l" rtl="0">
              <a:spcBef>
                <a:spcPts val="1200"/>
              </a:spcBef>
              <a:buSzPct val="100000"/>
              <a:buNone/>
            </a:pPr>
            <a:r>
              <a:rPr lang="en-US" sz="1500" dirty="0" err="1"/>
              <a:t>Неблагоприятные</a:t>
            </a:r>
            <a:r>
              <a:rPr lang="en-US" sz="1500" dirty="0"/>
              <a:t> </a:t>
            </a:r>
            <a:r>
              <a:rPr lang="en-US" sz="1500" dirty="0" err="1"/>
              <a:t>последствия</a:t>
            </a:r>
            <a:r>
              <a:rPr lang="en-US" sz="1500" dirty="0"/>
              <a:t> (НП) </a:t>
            </a:r>
            <a:r>
              <a:rPr lang="en-US" sz="1500" dirty="0" err="1"/>
              <a:t>включают</a:t>
            </a:r>
            <a:r>
              <a:rPr lang="en-US" sz="1500" dirty="0"/>
              <a:t>:</a:t>
            </a:r>
          </a:p>
          <a:p>
            <a:pPr marL="298450" indent="-298450" algn="l" rtl="0">
              <a:spcBef>
                <a:spcPts val="1200"/>
              </a:spcBef>
              <a:buSzPct val="100000"/>
              <a:buFont typeface="+mj-lt"/>
              <a:buAutoNum type="arabicPeriod"/>
            </a:pPr>
            <a:r>
              <a:rPr lang="en-US" sz="1500" dirty="0" err="1"/>
              <a:t>Угрозы</a:t>
            </a:r>
            <a:r>
              <a:rPr lang="en-US" sz="1500" dirty="0"/>
              <a:t> </a:t>
            </a:r>
            <a:r>
              <a:rPr lang="en-US" sz="1500" dirty="0" err="1"/>
              <a:t>физического</a:t>
            </a:r>
            <a:r>
              <a:rPr lang="en-US" sz="1500" dirty="0"/>
              <a:t>, </a:t>
            </a:r>
            <a:r>
              <a:rPr lang="en-US" sz="1500" dirty="0" err="1"/>
              <a:t>сексуального</a:t>
            </a:r>
            <a:r>
              <a:rPr lang="en-US" sz="1500" dirty="0"/>
              <a:t> </a:t>
            </a:r>
            <a:r>
              <a:rPr lang="en-US" sz="1500" dirty="0" err="1"/>
              <a:t>или</a:t>
            </a:r>
            <a:r>
              <a:rPr lang="en-US" sz="1500" dirty="0"/>
              <a:t> </a:t>
            </a:r>
            <a:r>
              <a:rPr lang="en-US" sz="1500" dirty="0" err="1"/>
              <a:t>эмоционального</a:t>
            </a:r>
            <a:r>
              <a:rPr lang="en-US" sz="1500" dirty="0"/>
              <a:t> </a:t>
            </a:r>
            <a:r>
              <a:rPr lang="en-US" sz="1500" dirty="0" err="1"/>
              <a:t>вреда</a:t>
            </a:r>
            <a:r>
              <a:rPr lang="ru-RU" sz="1500" dirty="0"/>
              <a:t> индексному</a:t>
            </a:r>
            <a:r>
              <a:rPr lang="en-US" sz="1500" dirty="0"/>
              <a:t> </a:t>
            </a:r>
            <a:r>
              <a:rPr lang="en-US" sz="1500" dirty="0" err="1"/>
              <a:t>клиенту</a:t>
            </a:r>
            <a:r>
              <a:rPr lang="en-US" sz="1500" dirty="0"/>
              <a:t>, </a:t>
            </a:r>
            <a:r>
              <a:rPr lang="en-US" sz="1500" dirty="0" err="1"/>
              <a:t>его</a:t>
            </a:r>
            <a:r>
              <a:rPr lang="en-US" sz="1500" dirty="0"/>
              <a:t> </a:t>
            </a:r>
            <a:r>
              <a:rPr lang="en-US" sz="1500" dirty="0" err="1"/>
              <a:t>партнеру</a:t>
            </a:r>
            <a:r>
              <a:rPr lang="en-US" sz="1500" dirty="0"/>
              <a:t> (</a:t>
            </a:r>
            <a:r>
              <a:rPr lang="en-US" sz="1500" dirty="0" err="1"/>
              <a:t>партнерам</a:t>
            </a:r>
            <a:r>
              <a:rPr lang="en-US" sz="1500" dirty="0"/>
              <a:t>)</a:t>
            </a:r>
            <a:r>
              <a:rPr lang="ru-RU" sz="1500" dirty="0"/>
              <a:t>,</a:t>
            </a:r>
            <a:r>
              <a:rPr lang="en-US" sz="1500" dirty="0"/>
              <a:t> </a:t>
            </a:r>
            <a:r>
              <a:rPr lang="en-US" sz="1500" dirty="0" err="1"/>
              <a:t>или</a:t>
            </a:r>
            <a:r>
              <a:rPr lang="en-US" sz="1500" dirty="0"/>
              <a:t> </a:t>
            </a:r>
            <a:r>
              <a:rPr lang="en-US" sz="1500" dirty="0" err="1"/>
              <a:t>членам</a:t>
            </a:r>
            <a:r>
              <a:rPr lang="en-US" sz="1500" dirty="0"/>
              <a:t> </a:t>
            </a:r>
            <a:r>
              <a:rPr lang="en-US" sz="1500" dirty="0" err="1"/>
              <a:t>семьи</a:t>
            </a:r>
            <a:r>
              <a:rPr lang="ru-RU" sz="1500" dirty="0"/>
              <a:t>,</a:t>
            </a:r>
            <a:r>
              <a:rPr lang="en-US" sz="1500" dirty="0"/>
              <a:t> </a:t>
            </a:r>
            <a:r>
              <a:rPr lang="en-US" sz="1500" dirty="0" err="1"/>
              <a:t>или</a:t>
            </a:r>
            <a:r>
              <a:rPr lang="en-US" sz="1500" dirty="0"/>
              <a:t> </a:t>
            </a:r>
            <a:r>
              <a:rPr lang="en-US" sz="1500" dirty="0" err="1"/>
              <a:t>провайдеру</a:t>
            </a:r>
            <a:r>
              <a:rPr lang="en-US" sz="1500" dirty="0"/>
              <a:t> </a:t>
            </a:r>
            <a:r>
              <a:rPr lang="ru-RU" sz="1500" dirty="0"/>
              <a:t>услуг по индексному тестированию </a:t>
            </a:r>
            <a:endParaRPr lang="en-US" sz="1500" dirty="0"/>
          </a:p>
          <a:p>
            <a:pPr marL="298450" indent="-298450">
              <a:spcBef>
                <a:spcPts val="1200"/>
              </a:spcBef>
              <a:buSzPct val="100000"/>
              <a:buFont typeface="+mj-lt"/>
              <a:buAutoNum type="arabicPeriod"/>
            </a:pPr>
            <a:r>
              <a:rPr lang="ru-RU" sz="1500" dirty="0"/>
              <a:t>Причинение</a:t>
            </a:r>
            <a:r>
              <a:rPr lang="en-US" sz="1500" dirty="0"/>
              <a:t> </a:t>
            </a:r>
            <a:r>
              <a:rPr lang="en-US" sz="1500" dirty="0" err="1"/>
              <a:t>физического</a:t>
            </a:r>
            <a:r>
              <a:rPr lang="en-US" sz="1500" dirty="0"/>
              <a:t>, </a:t>
            </a:r>
            <a:r>
              <a:rPr lang="en-US" sz="1500" dirty="0" err="1"/>
              <a:t>сексуального</a:t>
            </a:r>
            <a:r>
              <a:rPr lang="en-US" sz="1500" dirty="0"/>
              <a:t> </a:t>
            </a:r>
            <a:r>
              <a:rPr lang="en-US" sz="1500" dirty="0" err="1"/>
              <a:t>или</a:t>
            </a:r>
            <a:r>
              <a:rPr lang="en-US" sz="1500" dirty="0"/>
              <a:t> </a:t>
            </a:r>
            <a:r>
              <a:rPr lang="en-US" sz="1500" dirty="0" err="1"/>
              <a:t>эмоционального</a:t>
            </a:r>
            <a:r>
              <a:rPr lang="en-US" sz="1500" dirty="0"/>
              <a:t> </a:t>
            </a:r>
            <a:r>
              <a:rPr lang="en-US" sz="1500" dirty="0" err="1"/>
              <a:t>вреда</a:t>
            </a:r>
            <a:r>
              <a:rPr lang="ru-RU" sz="1500" dirty="0"/>
              <a:t> индексному</a:t>
            </a:r>
            <a:r>
              <a:rPr lang="en-US" sz="1500" dirty="0"/>
              <a:t> </a:t>
            </a:r>
            <a:r>
              <a:rPr lang="en-US" sz="1500" dirty="0" err="1"/>
              <a:t>клиенту</a:t>
            </a:r>
            <a:r>
              <a:rPr lang="en-US" sz="1500" dirty="0"/>
              <a:t>, </a:t>
            </a:r>
            <a:r>
              <a:rPr lang="en-US" sz="1500" dirty="0" err="1"/>
              <a:t>его</a:t>
            </a:r>
            <a:r>
              <a:rPr lang="en-US" sz="1500" dirty="0"/>
              <a:t> </a:t>
            </a:r>
            <a:r>
              <a:rPr lang="en-US" sz="1500" dirty="0" err="1"/>
              <a:t>сексуальному</a:t>
            </a:r>
            <a:r>
              <a:rPr lang="en-US" sz="1500" dirty="0"/>
              <a:t> </a:t>
            </a:r>
            <a:r>
              <a:rPr lang="en-US" sz="1500" dirty="0" err="1"/>
              <a:t>или</a:t>
            </a:r>
            <a:r>
              <a:rPr lang="en-US" sz="1500" dirty="0"/>
              <a:t> </a:t>
            </a:r>
            <a:r>
              <a:rPr lang="ru-RU" sz="1500" dirty="0"/>
              <a:t>инъекционному </a:t>
            </a:r>
            <a:r>
              <a:rPr lang="en-US" sz="1500" dirty="0" err="1"/>
              <a:t>партнеру</a:t>
            </a:r>
            <a:r>
              <a:rPr lang="en-US" sz="1500" dirty="0"/>
              <a:t> (</a:t>
            </a:r>
            <a:r>
              <a:rPr lang="en-US" sz="1500" dirty="0" err="1"/>
              <a:t>партнерам</a:t>
            </a:r>
            <a:r>
              <a:rPr lang="en-US" sz="1500" dirty="0"/>
              <a:t>), </a:t>
            </a:r>
            <a:r>
              <a:rPr lang="en-US" sz="1500" dirty="0" err="1"/>
              <a:t>или</a:t>
            </a:r>
            <a:r>
              <a:rPr lang="en-US" sz="1500" dirty="0"/>
              <a:t> </a:t>
            </a:r>
            <a:r>
              <a:rPr lang="en-US" sz="1500" dirty="0" err="1"/>
              <a:t>членам</a:t>
            </a:r>
            <a:r>
              <a:rPr lang="en-US" sz="1500" dirty="0"/>
              <a:t> </a:t>
            </a:r>
            <a:r>
              <a:rPr lang="en-US" sz="1500" dirty="0" err="1"/>
              <a:t>семьи</a:t>
            </a:r>
            <a:r>
              <a:rPr lang="en-US" sz="1500" dirty="0"/>
              <a:t>, </a:t>
            </a:r>
            <a:r>
              <a:rPr lang="en-US" sz="1500" dirty="0" err="1"/>
              <a:t>или</a:t>
            </a:r>
            <a:r>
              <a:rPr lang="en-US" sz="1500" dirty="0"/>
              <a:t> </a:t>
            </a:r>
            <a:r>
              <a:rPr lang="en-US" sz="1500" dirty="0" err="1"/>
              <a:t>провайдеру</a:t>
            </a:r>
            <a:r>
              <a:rPr lang="en-US" sz="1500" dirty="0"/>
              <a:t> </a:t>
            </a:r>
            <a:r>
              <a:rPr lang="ru-RU" sz="1500" dirty="0"/>
              <a:t>услуг по индексному тестированию </a:t>
            </a:r>
            <a:endParaRPr lang="en-US" sz="1500" dirty="0"/>
          </a:p>
          <a:p>
            <a:pPr marL="298450" indent="-298450">
              <a:spcBef>
                <a:spcPts val="1200"/>
              </a:spcBef>
              <a:buSzPct val="100000"/>
              <a:buFont typeface="+mj-lt"/>
              <a:buAutoNum type="arabicPeriod"/>
            </a:pPr>
            <a:r>
              <a:rPr lang="en-US" sz="1500" dirty="0" err="1"/>
              <a:t>Угрозы</a:t>
            </a:r>
            <a:r>
              <a:rPr lang="en-US" sz="1500" dirty="0"/>
              <a:t> </a:t>
            </a:r>
            <a:r>
              <a:rPr lang="en-US" sz="1500" dirty="0" err="1"/>
              <a:t>или</a:t>
            </a:r>
            <a:r>
              <a:rPr lang="en-US" sz="1500" dirty="0"/>
              <a:t> </a:t>
            </a:r>
            <a:r>
              <a:rPr lang="en-US" sz="1500" dirty="0" err="1"/>
              <a:t>случаи</a:t>
            </a:r>
            <a:r>
              <a:rPr lang="en-US" sz="1500" dirty="0"/>
              <a:t> </a:t>
            </a:r>
            <a:r>
              <a:rPr lang="en-US" sz="1500" dirty="0" err="1"/>
              <a:t>экономического</a:t>
            </a:r>
            <a:r>
              <a:rPr lang="en-US" sz="1500" dirty="0"/>
              <a:t> </a:t>
            </a:r>
            <a:r>
              <a:rPr lang="en-US" sz="1500" dirty="0" err="1"/>
              <a:t>ущерба</a:t>
            </a:r>
            <a:r>
              <a:rPr lang="en-US" sz="1500" dirty="0"/>
              <a:t> (</a:t>
            </a:r>
            <a:r>
              <a:rPr lang="en-US" sz="1500" dirty="0" err="1"/>
              <a:t>например</a:t>
            </a:r>
            <a:r>
              <a:rPr lang="en-US" sz="1500" dirty="0"/>
              <a:t>, </a:t>
            </a:r>
            <a:r>
              <a:rPr lang="en-US" sz="1500" dirty="0" err="1"/>
              <a:t>потеря</a:t>
            </a:r>
            <a:r>
              <a:rPr lang="en-US" sz="1500" dirty="0"/>
              <a:t> </a:t>
            </a:r>
            <a:r>
              <a:rPr lang="en-US" sz="1500" dirty="0" err="1"/>
              <a:t>работы</a:t>
            </a:r>
            <a:r>
              <a:rPr lang="en-US" sz="1500" dirty="0"/>
              <a:t> </a:t>
            </a:r>
            <a:r>
              <a:rPr lang="en-US" sz="1500" dirty="0" err="1"/>
              <a:t>или</a:t>
            </a:r>
            <a:r>
              <a:rPr lang="en-US" sz="1500" dirty="0"/>
              <a:t> </a:t>
            </a:r>
            <a:r>
              <a:rPr lang="en-US" sz="1500" dirty="0" err="1"/>
              <a:t>дохода</a:t>
            </a:r>
            <a:r>
              <a:rPr lang="en-US" sz="1500" dirty="0"/>
              <a:t>) </a:t>
            </a:r>
            <a:r>
              <a:rPr lang="ru-RU" sz="1500" dirty="0"/>
              <a:t>индексному</a:t>
            </a:r>
            <a:r>
              <a:rPr lang="en-US" sz="1500" dirty="0"/>
              <a:t> </a:t>
            </a:r>
            <a:r>
              <a:rPr lang="en-US" sz="1500" dirty="0" err="1"/>
              <a:t>клиенту</a:t>
            </a:r>
            <a:r>
              <a:rPr lang="en-US" sz="1500" dirty="0"/>
              <a:t>, </a:t>
            </a:r>
            <a:r>
              <a:rPr lang="en-US" sz="1500" dirty="0" err="1"/>
              <a:t>его</a:t>
            </a:r>
            <a:r>
              <a:rPr lang="en-US" sz="1500" dirty="0"/>
              <a:t> </a:t>
            </a:r>
            <a:r>
              <a:rPr lang="en-US" sz="1500" dirty="0" err="1"/>
              <a:t>партнеру</a:t>
            </a:r>
            <a:r>
              <a:rPr lang="en-US" sz="1500" dirty="0"/>
              <a:t> (</a:t>
            </a:r>
            <a:r>
              <a:rPr lang="en-US" sz="1500" dirty="0" err="1"/>
              <a:t>партнерам</a:t>
            </a:r>
            <a:r>
              <a:rPr lang="en-US" sz="1500" dirty="0"/>
              <a:t>) </a:t>
            </a:r>
            <a:r>
              <a:rPr lang="en-US" sz="1500" dirty="0" err="1"/>
              <a:t>или</a:t>
            </a:r>
            <a:r>
              <a:rPr lang="en-US" sz="1500" dirty="0"/>
              <a:t> </a:t>
            </a:r>
            <a:r>
              <a:rPr lang="en-US" sz="1500" dirty="0" err="1"/>
              <a:t>членам</a:t>
            </a:r>
            <a:r>
              <a:rPr lang="en-US" sz="1500" dirty="0"/>
              <a:t> </a:t>
            </a:r>
            <a:r>
              <a:rPr lang="en-US" sz="1500" dirty="0" err="1"/>
              <a:t>семьи</a:t>
            </a:r>
            <a:r>
              <a:rPr lang="en-US" sz="1500" dirty="0"/>
              <a:t> </a:t>
            </a:r>
            <a:endParaRPr lang="ru-RU" sz="1500" dirty="0"/>
          </a:p>
          <a:p>
            <a:pPr marL="298450" indent="-298450">
              <a:spcBef>
                <a:spcPts val="1200"/>
              </a:spcBef>
              <a:buSzPct val="100000"/>
              <a:buFont typeface="+mj-lt"/>
              <a:buAutoNum type="arabicPeriod"/>
            </a:pPr>
            <a:r>
              <a:rPr lang="ru-RU" sz="1500" dirty="0"/>
              <a:t>Отказ от детей</a:t>
            </a:r>
            <a:r>
              <a:rPr lang="en-US" sz="1500" dirty="0"/>
              <a:t> </a:t>
            </a:r>
            <a:r>
              <a:rPr lang="en-US" sz="1500" dirty="0" err="1"/>
              <a:t>или</a:t>
            </a:r>
            <a:r>
              <a:rPr lang="en-US" sz="1500" dirty="0"/>
              <a:t> </a:t>
            </a:r>
            <a:r>
              <a:rPr lang="en-US" sz="1500" dirty="0" err="1"/>
              <a:t>принудительное</a:t>
            </a:r>
            <a:r>
              <a:rPr lang="en-US" sz="1500" dirty="0"/>
              <a:t> </a:t>
            </a:r>
            <a:r>
              <a:rPr lang="ru-RU" sz="1500" dirty="0"/>
              <a:t>изъятие</a:t>
            </a:r>
            <a:r>
              <a:rPr lang="en-US" sz="1500" dirty="0"/>
              <a:t> </a:t>
            </a:r>
            <a:r>
              <a:rPr lang="en-US" sz="1500" dirty="0" err="1"/>
              <a:t>детей</a:t>
            </a:r>
            <a:r>
              <a:rPr lang="en-US" sz="1500" dirty="0"/>
              <a:t> </a:t>
            </a:r>
            <a:r>
              <a:rPr lang="en-US" sz="1500" dirty="0" err="1"/>
              <a:t>младше</a:t>
            </a:r>
            <a:r>
              <a:rPr lang="en-US" sz="1500" dirty="0"/>
              <a:t> 19 </a:t>
            </a:r>
            <a:r>
              <a:rPr lang="en-US" sz="1500" dirty="0" err="1"/>
              <a:t>лет</a:t>
            </a:r>
            <a:r>
              <a:rPr lang="en-US" sz="1500" dirty="0"/>
              <a:t> </a:t>
            </a:r>
            <a:r>
              <a:rPr lang="en-US" sz="1500" dirty="0" err="1"/>
              <a:t>из</a:t>
            </a:r>
            <a:r>
              <a:rPr lang="en-US" sz="1500" dirty="0"/>
              <a:t> </a:t>
            </a:r>
            <a:r>
              <a:rPr lang="ru-RU" sz="1500" dirty="0"/>
              <a:t>семьи</a:t>
            </a:r>
            <a:endParaRPr lang="en-US" sz="1500" dirty="0"/>
          </a:p>
          <a:p>
            <a:pPr marL="298450" indent="-298450" algn="l" rtl="0">
              <a:spcBef>
                <a:spcPts val="1200"/>
              </a:spcBef>
              <a:buSzPct val="100000"/>
              <a:buFont typeface="+mj-lt"/>
              <a:buAutoNum type="arabicPeriod"/>
            </a:pPr>
            <a:r>
              <a:rPr lang="en-US" sz="1500" dirty="0" err="1"/>
              <a:t>Прекращение</a:t>
            </a:r>
            <a:r>
              <a:rPr lang="en-US" sz="1500" dirty="0"/>
              <a:t> </a:t>
            </a:r>
            <a:r>
              <a:rPr lang="ru-RU" sz="1500" dirty="0"/>
              <a:t>АРТ </a:t>
            </a:r>
            <a:r>
              <a:rPr lang="en-US" sz="1500" dirty="0" err="1"/>
              <a:t>или</a:t>
            </a:r>
            <a:r>
              <a:rPr lang="en-US" sz="1500" dirty="0"/>
              <a:t> </a:t>
            </a:r>
            <a:r>
              <a:rPr lang="ru-RU" sz="1500" dirty="0"/>
              <a:t>отказ от </a:t>
            </a:r>
            <a:r>
              <a:rPr lang="en-US" sz="1500" dirty="0" err="1"/>
              <a:t>других</a:t>
            </a:r>
            <a:r>
              <a:rPr lang="en-US" sz="1500" dirty="0"/>
              <a:t> </a:t>
            </a:r>
            <a:r>
              <a:rPr lang="en-US" sz="1500" dirty="0" err="1"/>
              <a:t>услуг</a:t>
            </a:r>
            <a:endParaRPr lang="en-US" sz="1500" dirty="0"/>
          </a:p>
          <a:p>
            <a:pPr marL="298450" indent="-298450" algn="l" rtl="0">
              <a:spcBef>
                <a:spcPts val="1200"/>
              </a:spcBef>
              <a:buSzPct val="100000"/>
              <a:buFont typeface="+mj-lt"/>
              <a:buAutoNum type="arabicPeriod"/>
            </a:pPr>
            <a:r>
              <a:rPr lang="en-US" sz="1500" dirty="0" err="1"/>
              <a:t>Принудительное</a:t>
            </a:r>
            <a:r>
              <a:rPr lang="en-US" sz="1500" dirty="0"/>
              <a:t> </a:t>
            </a:r>
            <a:r>
              <a:rPr lang="en-US" sz="1500" dirty="0" err="1"/>
              <a:t>или</a:t>
            </a:r>
            <a:r>
              <a:rPr lang="en-US" sz="1500" dirty="0"/>
              <a:t> </a:t>
            </a:r>
            <a:r>
              <a:rPr lang="en-US" sz="1500" dirty="0" err="1"/>
              <a:t>несанкционированное</a:t>
            </a:r>
            <a:r>
              <a:rPr lang="en-US" sz="1500" dirty="0"/>
              <a:t> </a:t>
            </a:r>
            <a:r>
              <a:rPr lang="en-US" sz="1500" dirty="0" err="1"/>
              <a:t>раскрытие</a:t>
            </a:r>
            <a:r>
              <a:rPr lang="en-US" sz="1500" dirty="0"/>
              <a:t> </a:t>
            </a:r>
            <a:r>
              <a:rPr lang="en-US" sz="1500" dirty="0" err="1"/>
              <a:t>имени</a:t>
            </a:r>
            <a:r>
              <a:rPr lang="ru-RU" sz="1500" dirty="0"/>
              <a:t>, или личной информации</a:t>
            </a:r>
            <a:r>
              <a:rPr lang="en-US" sz="1500" dirty="0"/>
              <a:t> </a:t>
            </a:r>
            <a:r>
              <a:rPr lang="en-US" sz="1500" dirty="0" err="1"/>
              <a:t>клиента</a:t>
            </a:r>
            <a:r>
              <a:rPr lang="ru-RU" sz="1500" dirty="0"/>
              <a:t>,</a:t>
            </a:r>
            <a:r>
              <a:rPr lang="en-US" sz="1500" dirty="0"/>
              <a:t> </a:t>
            </a:r>
            <a:r>
              <a:rPr lang="en-US" sz="1500" dirty="0" err="1"/>
              <a:t>или</a:t>
            </a:r>
            <a:r>
              <a:rPr lang="en-US" sz="1500" dirty="0"/>
              <a:t> </a:t>
            </a:r>
            <a:r>
              <a:rPr lang="en-US" sz="1500" dirty="0" err="1"/>
              <a:t>контактного</a:t>
            </a:r>
            <a:r>
              <a:rPr lang="en-US" sz="1500" dirty="0"/>
              <a:t> </a:t>
            </a:r>
            <a:r>
              <a:rPr lang="en-US" sz="1500" dirty="0" err="1"/>
              <a:t>лица</a:t>
            </a:r>
            <a:endParaRPr lang="en-US" sz="1500" dirty="0"/>
          </a:p>
          <a:p>
            <a:pPr marL="298450" indent="-298450" algn="l" rtl="0">
              <a:spcBef>
                <a:spcPts val="1200"/>
              </a:spcBef>
              <a:buSzPct val="100000"/>
              <a:buFont typeface="+mj-lt"/>
              <a:buAutoNum type="arabicPeriod"/>
            </a:pPr>
            <a:r>
              <a:rPr lang="en-US" sz="1500" dirty="0" err="1"/>
              <a:t>Отсутствие</a:t>
            </a:r>
            <a:r>
              <a:rPr lang="en-US" sz="1500" dirty="0"/>
              <a:t> </a:t>
            </a:r>
            <a:r>
              <a:rPr lang="en-US" sz="1500" dirty="0" err="1"/>
              <a:t>согласия</a:t>
            </a:r>
            <a:r>
              <a:rPr lang="en-US" sz="1500" dirty="0"/>
              <a:t> </a:t>
            </a:r>
            <a:r>
              <a:rPr lang="en-US" sz="1500" dirty="0" err="1"/>
              <a:t>на</a:t>
            </a:r>
            <a:r>
              <a:rPr lang="en-US" sz="1500" dirty="0"/>
              <a:t> </a:t>
            </a:r>
            <a:r>
              <a:rPr lang="en-US" sz="1500" dirty="0" err="1"/>
              <a:t>участие</a:t>
            </a:r>
            <a:r>
              <a:rPr lang="en-US" sz="1500" dirty="0"/>
              <a:t> в </a:t>
            </a:r>
            <a:r>
              <a:rPr lang="en-US" sz="1500" dirty="0" err="1"/>
              <a:t>индексном</a:t>
            </a:r>
            <a:r>
              <a:rPr lang="en-US" sz="1500" dirty="0"/>
              <a:t> </a:t>
            </a:r>
            <a:r>
              <a:rPr lang="en-US" sz="1500" dirty="0" err="1"/>
              <a:t>тестировании</a:t>
            </a:r>
            <a:r>
              <a:rPr lang="en-US" sz="1500" dirty="0"/>
              <a:t> и/</a:t>
            </a:r>
            <a:r>
              <a:rPr lang="en-US" sz="1500" dirty="0" err="1"/>
              <a:t>или</a:t>
            </a:r>
            <a:r>
              <a:rPr lang="en-US" sz="1500" dirty="0"/>
              <a:t> </a:t>
            </a:r>
            <a:r>
              <a:rPr lang="en-US" sz="1500" dirty="0" err="1"/>
              <a:t>на</a:t>
            </a:r>
            <a:r>
              <a:rPr lang="en-US" sz="1500" dirty="0"/>
              <a:t> </a:t>
            </a:r>
            <a:r>
              <a:rPr lang="en-US" sz="1500" dirty="0" err="1"/>
              <a:t>уведомление</a:t>
            </a:r>
            <a:r>
              <a:rPr lang="en-US" sz="1500" dirty="0"/>
              <a:t> </a:t>
            </a:r>
            <a:r>
              <a:rPr lang="en-US" sz="1500" dirty="0" err="1"/>
              <a:t>партнеров</a:t>
            </a:r>
            <a:endParaRPr lang="en-US" sz="1500" dirty="0"/>
          </a:p>
          <a:p>
            <a:pPr marL="298450" indent="-298450">
              <a:spcBef>
                <a:spcPts val="1200"/>
              </a:spcBef>
              <a:buSzPct val="100000"/>
              <a:buFont typeface="+mj-lt"/>
              <a:buAutoNum type="arabicPeriod"/>
            </a:pPr>
            <a:r>
              <a:rPr lang="en-US" sz="1500" dirty="0" err="1"/>
              <a:t>Стигма</a:t>
            </a:r>
            <a:r>
              <a:rPr lang="en-US" sz="1500" dirty="0"/>
              <a:t> </a:t>
            </a:r>
            <a:r>
              <a:rPr lang="en-US" sz="1500" dirty="0" err="1"/>
              <a:t>на</a:t>
            </a:r>
            <a:r>
              <a:rPr lang="en-US" sz="1500" dirty="0"/>
              <a:t> </a:t>
            </a:r>
            <a:r>
              <a:rPr lang="en-US" sz="1500" dirty="0" err="1"/>
              <a:t>уровне</a:t>
            </a:r>
            <a:r>
              <a:rPr lang="en-US" sz="1500" dirty="0"/>
              <a:t> </a:t>
            </a:r>
            <a:r>
              <a:rPr lang="en-US" sz="1500" dirty="0" err="1"/>
              <a:t>медицинских</a:t>
            </a:r>
            <a:r>
              <a:rPr lang="en-US" sz="1500" dirty="0"/>
              <a:t> </a:t>
            </a:r>
            <a:r>
              <a:rPr lang="en-US" sz="1500" dirty="0" err="1"/>
              <a:t>учреждений</a:t>
            </a:r>
            <a:r>
              <a:rPr lang="en-US" sz="1500" dirty="0"/>
              <a:t> </a:t>
            </a:r>
            <a:r>
              <a:rPr lang="en-US" sz="1500" dirty="0" err="1"/>
              <a:t>или</a:t>
            </a:r>
            <a:r>
              <a:rPr lang="en-US" sz="1500" dirty="0"/>
              <a:t> </a:t>
            </a:r>
            <a:r>
              <a:rPr lang="en-US" sz="1500" dirty="0" err="1"/>
              <a:t>криминализация</a:t>
            </a:r>
            <a:r>
              <a:rPr lang="en-US" sz="1500" dirty="0"/>
              <a:t> (</a:t>
            </a:r>
            <a:r>
              <a:rPr lang="en-US" sz="1500" dirty="0" err="1"/>
              <a:t>например</a:t>
            </a:r>
            <a:r>
              <a:rPr lang="en-US" sz="1500" dirty="0"/>
              <a:t>, </a:t>
            </a:r>
            <a:r>
              <a:rPr lang="en-US" sz="1500" dirty="0" err="1"/>
              <a:t>передача</a:t>
            </a:r>
            <a:r>
              <a:rPr lang="en-US" sz="1500" dirty="0"/>
              <a:t> </a:t>
            </a:r>
            <a:r>
              <a:rPr lang="en-US" sz="1500" dirty="0" err="1"/>
              <a:t>личной</a:t>
            </a:r>
            <a:r>
              <a:rPr lang="en-US" sz="1500" dirty="0"/>
              <a:t> </a:t>
            </a:r>
            <a:r>
              <a:rPr lang="en-US" sz="1500" dirty="0" err="1"/>
              <a:t>информации</a:t>
            </a:r>
            <a:r>
              <a:rPr lang="en-US" sz="1500" dirty="0"/>
              <a:t> </a:t>
            </a:r>
            <a:r>
              <a:rPr lang="en-US" sz="1500" dirty="0" err="1"/>
              <a:t>системе</a:t>
            </a:r>
            <a:r>
              <a:rPr lang="en-US" sz="1500" dirty="0"/>
              <a:t> </a:t>
            </a:r>
            <a:r>
              <a:rPr lang="en-US" sz="1500" dirty="0" err="1"/>
              <a:t>уголовного</a:t>
            </a:r>
            <a:r>
              <a:rPr lang="en-US" sz="1500" dirty="0"/>
              <a:t> </a:t>
            </a:r>
            <a:r>
              <a:rPr lang="en-US" sz="1500" dirty="0" err="1"/>
              <a:t>правосудия</a:t>
            </a:r>
            <a:r>
              <a:rPr lang="en-US" sz="1500" dirty="0"/>
              <a:t> о КП/ЛЖВ </a:t>
            </a:r>
            <a:r>
              <a:rPr lang="en-US" sz="1500" dirty="0" err="1"/>
              <a:t>обращающихся</a:t>
            </a:r>
            <a:r>
              <a:rPr lang="en-US" sz="1500" dirty="0"/>
              <a:t> </a:t>
            </a:r>
            <a:r>
              <a:rPr lang="en-US" sz="1500" dirty="0" err="1"/>
              <a:t>за</a:t>
            </a:r>
            <a:r>
              <a:rPr lang="en-US" sz="1500" dirty="0"/>
              <a:t> </a:t>
            </a:r>
            <a:r>
              <a:rPr lang="en-US" sz="1500" dirty="0" err="1"/>
              <a:t>помощью</a:t>
            </a:r>
            <a:r>
              <a:rPr lang="en-US" sz="1500" dirty="0"/>
              <a:t>)</a:t>
            </a:r>
          </a:p>
        </p:txBody>
      </p:sp>
      <p:sp>
        <p:nvSpPr>
          <p:cNvPr id="5" name="TextBox 4">
            <a:extLst>
              <a:ext uri="{FF2B5EF4-FFF2-40B4-BE49-F238E27FC236}">
                <a16:creationId xmlns:a16="http://schemas.microsoft.com/office/drawing/2014/main" id="{99D79B6C-CD55-A344-B45E-2A032AAA9988}"/>
              </a:ext>
            </a:extLst>
          </p:cNvPr>
          <p:cNvSpPr txBox="1"/>
          <p:nvPr/>
        </p:nvSpPr>
        <p:spPr>
          <a:xfrm>
            <a:off x="838200" y="6547807"/>
            <a:ext cx="7740525" cy="207699"/>
          </a:xfrm>
          <a:prstGeom prst="rect">
            <a:avLst/>
          </a:prstGeom>
          <a:noFill/>
        </p:spPr>
        <p:txBody>
          <a:bodyPr wrap="square" lIns="68501" tIns="34265" rIns="68501" bIns="34265" rtlCol="0">
            <a:spAutoFit/>
          </a:bodyPr>
          <a:lstStyle/>
          <a:p>
            <a:pPr algn="l" defTabSz="685290" rtl="0">
              <a:defRPr/>
            </a:pPr>
            <a:r>
              <a:rPr lang="en-ZA" sz="900">
                <a:solidFill>
                  <a:prstClr val="black"/>
                </a:solidFill>
                <a:latin typeface="Arial" panose="020B0604020202020204" pitchFamily="34" charset="0"/>
                <a:cs typeface="Arial" panose="020B0604020202020204" pitchFamily="34" charset="0"/>
              </a:rPr>
              <a:t>Источник: Руководство PEPFAR 2020 по внедрению услуг по тестированию безопасных и этических индексов.</a:t>
            </a:r>
          </a:p>
        </p:txBody>
      </p:sp>
    </p:spTree>
    <p:extLst>
      <p:ext uri="{BB962C8B-B14F-4D97-AF65-F5344CB8AC3E}">
        <p14:creationId xmlns:p14="http://schemas.microsoft.com/office/powerpoint/2010/main" val="421570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9DA64-52CC-4E47-BCC3-B21B5B6A1C77}"/>
              </a:ext>
            </a:extLst>
          </p:cNvPr>
          <p:cNvSpPr>
            <a:spLocks noGrp="1"/>
          </p:cNvSpPr>
          <p:nvPr>
            <p:ph type="title"/>
          </p:nvPr>
        </p:nvSpPr>
        <p:spPr>
          <a:xfrm>
            <a:off x="2068830" y="629286"/>
            <a:ext cx="9955530" cy="800100"/>
          </a:xfrm>
        </p:spPr>
        <p:txBody>
          <a:bodyPr vert="horz" lIns="91440" tIns="45720" rIns="91440" bIns="45720" rtlCol="0" anchor="ctr">
            <a:normAutofit fontScale="90000"/>
          </a:bodyPr>
          <a:lstStyle/>
          <a:p>
            <a:pPr algn="l" rtl="0"/>
            <a:r>
              <a:rPr lang="en-US" dirty="0" err="1"/>
              <a:t>Мониторинг</a:t>
            </a:r>
            <a:r>
              <a:rPr lang="en-US" dirty="0"/>
              <a:t> </a:t>
            </a:r>
            <a:r>
              <a:rPr lang="ru-RU" dirty="0"/>
              <a:t>получения информированного согласия </a:t>
            </a:r>
            <a:r>
              <a:rPr lang="en-US" dirty="0"/>
              <a:t>и </a:t>
            </a:r>
            <a:r>
              <a:rPr lang="ru-RU" dirty="0"/>
              <a:t>неблагоприятных последствий</a:t>
            </a:r>
            <a:r>
              <a:rPr lang="en-US" dirty="0"/>
              <a:t>(Н</a:t>
            </a:r>
            <a:r>
              <a:rPr lang="ru-RU" dirty="0"/>
              <a:t>П</a:t>
            </a:r>
            <a:r>
              <a:rPr lang="en-US" dirty="0"/>
              <a:t>)</a:t>
            </a:r>
          </a:p>
        </p:txBody>
      </p:sp>
      <p:sp>
        <p:nvSpPr>
          <p:cNvPr id="3" name="Text Placeholder 2">
            <a:extLst>
              <a:ext uri="{FF2B5EF4-FFF2-40B4-BE49-F238E27FC236}">
                <a16:creationId xmlns:a16="http://schemas.microsoft.com/office/drawing/2014/main" id="{15C2058E-CF9C-409F-9096-0D47484765D8}"/>
              </a:ext>
            </a:extLst>
          </p:cNvPr>
          <p:cNvSpPr>
            <a:spLocks noGrp="1"/>
          </p:cNvSpPr>
          <p:nvPr>
            <p:ph type="body" idx="1"/>
          </p:nvPr>
        </p:nvSpPr>
        <p:spPr>
          <a:xfrm>
            <a:off x="3248890" y="1734143"/>
            <a:ext cx="8543925" cy="4494571"/>
          </a:xfrm>
        </p:spPr>
        <p:txBody>
          <a:bodyPr vert="horz" lIns="91440" tIns="45720" rIns="91440" bIns="45720" rtlCol="0">
            <a:normAutofit fontScale="92500" lnSpcReduction="20000"/>
          </a:bodyPr>
          <a:lstStyle/>
          <a:p>
            <a:pPr algn="l" rtl="0">
              <a:spcBef>
                <a:spcPts val="0"/>
              </a:spcBef>
            </a:pPr>
            <a:r>
              <a:rPr lang="en-US" dirty="0" err="1"/>
              <a:t>Все</a:t>
            </a:r>
            <a:r>
              <a:rPr lang="en-US" dirty="0"/>
              <a:t> </a:t>
            </a:r>
            <a:r>
              <a:rPr lang="en-US" dirty="0" err="1"/>
              <a:t>сайты</a:t>
            </a:r>
            <a:r>
              <a:rPr lang="en-US" dirty="0"/>
              <a:t> </a:t>
            </a:r>
            <a:r>
              <a:rPr lang="en-US" dirty="0" err="1"/>
              <a:t>должны</a:t>
            </a:r>
            <a:r>
              <a:rPr lang="en-US" dirty="0"/>
              <a:t> </a:t>
            </a:r>
            <a:r>
              <a:rPr lang="en-US" dirty="0" err="1"/>
              <a:t>иметь</a:t>
            </a:r>
            <a:r>
              <a:rPr lang="en-US" dirty="0"/>
              <a:t>/</a:t>
            </a:r>
            <a:r>
              <a:rPr lang="en-US" dirty="0" err="1"/>
              <a:t>использовать</a:t>
            </a:r>
            <a:r>
              <a:rPr lang="en-US" dirty="0"/>
              <a:t> </a:t>
            </a:r>
            <a:r>
              <a:rPr lang="en-US" dirty="0" err="1"/>
              <a:t>инструменты</a:t>
            </a:r>
            <a:r>
              <a:rPr lang="en-US" dirty="0"/>
              <a:t> </a:t>
            </a:r>
            <a:r>
              <a:rPr lang="en-US" dirty="0" err="1"/>
              <a:t>для</a:t>
            </a:r>
            <a:r>
              <a:rPr lang="en-US" dirty="0"/>
              <a:t> </a:t>
            </a:r>
            <a:r>
              <a:rPr lang="en-US" dirty="0" err="1"/>
              <a:t>документирования</a:t>
            </a:r>
            <a:r>
              <a:rPr lang="en-US" dirty="0"/>
              <a:t> и </a:t>
            </a:r>
            <a:r>
              <a:rPr lang="en-US" dirty="0" err="1"/>
              <a:t>мониторинга</a:t>
            </a:r>
            <a:r>
              <a:rPr lang="en-US" dirty="0"/>
              <a:t> </a:t>
            </a:r>
            <a:r>
              <a:rPr lang="en-US" dirty="0" err="1"/>
              <a:t>получения</a:t>
            </a:r>
            <a:r>
              <a:rPr lang="en-US" dirty="0"/>
              <a:t> </a:t>
            </a:r>
            <a:r>
              <a:rPr lang="ru-RU" dirty="0"/>
              <a:t>информированного согласия</a:t>
            </a:r>
            <a:r>
              <a:rPr lang="en-US" dirty="0"/>
              <a:t> и </a:t>
            </a:r>
            <a:r>
              <a:rPr lang="en-US" dirty="0" err="1"/>
              <a:t>частоты</a:t>
            </a:r>
            <a:r>
              <a:rPr lang="en-US" dirty="0"/>
              <a:t> </a:t>
            </a:r>
            <a:r>
              <a:rPr lang="ru-RU" dirty="0"/>
              <a:t>НП</a:t>
            </a:r>
            <a:r>
              <a:rPr lang="en-US" dirty="0"/>
              <a:t> (</a:t>
            </a:r>
            <a:r>
              <a:rPr lang="en-US" dirty="0" err="1"/>
              <a:t>включая</a:t>
            </a:r>
            <a:r>
              <a:rPr lang="en-US" dirty="0"/>
              <a:t> </a:t>
            </a:r>
            <a:r>
              <a:rPr lang="ru-RU" dirty="0"/>
              <a:t>насилие</a:t>
            </a:r>
            <a:r>
              <a:rPr lang="en-US" dirty="0"/>
              <a:t>) </a:t>
            </a:r>
            <a:r>
              <a:rPr lang="ru-RU" dirty="0"/>
              <a:t>и </a:t>
            </a:r>
            <a:r>
              <a:rPr lang="en-US" dirty="0" err="1"/>
              <a:t>для</a:t>
            </a:r>
            <a:r>
              <a:rPr lang="en-US" dirty="0"/>
              <a:t> </a:t>
            </a:r>
            <a:r>
              <a:rPr lang="en-US" dirty="0" err="1"/>
              <a:t>активного</a:t>
            </a:r>
            <a:r>
              <a:rPr lang="en-US" dirty="0"/>
              <a:t> </a:t>
            </a:r>
            <a:r>
              <a:rPr lang="en-US" dirty="0" err="1"/>
              <a:t>мониторинга</a:t>
            </a:r>
            <a:r>
              <a:rPr lang="en-US" dirty="0"/>
              <a:t>:</a:t>
            </a:r>
            <a:endParaRPr lang="ru-RU" dirty="0"/>
          </a:p>
          <a:p>
            <a:pPr marL="50800" indent="0" algn="l" rtl="0">
              <a:spcBef>
                <a:spcPts val="0"/>
              </a:spcBef>
              <a:buNone/>
            </a:pPr>
            <a:endParaRPr lang="en-US" dirty="0"/>
          </a:p>
          <a:p>
            <a:pPr lvl="1" algn="l" rtl="0"/>
            <a:r>
              <a:rPr lang="ru-RU" dirty="0"/>
              <a:t>п</a:t>
            </a:r>
            <a:r>
              <a:rPr lang="en-US" dirty="0" err="1"/>
              <a:t>ричины</a:t>
            </a:r>
            <a:r>
              <a:rPr lang="en-US" dirty="0"/>
              <a:t> </a:t>
            </a:r>
            <a:r>
              <a:rPr lang="en-US" dirty="0" err="1"/>
              <a:t>отказа</a:t>
            </a:r>
            <a:r>
              <a:rPr lang="en-US" dirty="0"/>
              <a:t> </a:t>
            </a:r>
            <a:r>
              <a:rPr lang="en-US" dirty="0" err="1"/>
              <a:t>от</a:t>
            </a:r>
            <a:r>
              <a:rPr lang="en-US" dirty="0"/>
              <a:t> </a:t>
            </a:r>
            <a:r>
              <a:rPr lang="en-US" dirty="0" err="1"/>
              <a:t>услуг</a:t>
            </a:r>
            <a:r>
              <a:rPr lang="en-US" dirty="0"/>
              <a:t> </a:t>
            </a:r>
            <a:r>
              <a:rPr lang="en-US" dirty="0" err="1"/>
              <a:t>индексного</a:t>
            </a:r>
            <a:r>
              <a:rPr lang="en-US" dirty="0"/>
              <a:t> </a:t>
            </a:r>
            <a:r>
              <a:rPr lang="en-US" dirty="0" err="1"/>
              <a:t>тестирования</a:t>
            </a:r>
            <a:endParaRPr lang="en-US" dirty="0"/>
          </a:p>
          <a:p>
            <a:pPr lvl="1" algn="l" rtl="0"/>
            <a:r>
              <a:rPr lang="ru-RU" dirty="0"/>
              <a:t>р</a:t>
            </a:r>
            <a:r>
              <a:rPr lang="en-US" dirty="0" err="1"/>
              <a:t>аспространенность</a:t>
            </a:r>
            <a:r>
              <a:rPr lang="en-US" dirty="0"/>
              <a:t> </a:t>
            </a:r>
            <a:r>
              <a:rPr lang="ru-RU" dirty="0"/>
              <a:t>насилия</a:t>
            </a:r>
            <a:r>
              <a:rPr lang="en-US" dirty="0"/>
              <a:t> и </a:t>
            </a:r>
            <a:r>
              <a:rPr lang="en-US" dirty="0" err="1"/>
              <a:t>других</a:t>
            </a:r>
            <a:r>
              <a:rPr lang="en-US" dirty="0"/>
              <a:t> </a:t>
            </a:r>
            <a:r>
              <a:rPr lang="ru-RU" dirty="0"/>
              <a:t>НП</a:t>
            </a:r>
            <a:r>
              <a:rPr lang="en-US" dirty="0"/>
              <a:t> (</a:t>
            </a:r>
            <a:r>
              <a:rPr lang="en-US" dirty="0" err="1"/>
              <a:t>например</a:t>
            </a:r>
            <a:r>
              <a:rPr lang="en-US" dirty="0"/>
              <a:t>, </a:t>
            </a:r>
            <a:r>
              <a:rPr lang="en-US" dirty="0" err="1"/>
              <a:t>нарушение</a:t>
            </a:r>
            <a:r>
              <a:rPr lang="en-US" dirty="0"/>
              <a:t> </a:t>
            </a:r>
            <a:r>
              <a:rPr lang="en-US" dirty="0" err="1"/>
              <a:t>конфиденциальности</a:t>
            </a:r>
            <a:r>
              <a:rPr lang="en-US" dirty="0"/>
              <a:t>, </a:t>
            </a:r>
            <a:r>
              <a:rPr lang="en-US" dirty="0" err="1"/>
              <a:t>стигматизация</a:t>
            </a:r>
            <a:r>
              <a:rPr lang="en-US" dirty="0"/>
              <a:t>, </a:t>
            </a:r>
            <a:r>
              <a:rPr lang="en-US" dirty="0" err="1"/>
              <a:t>принуждени</a:t>
            </a:r>
            <a:r>
              <a:rPr lang="ru-RU" dirty="0"/>
              <a:t>е</a:t>
            </a:r>
            <a:r>
              <a:rPr lang="en-US" dirty="0"/>
              <a:t> и т.</a:t>
            </a:r>
            <a:r>
              <a:rPr lang="ru-RU" dirty="0"/>
              <a:t>д</a:t>
            </a:r>
            <a:r>
              <a:rPr lang="en-US" dirty="0"/>
              <a:t>.)</a:t>
            </a:r>
          </a:p>
          <a:p>
            <a:pPr algn="l" rtl="0"/>
            <a:r>
              <a:rPr lang="en-US" dirty="0" err="1"/>
              <a:t>Изуч</a:t>
            </a:r>
            <a:r>
              <a:rPr lang="ru-RU" dirty="0" err="1"/>
              <a:t>ение</a:t>
            </a:r>
            <a:r>
              <a:rPr lang="en-US" dirty="0"/>
              <a:t> </a:t>
            </a:r>
            <a:r>
              <a:rPr lang="en-US" dirty="0" err="1"/>
              <a:t>каждо</a:t>
            </a:r>
            <a:r>
              <a:rPr lang="ru-RU" dirty="0" err="1"/>
              <a:t>го</a:t>
            </a:r>
            <a:r>
              <a:rPr lang="ru-RU" dirty="0"/>
              <a:t> случая</a:t>
            </a:r>
            <a:r>
              <a:rPr lang="en-US" dirty="0"/>
              <a:t> </a:t>
            </a:r>
            <a:r>
              <a:rPr lang="ru-RU" dirty="0"/>
              <a:t>НП</a:t>
            </a:r>
            <a:r>
              <a:rPr lang="en-US" dirty="0"/>
              <a:t> и </a:t>
            </a:r>
            <a:r>
              <a:rPr lang="en-US" dirty="0" err="1"/>
              <a:t>разработ</a:t>
            </a:r>
            <a:r>
              <a:rPr lang="ru-RU" dirty="0"/>
              <a:t>ка</a:t>
            </a:r>
            <a:r>
              <a:rPr lang="en-US" dirty="0"/>
              <a:t> </a:t>
            </a:r>
            <a:r>
              <a:rPr lang="en-US" dirty="0" err="1"/>
              <a:t>план</a:t>
            </a:r>
            <a:r>
              <a:rPr lang="ru-RU" dirty="0"/>
              <a:t>а</a:t>
            </a:r>
            <a:r>
              <a:rPr lang="en-US" dirty="0"/>
              <a:t> </a:t>
            </a:r>
            <a:r>
              <a:rPr lang="en-US" dirty="0" err="1"/>
              <a:t>последующих</a:t>
            </a:r>
            <a:r>
              <a:rPr lang="en-US" dirty="0"/>
              <a:t> </a:t>
            </a:r>
            <a:r>
              <a:rPr lang="en-US" dirty="0" err="1"/>
              <a:t>действий</a:t>
            </a:r>
            <a:endParaRPr lang="en-US" dirty="0"/>
          </a:p>
          <a:p>
            <a:pPr algn="l" rtl="0"/>
            <a:r>
              <a:rPr lang="en-US" dirty="0" err="1"/>
              <a:t>Доступны</a:t>
            </a:r>
            <a:r>
              <a:rPr lang="ru-RU" dirty="0"/>
              <a:t>е</a:t>
            </a:r>
            <a:r>
              <a:rPr lang="en-US" dirty="0"/>
              <a:t> </a:t>
            </a:r>
            <a:r>
              <a:rPr lang="en-US" dirty="0" err="1"/>
              <a:t>инструменты</a:t>
            </a:r>
            <a:r>
              <a:rPr lang="en-US" dirty="0"/>
              <a:t> </a:t>
            </a:r>
            <a:r>
              <a:rPr lang="en-US" dirty="0" err="1"/>
              <a:t>для</a:t>
            </a:r>
            <a:r>
              <a:rPr lang="en-US" dirty="0"/>
              <a:t> </a:t>
            </a:r>
            <a:r>
              <a:rPr lang="en-US" dirty="0" err="1"/>
              <a:t>адаптации</a:t>
            </a:r>
            <a:r>
              <a:rPr lang="en-US" dirty="0"/>
              <a:t>!</a:t>
            </a:r>
          </a:p>
        </p:txBody>
      </p:sp>
      <p:sp>
        <p:nvSpPr>
          <p:cNvPr id="11" name="Oval 10">
            <a:extLst>
              <a:ext uri="{FF2B5EF4-FFF2-40B4-BE49-F238E27FC236}">
                <a16:creationId xmlns:a16="http://schemas.microsoft.com/office/drawing/2014/main" id="{913981FE-F0E3-6146-B92F-593CF5F11CEF}"/>
              </a:ext>
            </a:extLst>
          </p:cNvPr>
          <p:cNvSpPr/>
          <p:nvPr/>
        </p:nvSpPr>
        <p:spPr>
          <a:xfrm>
            <a:off x="319175" y="2057400"/>
            <a:ext cx="2743200" cy="2743200"/>
          </a:xfrm>
          <a:prstGeom prst="ellipse">
            <a:avLst/>
          </a:prstGeom>
          <a:solidFill>
            <a:srgbClr val="B998D0"/>
          </a:solidFill>
        </p:spPr>
        <p:style>
          <a:lnRef idx="2">
            <a:schemeClr val="lt1">
              <a:hueOff val="0"/>
              <a:satOff val="0"/>
              <a:lumOff val="0"/>
              <a:alphaOff val="0"/>
            </a:schemeClr>
          </a:lnRef>
          <a:fillRef idx="1">
            <a:scrgbClr r="0" g="0" b="0"/>
          </a:fillRef>
          <a:effectRef idx="0">
            <a:schemeClr val="accent5">
              <a:alpha val="50000"/>
              <a:hueOff val="-6758543"/>
              <a:satOff val="-17419"/>
              <a:lumOff val="-11765"/>
              <a:alphaOff val="0"/>
            </a:schemeClr>
          </a:effectRef>
          <a:fontRef idx="minor">
            <a:schemeClr val="tx1"/>
          </a:fontRef>
        </p:style>
        <p:txBody>
          <a:bodyPr lIns="0" tIns="0" rIns="0" bIns="0" anchor="ctr" anchorCtr="0"/>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2200" b="1" i="0" u="none" strike="noStrike" kern="1200" cap="none" spc="0" normalizeH="0" baseline="0" noProof="0">
                <a:ln>
                  <a:noFill/>
                </a:ln>
                <a:solidFill>
                  <a:srgbClr val="000000"/>
                </a:solidFill>
                <a:effectLst/>
                <a:uLnTx/>
                <a:uFillTx/>
                <a:latin typeface="Arial" panose="020B0604020202020204"/>
                <a:ea typeface="+mn-ea"/>
                <a:cs typeface="+mn-cs"/>
              </a:rPr>
              <a:t>4. </a:t>
            </a:r>
            <a:br>
              <a:rPr kumimoji="0" lang="en-US" sz="2200" b="1" i="0" u="none" strike="noStrike" kern="1200" cap="none" spc="0" normalizeH="0" baseline="0" noProof="0">
                <a:ln>
                  <a:noFill/>
                </a:ln>
                <a:solidFill>
                  <a:srgbClr val="000000"/>
                </a:solidFill>
                <a:effectLst/>
                <a:uLnTx/>
                <a:uFillTx/>
                <a:latin typeface="Arial" panose="020B0604020202020204"/>
                <a:ea typeface="+mn-ea"/>
                <a:cs typeface="+mn-cs"/>
              </a:rPr>
            </a:br>
            <a:r>
              <a:rPr kumimoji="0" lang="en-US" sz="2200" b="1" i="0" u="none" strike="noStrike" kern="1200" cap="none" spc="0" normalizeH="0" baseline="0" noProof="0" err="1">
                <a:ln>
                  <a:noFill/>
                </a:ln>
                <a:solidFill>
                  <a:srgbClr val="000000"/>
                </a:solidFill>
                <a:effectLst/>
                <a:uLnTx/>
                <a:uFillTx/>
                <a:latin typeface="Arial" panose="020B0604020202020204"/>
                <a:ea typeface="+mn-ea"/>
                <a:cs typeface="+mn-cs"/>
              </a:rPr>
              <a:t>Мониторинг</a:t>
            </a:r>
            <a:r>
              <a:rPr kumimoji="0" lang="en-US" sz="2200" b="1"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ru-RU" sz="2200" b="1" i="0" u="none" strike="noStrike" kern="1200" cap="none" spc="0" normalizeH="0" baseline="0" noProof="0">
                <a:ln>
                  <a:noFill/>
                </a:ln>
                <a:solidFill>
                  <a:srgbClr val="000000"/>
                </a:solidFill>
                <a:effectLst/>
                <a:uLnTx/>
                <a:uFillTx/>
                <a:latin typeface="Arial" panose="020B0604020202020204"/>
                <a:ea typeface="+mn-ea"/>
                <a:cs typeface="+mn-cs"/>
              </a:rPr>
              <a:t>неблагоприятных последствий </a:t>
            </a:r>
            <a:r>
              <a:rPr kumimoji="0" lang="en-US" sz="2200" b="1" i="0" u="none" strike="noStrike" kern="1200" cap="none" spc="0" normalizeH="0" baseline="0" noProof="0">
                <a:ln>
                  <a:noFill/>
                </a:ln>
                <a:solidFill>
                  <a:srgbClr val="000000"/>
                </a:solidFill>
                <a:effectLst/>
                <a:uLnTx/>
                <a:uFillTx/>
                <a:latin typeface="Arial" panose="020B0604020202020204"/>
                <a:ea typeface="+mn-ea"/>
                <a:cs typeface="+mn-cs"/>
              </a:rPr>
              <a:t>и отчетность</a:t>
            </a:r>
            <a:endParaRPr lang="en-US" sz="2200" b="1"/>
          </a:p>
        </p:txBody>
      </p:sp>
    </p:spTree>
    <p:extLst>
      <p:ext uri="{BB962C8B-B14F-4D97-AF65-F5344CB8AC3E}">
        <p14:creationId xmlns:p14="http://schemas.microsoft.com/office/powerpoint/2010/main" val="58237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  Description automatically generated">
            <a:extLst>
              <a:ext uri="{FF2B5EF4-FFF2-40B4-BE49-F238E27FC236}">
                <a16:creationId xmlns:a16="http://schemas.microsoft.com/office/drawing/2014/main" id="{1EEED2F5-D105-6040-8879-3A997C5A6E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7487" y="1306396"/>
            <a:ext cx="3991170" cy="3938346"/>
          </a:xfrm>
          <a:prstGeom prst="rect">
            <a:avLst/>
          </a:prstGeom>
        </p:spPr>
      </p:pic>
      <p:sp>
        <p:nvSpPr>
          <p:cNvPr id="13" name="Text Placeholder 2">
            <a:extLst>
              <a:ext uri="{FF2B5EF4-FFF2-40B4-BE49-F238E27FC236}">
                <a16:creationId xmlns:a16="http://schemas.microsoft.com/office/drawing/2014/main" id="{261F58E1-D4EC-144E-8548-E8771B1BA6B6}"/>
              </a:ext>
            </a:extLst>
          </p:cNvPr>
          <p:cNvSpPr>
            <a:spLocks noGrp="1"/>
          </p:cNvSpPr>
          <p:nvPr>
            <p:ph type="body" idx="1"/>
          </p:nvPr>
        </p:nvSpPr>
        <p:spPr>
          <a:xfrm>
            <a:off x="300999" y="5536904"/>
            <a:ext cx="5292977" cy="972710"/>
          </a:xfrm>
        </p:spPr>
        <p:txBody>
          <a:bodyPr vert="horz" lIns="91440" tIns="45720" rIns="91440" bIns="45720" rtlCol="0">
            <a:noAutofit/>
          </a:bodyPr>
          <a:lstStyle/>
          <a:p>
            <a:pPr marL="239713" indent="-239713">
              <a:spcBef>
                <a:spcPts val="1200"/>
              </a:spcBef>
            </a:pPr>
            <a:r>
              <a:rPr lang="en-US" sz="2000"/>
              <a:t>Community Scorecard</a:t>
            </a:r>
          </a:p>
          <a:p>
            <a:pPr marL="239713" indent="-239713" algn="l" rtl="0">
              <a:spcBef>
                <a:spcPts val="1200"/>
              </a:spcBef>
            </a:pPr>
            <a:r>
              <a:rPr lang="en-US" sz="2000" err="1"/>
              <a:t>Общественные</a:t>
            </a:r>
            <a:r>
              <a:rPr lang="en-US" sz="2000"/>
              <a:t> консультативные советы</a:t>
            </a:r>
          </a:p>
        </p:txBody>
      </p:sp>
      <p:sp>
        <p:nvSpPr>
          <p:cNvPr id="14" name="Text Placeholder 2">
            <a:extLst>
              <a:ext uri="{FF2B5EF4-FFF2-40B4-BE49-F238E27FC236}">
                <a16:creationId xmlns:a16="http://schemas.microsoft.com/office/drawing/2014/main" id="{B9E2F99D-0671-3248-B886-49CD44BF3B70}"/>
              </a:ext>
            </a:extLst>
          </p:cNvPr>
          <p:cNvSpPr txBox="1">
            <a:spLocks/>
          </p:cNvSpPr>
          <p:nvPr/>
        </p:nvSpPr>
        <p:spPr>
          <a:xfrm>
            <a:off x="7288306" y="4218058"/>
            <a:ext cx="4329953" cy="20533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6"/>
              </a:buClr>
              <a:buSzPct val="100000"/>
              <a:buFont typeface="Arial"/>
              <a:buChar char="•"/>
              <a:defRPr sz="2800" b="0" kern="1200" spc="0">
                <a:solidFill>
                  <a:srgbClr val="535352"/>
                </a:solidFill>
                <a:latin typeface="Calibri"/>
                <a:ea typeface="+mn-ea"/>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352"/>
                </a:solidFill>
                <a:latin typeface="Calibri"/>
                <a:ea typeface="+mn-ea"/>
                <a:cs typeface="Calibri"/>
              </a:defRPr>
            </a:lvl2pPr>
            <a:lvl3pPr marL="1143000" indent="-228600" algn="l" defTabSz="914400" rtl="0" eaLnBrk="1" latinLnBrk="0" hangingPunct="1">
              <a:lnSpc>
                <a:spcPct val="90000"/>
              </a:lnSpc>
              <a:spcBef>
                <a:spcPts val="500"/>
              </a:spcBef>
              <a:buSzPct val="83000"/>
              <a:buFont typeface="Courier New"/>
              <a:buChar char="o"/>
              <a:defRPr sz="2000" kern="1200">
                <a:solidFill>
                  <a:srgbClr val="535352"/>
                </a:solidFill>
                <a:latin typeface="Calibri"/>
                <a:ea typeface="+mn-ea"/>
                <a:cs typeface="Calibri"/>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352"/>
                </a:solidFill>
                <a:latin typeface="Calibri"/>
                <a:ea typeface="+mn-ea"/>
                <a:cs typeface="Calibri"/>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352"/>
                </a:solidFill>
                <a:latin typeface="Calibri"/>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9395" indent="-239395" algn="l" rtl="0">
              <a:lnSpc>
                <a:spcPct val="95000"/>
              </a:lnSpc>
              <a:spcBef>
                <a:spcPts val="1200"/>
              </a:spcBef>
              <a:spcAft>
                <a:spcPts val="800"/>
              </a:spcAft>
              <a:buClr>
                <a:srgbClr val="E73439"/>
              </a:buClr>
              <a:buSzPts val="2800"/>
              <a:buFont typeface="Arial" panose="020B0604020202020204" pitchFamily="34" charset="0"/>
              <a:buChar char="•"/>
            </a:pPr>
            <a:r>
              <a:rPr lang="en-US" sz="2000">
                <a:solidFill>
                  <a:srgbClr val="262626"/>
                </a:solidFill>
                <a:latin typeface="Arial"/>
                <a:ea typeface="Arial"/>
                <a:cs typeface="Arial"/>
              </a:rPr>
              <a:t>Бумажные опросы клиентов; </a:t>
            </a:r>
            <a:r>
              <a:rPr lang="ru-RU" sz="2000">
                <a:solidFill>
                  <a:srgbClr val="262626"/>
                </a:solidFill>
                <a:latin typeface="Arial"/>
                <a:ea typeface="Arial"/>
                <a:cs typeface="Arial"/>
              </a:rPr>
              <a:t>ящики</a:t>
            </a:r>
            <a:r>
              <a:rPr lang="en-US" sz="2000">
                <a:solidFill>
                  <a:srgbClr val="262626"/>
                </a:solidFill>
                <a:latin typeface="Arial"/>
                <a:ea typeface="Arial"/>
                <a:cs typeface="Arial"/>
              </a:rPr>
              <a:t> для комментариев</a:t>
            </a:r>
            <a:endParaRPr lang="en-US"/>
          </a:p>
          <a:p>
            <a:pPr marL="239395" indent="-239395" algn="l" rtl="0">
              <a:lnSpc>
                <a:spcPct val="95000"/>
              </a:lnSpc>
              <a:spcBef>
                <a:spcPts val="1200"/>
              </a:spcBef>
              <a:spcAft>
                <a:spcPts val="800"/>
              </a:spcAft>
              <a:buClr>
                <a:srgbClr val="E73439"/>
              </a:buClr>
              <a:buSzPts val="2800"/>
              <a:buFont typeface="Arial" panose="020B0604020202020204" pitchFamily="34" charset="0"/>
              <a:buChar char="•"/>
            </a:pPr>
            <a:r>
              <a:rPr lang="en-US" sz="2000">
                <a:solidFill>
                  <a:srgbClr val="262626"/>
                </a:solidFill>
                <a:latin typeface="Arial"/>
                <a:ea typeface="Arial"/>
                <a:cs typeface="Arial"/>
              </a:rPr>
              <a:t>ЛИНК опросы</a:t>
            </a:r>
          </a:p>
          <a:p>
            <a:pPr marL="239395" indent="-239395" algn="l" rtl="0">
              <a:lnSpc>
                <a:spcPct val="95000"/>
              </a:lnSpc>
              <a:spcBef>
                <a:spcPts val="1200"/>
              </a:spcBef>
              <a:spcAft>
                <a:spcPts val="800"/>
              </a:spcAft>
              <a:buClr>
                <a:srgbClr val="E73439"/>
              </a:buClr>
              <a:buSzPts val="2800"/>
              <a:buFont typeface="Arial" panose="020B0604020202020204" pitchFamily="34" charset="0"/>
              <a:buChar char="•"/>
            </a:pPr>
            <a:r>
              <a:rPr lang="en-US" sz="2000">
                <a:solidFill>
                  <a:srgbClr val="262626"/>
                </a:solidFill>
                <a:latin typeface="Arial"/>
                <a:ea typeface="Arial"/>
                <a:cs typeface="Arial"/>
              </a:rPr>
              <a:t>Интервью с клиентом при выходе</a:t>
            </a:r>
          </a:p>
        </p:txBody>
      </p:sp>
      <p:sp>
        <p:nvSpPr>
          <p:cNvPr id="15" name="Text Placeholder 2">
            <a:extLst>
              <a:ext uri="{FF2B5EF4-FFF2-40B4-BE49-F238E27FC236}">
                <a16:creationId xmlns:a16="http://schemas.microsoft.com/office/drawing/2014/main" id="{22093263-35EC-FE42-B945-769A58E6ED8D}"/>
              </a:ext>
            </a:extLst>
          </p:cNvPr>
          <p:cNvSpPr txBox="1">
            <a:spLocks/>
          </p:cNvSpPr>
          <p:nvPr/>
        </p:nvSpPr>
        <p:spPr>
          <a:xfrm>
            <a:off x="6745444" y="387898"/>
            <a:ext cx="5446558" cy="288767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6"/>
              </a:buClr>
              <a:buSzPct val="100000"/>
              <a:buFont typeface="Arial"/>
              <a:buChar char="•"/>
              <a:defRPr sz="2800" b="0" kern="1200" spc="0">
                <a:solidFill>
                  <a:srgbClr val="535352"/>
                </a:solidFill>
                <a:latin typeface="Calibri"/>
                <a:ea typeface="+mn-ea"/>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352"/>
                </a:solidFill>
                <a:latin typeface="Calibri"/>
                <a:ea typeface="+mn-ea"/>
                <a:cs typeface="Calibri"/>
              </a:defRPr>
            </a:lvl2pPr>
            <a:lvl3pPr marL="1143000" indent="-228600" algn="l" defTabSz="914400" rtl="0" eaLnBrk="1" latinLnBrk="0" hangingPunct="1">
              <a:lnSpc>
                <a:spcPct val="90000"/>
              </a:lnSpc>
              <a:spcBef>
                <a:spcPts val="500"/>
              </a:spcBef>
              <a:buSzPct val="83000"/>
              <a:buFont typeface="Courier New"/>
              <a:buChar char="o"/>
              <a:defRPr sz="2000" kern="1200">
                <a:solidFill>
                  <a:srgbClr val="535352"/>
                </a:solidFill>
                <a:latin typeface="Calibri"/>
                <a:ea typeface="+mn-ea"/>
                <a:cs typeface="Calibri"/>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352"/>
                </a:solidFill>
                <a:latin typeface="Calibri"/>
                <a:ea typeface="+mn-ea"/>
                <a:cs typeface="Calibri"/>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352"/>
                </a:solidFill>
                <a:latin typeface="Calibri"/>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ct val="100000"/>
              </a:lnSpc>
              <a:spcBef>
                <a:spcPts val="0"/>
              </a:spcBef>
              <a:buNone/>
            </a:pPr>
            <a:r>
              <a:rPr lang="en-US" sz="2000" b="1" dirty="0" err="1">
                <a:solidFill>
                  <a:schemeClr val="tx1"/>
                </a:solidFill>
                <a:latin typeface="+mn-lt"/>
                <a:cs typeface="+mn-cs"/>
              </a:rPr>
              <a:t>Инструменты</a:t>
            </a:r>
            <a:r>
              <a:rPr lang="en-US" sz="2000" b="1" dirty="0">
                <a:solidFill>
                  <a:schemeClr val="tx1"/>
                </a:solidFill>
                <a:latin typeface="+mn-lt"/>
                <a:cs typeface="+mn-cs"/>
              </a:rPr>
              <a:t> </a:t>
            </a:r>
            <a:r>
              <a:rPr lang="en-US" sz="2000" b="1" dirty="0" err="1">
                <a:solidFill>
                  <a:schemeClr val="tx1"/>
                </a:solidFill>
                <a:latin typeface="+mn-lt"/>
                <a:cs typeface="+mn-cs"/>
              </a:rPr>
              <a:t>мониторинга</a:t>
            </a:r>
            <a:r>
              <a:rPr lang="en-US" sz="2000" b="1" dirty="0">
                <a:solidFill>
                  <a:schemeClr val="tx1"/>
                </a:solidFill>
                <a:latin typeface="+mn-lt"/>
                <a:cs typeface="+mn-cs"/>
              </a:rPr>
              <a:t> и </a:t>
            </a:r>
            <a:r>
              <a:rPr lang="en-US" sz="2000" b="1" dirty="0" err="1">
                <a:solidFill>
                  <a:schemeClr val="tx1"/>
                </a:solidFill>
                <a:latin typeface="+mn-lt"/>
                <a:cs typeface="+mn-cs"/>
              </a:rPr>
              <a:t>отчетности</a:t>
            </a:r>
            <a:endParaRPr lang="en-US" sz="2000" b="1" dirty="0">
              <a:solidFill>
                <a:schemeClr val="tx1"/>
              </a:solidFill>
              <a:latin typeface="+mn-lt"/>
              <a:cs typeface="+mn-cs"/>
            </a:endParaRPr>
          </a:p>
          <a:p>
            <a:pPr marL="239395" indent="-239395">
              <a:lnSpc>
                <a:spcPct val="95000"/>
              </a:lnSpc>
              <a:spcBef>
                <a:spcPts val="1200"/>
              </a:spcBef>
              <a:buClr>
                <a:srgbClr val="E73439"/>
              </a:buClr>
              <a:buSzPts val="2800"/>
              <a:buFont typeface="Arial" panose="020B0604020202020204" pitchFamily="34" charset="0"/>
              <a:buChar char="•"/>
            </a:pPr>
            <a:r>
              <a:rPr lang="ru-RU" sz="2000" dirty="0">
                <a:solidFill>
                  <a:srgbClr val="262626"/>
                </a:solidFill>
                <a:latin typeface="Arial"/>
                <a:ea typeface="Arial"/>
                <a:cs typeface="Arial"/>
                <a:sym typeface="Arial"/>
              </a:rPr>
              <a:t>Форма регистрации неблагоприятных последствий и регистрации результатов исследования неблагоприятных последствий с предоставлением услуг</a:t>
            </a:r>
            <a:endParaRPr lang="ru-RU" sz="2000" dirty="0">
              <a:solidFill>
                <a:srgbClr val="262626"/>
              </a:solidFill>
              <a:latin typeface="Arial"/>
              <a:ea typeface="Arial"/>
              <a:cs typeface="Arial"/>
            </a:endParaRPr>
          </a:p>
          <a:p>
            <a:pPr marL="239395" indent="-239395">
              <a:lnSpc>
                <a:spcPct val="95000"/>
              </a:lnSpc>
              <a:spcBef>
                <a:spcPts val="1200"/>
              </a:spcBef>
              <a:buClr>
                <a:srgbClr val="E73439"/>
              </a:buClr>
              <a:buSzPts val="2800"/>
              <a:buFont typeface="Arial" panose="020B0604020202020204" pitchFamily="34" charset="0"/>
              <a:buChar char="•"/>
            </a:pPr>
            <a:r>
              <a:rPr lang="ru-RU" sz="2000" dirty="0">
                <a:solidFill>
                  <a:srgbClr val="262626"/>
                </a:solidFill>
                <a:latin typeface="Arial"/>
                <a:ea typeface="Arial"/>
                <a:cs typeface="Arial"/>
                <a:sym typeface="Arial"/>
              </a:rPr>
              <a:t>Форма подачи жалоб на услуги со стороны клиента (используя инструменты ЛИНК, если это применимо)</a:t>
            </a:r>
            <a:endParaRPr lang="ru-RU" sz="2000" dirty="0">
              <a:solidFill>
                <a:srgbClr val="262626"/>
              </a:solidFill>
              <a:latin typeface="Arial"/>
              <a:ea typeface="Arial"/>
              <a:cs typeface="Arial"/>
            </a:endParaRPr>
          </a:p>
          <a:p>
            <a:pPr marL="239395" indent="-239395">
              <a:lnSpc>
                <a:spcPct val="95000"/>
              </a:lnSpc>
              <a:spcBef>
                <a:spcPts val="1200"/>
              </a:spcBef>
              <a:buClr>
                <a:srgbClr val="E73439"/>
              </a:buClr>
              <a:buSzPts val="2800"/>
              <a:buFont typeface="Arial" panose="020B0604020202020204" pitchFamily="34" charset="0"/>
              <a:buChar char="•"/>
            </a:pPr>
            <a:r>
              <a:rPr lang="ru-RU" sz="2000" dirty="0">
                <a:solidFill>
                  <a:srgbClr val="262626"/>
                </a:solidFill>
                <a:latin typeface="Arial"/>
                <a:ea typeface="Arial"/>
                <a:cs typeface="Arial"/>
                <a:sym typeface="Arial"/>
              </a:rPr>
              <a:t>Журнал регистрации инцидентов </a:t>
            </a:r>
            <a:endParaRPr lang="ru-RU" sz="2000" dirty="0">
              <a:solidFill>
                <a:srgbClr val="262626"/>
              </a:solidFill>
              <a:latin typeface="Arial"/>
              <a:ea typeface="Arial"/>
              <a:cs typeface="Arial"/>
            </a:endParaRPr>
          </a:p>
          <a:p>
            <a:pPr marL="914400" lvl="1" indent="-457200" algn="l" rtl="0">
              <a:lnSpc>
                <a:spcPct val="100000"/>
              </a:lnSpc>
              <a:spcBef>
                <a:spcPts val="0"/>
              </a:spcBef>
              <a:spcAft>
                <a:spcPts val="800"/>
              </a:spcAft>
            </a:pPr>
            <a:endParaRPr lang="en-US" sz="2000" dirty="0">
              <a:solidFill>
                <a:schemeClr val="tx1"/>
              </a:solidFill>
              <a:latin typeface="+mn-lt"/>
              <a:cs typeface="+mn-cs"/>
            </a:endParaRPr>
          </a:p>
          <a:p>
            <a:pPr marL="914400" lvl="1" indent="-457200" algn="l" rtl="0">
              <a:lnSpc>
                <a:spcPct val="100000"/>
              </a:lnSpc>
              <a:spcBef>
                <a:spcPts val="0"/>
              </a:spcBef>
              <a:spcAft>
                <a:spcPts val="800"/>
              </a:spcAft>
            </a:pPr>
            <a:endParaRPr lang="en-US" sz="2000" dirty="0">
              <a:solidFill>
                <a:schemeClr val="tx1"/>
              </a:solidFill>
              <a:latin typeface="+mn-lt"/>
              <a:cs typeface="+mn-cs"/>
            </a:endParaRPr>
          </a:p>
        </p:txBody>
      </p:sp>
      <p:sp>
        <p:nvSpPr>
          <p:cNvPr id="16" name="Text Placeholder 2">
            <a:extLst>
              <a:ext uri="{FF2B5EF4-FFF2-40B4-BE49-F238E27FC236}">
                <a16:creationId xmlns:a16="http://schemas.microsoft.com/office/drawing/2014/main" id="{BD7CEA4D-E7AF-AD41-9397-CB92835B5E46}"/>
              </a:ext>
            </a:extLst>
          </p:cNvPr>
          <p:cNvSpPr txBox="1">
            <a:spLocks/>
          </p:cNvSpPr>
          <p:nvPr/>
        </p:nvSpPr>
        <p:spPr>
          <a:xfrm>
            <a:off x="272045" y="393411"/>
            <a:ext cx="3493131" cy="28876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6"/>
              </a:buClr>
              <a:buSzPct val="100000"/>
              <a:buFont typeface="Arial"/>
              <a:buChar char="•"/>
              <a:defRPr sz="2800" b="0" kern="1200" spc="0">
                <a:solidFill>
                  <a:srgbClr val="535352"/>
                </a:solidFill>
                <a:latin typeface="Calibri"/>
                <a:ea typeface="+mn-ea"/>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352"/>
                </a:solidFill>
                <a:latin typeface="Calibri"/>
                <a:ea typeface="+mn-ea"/>
                <a:cs typeface="Calibri"/>
              </a:defRPr>
            </a:lvl2pPr>
            <a:lvl3pPr marL="1143000" indent="-228600" algn="l" defTabSz="914400" rtl="0" eaLnBrk="1" latinLnBrk="0" hangingPunct="1">
              <a:lnSpc>
                <a:spcPct val="90000"/>
              </a:lnSpc>
              <a:spcBef>
                <a:spcPts val="500"/>
              </a:spcBef>
              <a:buSzPct val="83000"/>
              <a:buFont typeface="Courier New"/>
              <a:buChar char="o"/>
              <a:defRPr sz="2000" kern="1200">
                <a:solidFill>
                  <a:srgbClr val="535352"/>
                </a:solidFill>
                <a:latin typeface="Calibri"/>
                <a:ea typeface="+mn-ea"/>
                <a:cs typeface="Calibri"/>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352"/>
                </a:solidFill>
                <a:latin typeface="Calibri"/>
                <a:ea typeface="+mn-ea"/>
                <a:cs typeface="Calibri"/>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352"/>
                </a:solidFill>
                <a:latin typeface="Calibri"/>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ct val="100000"/>
              </a:lnSpc>
              <a:spcBef>
                <a:spcPts val="0"/>
              </a:spcBef>
              <a:buNone/>
            </a:pPr>
            <a:r>
              <a:rPr lang="en-US" sz="2000" b="1" dirty="0" err="1">
                <a:solidFill>
                  <a:schemeClr val="tx1"/>
                </a:solidFill>
                <a:latin typeface="+mn-lt"/>
                <a:cs typeface="+mn-cs"/>
              </a:rPr>
              <a:t>Инструменты</a:t>
            </a:r>
            <a:r>
              <a:rPr lang="en-US" sz="2000" b="1" dirty="0">
                <a:solidFill>
                  <a:schemeClr val="tx1"/>
                </a:solidFill>
                <a:latin typeface="+mn-lt"/>
                <a:cs typeface="+mn-cs"/>
              </a:rPr>
              <a:t> </a:t>
            </a:r>
            <a:r>
              <a:rPr lang="en-US" sz="2000" b="1" dirty="0" err="1">
                <a:solidFill>
                  <a:schemeClr val="tx1"/>
                </a:solidFill>
                <a:latin typeface="+mn-lt"/>
                <a:cs typeface="+mn-cs"/>
              </a:rPr>
              <a:t>надзора</a:t>
            </a:r>
            <a:endParaRPr lang="en-US" sz="2000" b="1" dirty="0">
              <a:solidFill>
                <a:schemeClr val="tx1"/>
              </a:solidFill>
              <a:latin typeface="+mn-lt"/>
              <a:cs typeface="+mn-cs"/>
            </a:endParaRPr>
          </a:p>
          <a:p>
            <a:pPr marL="239713" indent="-239713" algn="l" rtl="0">
              <a:lnSpc>
                <a:spcPct val="95000"/>
              </a:lnSpc>
              <a:spcBef>
                <a:spcPts val="1200"/>
              </a:spcBef>
              <a:buClr>
                <a:srgbClr val="E73439"/>
              </a:buClr>
              <a:buSzPts val="2800"/>
              <a:buFont typeface="Arial" panose="020B0604020202020204" pitchFamily="34" charset="0"/>
              <a:buChar char="•"/>
            </a:pPr>
            <a:r>
              <a:rPr lang="ru-RU" sz="2000" dirty="0">
                <a:solidFill>
                  <a:srgbClr val="262626"/>
                </a:solidFill>
                <a:latin typeface="Arial"/>
                <a:ea typeface="Arial"/>
                <a:cs typeface="Arial"/>
                <a:sym typeface="Arial"/>
              </a:rPr>
              <a:t>Чек-лист по </a:t>
            </a:r>
            <a:r>
              <a:rPr lang="en-US" sz="2000" dirty="0" err="1">
                <a:solidFill>
                  <a:srgbClr val="262626"/>
                </a:solidFill>
                <a:latin typeface="Arial"/>
                <a:ea typeface="Arial"/>
                <a:cs typeface="Arial"/>
                <a:sym typeface="Arial"/>
              </a:rPr>
              <a:t>минимальны</a:t>
            </a:r>
            <a:r>
              <a:rPr lang="ru-RU" sz="2000" dirty="0">
                <a:solidFill>
                  <a:srgbClr val="262626"/>
                </a:solidFill>
                <a:latin typeface="Arial"/>
                <a:ea typeface="Arial"/>
                <a:cs typeface="Arial"/>
                <a:sym typeface="Arial"/>
              </a:rPr>
              <a:t>м</a:t>
            </a:r>
            <a:r>
              <a:rPr lang="en-US" sz="2000" dirty="0">
                <a:solidFill>
                  <a:srgbClr val="262626"/>
                </a:solidFill>
                <a:latin typeface="Arial"/>
                <a:ea typeface="Arial"/>
                <a:cs typeface="Arial"/>
                <a:sym typeface="Arial"/>
              </a:rPr>
              <a:t> </a:t>
            </a:r>
            <a:r>
              <a:rPr lang="en-US" sz="2000" dirty="0" err="1">
                <a:solidFill>
                  <a:srgbClr val="262626"/>
                </a:solidFill>
                <a:latin typeface="Arial"/>
                <a:ea typeface="Arial"/>
                <a:cs typeface="Arial"/>
                <a:sym typeface="Arial"/>
              </a:rPr>
              <a:t>стандарт</a:t>
            </a:r>
            <a:r>
              <a:rPr lang="ru-RU" sz="2000" dirty="0" err="1">
                <a:solidFill>
                  <a:srgbClr val="262626"/>
                </a:solidFill>
                <a:latin typeface="Arial"/>
                <a:ea typeface="Arial"/>
                <a:cs typeface="Arial"/>
                <a:sym typeface="Arial"/>
              </a:rPr>
              <a:t>ам</a:t>
            </a:r>
            <a:endParaRPr lang="en-US" sz="2000" dirty="0">
              <a:solidFill>
                <a:srgbClr val="262626"/>
              </a:solidFill>
              <a:latin typeface="Arial"/>
              <a:ea typeface="Arial"/>
              <a:cs typeface="Arial"/>
              <a:sym typeface="Arial"/>
            </a:endParaRPr>
          </a:p>
          <a:p>
            <a:pPr marL="239713" indent="-239713" algn="l" rtl="0">
              <a:lnSpc>
                <a:spcPct val="95000"/>
              </a:lnSpc>
              <a:spcBef>
                <a:spcPts val="1200"/>
              </a:spcBef>
              <a:buClr>
                <a:srgbClr val="E73439"/>
              </a:buClr>
              <a:buSzPts val="2800"/>
              <a:buFont typeface="Arial" panose="020B0604020202020204" pitchFamily="34" charset="0"/>
              <a:buChar char="•"/>
            </a:pPr>
            <a:r>
              <a:rPr lang="en-US" sz="2000" dirty="0" err="1">
                <a:solidFill>
                  <a:srgbClr val="262626"/>
                </a:solidFill>
                <a:latin typeface="Arial"/>
                <a:ea typeface="Arial"/>
                <a:cs typeface="Arial"/>
                <a:sym typeface="Arial"/>
              </a:rPr>
              <a:t>Инструменты</a:t>
            </a:r>
            <a:r>
              <a:rPr lang="en-US" sz="2000" dirty="0">
                <a:solidFill>
                  <a:srgbClr val="262626"/>
                </a:solidFill>
                <a:latin typeface="Arial"/>
                <a:ea typeface="Arial"/>
                <a:cs typeface="Arial"/>
                <a:sym typeface="Arial"/>
              </a:rPr>
              <a:t> </a:t>
            </a:r>
            <a:r>
              <a:rPr lang="en-US" sz="2000" dirty="0" err="1">
                <a:solidFill>
                  <a:srgbClr val="262626"/>
                </a:solidFill>
                <a:latin typeface="Arial"/>
                <a:ea typeface="Arial"/>
                <a:cs typeface="Arial"/>
                <a:sym typeface="Arial"/>
              </a:rPr>
              <a:t>поддерживающе</a:t>
            </a:r>
            <a:r>
              <a:rPr lang="ru-RU" sz="2000" dirty="0">
                <a:solidFill>
                  <a:srgbClr val="262626"/>
                </a:solidFill>
                <a:latin typeface="Arial"/>
                <a:ea typeface="Arial"/>
                <a:cs typeface="Arial"/>
                <a:sym typeface="Arial"/>
              </a:rPr>
              <a:t>й</a:t>
            </a:r>
            <a:r>
              <a:rPr lang="en-US" sz="2000" dirty="0">
                <a:solidFill>
                  <a:srgbClr val="262626"/>
                </a:solidFill>
                <a:latin typeface="Arial"/>
                <a:ea typeface="Arial"/>
                <a:cs typeface="Arial"/>
                <a:sym typeface="Arial"/>
              </a:rPr>
              <a:t> </a:t>
            </a:r>
            <a:r>
              <a:rPr lang="ru-RU" sz="2000" dirty="0" err="1">
                <a:solidFill>
                  <a:srgbClr val="262626"/>
                </a:solidFill>
                <a:latin typeface="Arial"/>
                <a:ea typeface="Arial"/>
                <a:cs typeface="Arial"/>
                <a:sym typeface="Arial"/>
              </a:rPr>
              <a:t>супервизии</a:t>
            </a:r>
            <a:endParaRPr lang="en-US" sz="2000" dirty="0">
              <a:solidFill>
                <a:srgbClr val="262626"/>
              </a:solidFill>
              <a:latin typeface="Arial"/>
              <a:ea typeface="Arial"/>
              <a:cs typeface="Arial"/>
              <a:sym typeface="Arial"/>
            </a:endParaRPr>
          </a:p>
          <a:p>
            <a:pPr marL="239713" indent="-239713" algn="l" rtl="0">
              <a:lnSpc>
                <a:spcPct val="95000"/>
              </a:lnSpc>
              <a:spcBef>
                <a:spcPts val="1200"/>
              </a:spcBef>
              <a:buClr>
                <a:srgbClr val="E73439"/>
              </a:buClr>
              <a:buSzPts val="2800"/>
              <a:buFont typeface="Arial" panose="020B0604020202020204" pitchFamily="34" charset="0"/>
              <a:buChar char="•"/>
            </a:pPr>
            <a:r>
              <a:rPr lang="en-US" sz="2000" dirty="0">
                <a:solidFill>
                  <a:srgbClr val="262626"/>
                </a:solidFill>
                <a:latin typeface="Arial"/>
                <a:ea typeface="Arial"/>
                <a:cs typeface="Arial"/>
                <a:sym typeface="Arial"/>
              </a:rPr>
              <a:t>SIMS (CEEs, </a:t>
            </a:r>
            <a:r>
              <a:rPr lang="en-US" sz="2000" dirty="0" err="1">
                <a:solidFill>
                  <a:srgbClr val="262626"/>
                </a:solidFill>
                <a:latin typeface="Arial"/>
                <a:ea typeface="Arial"/>
                <a:cs typeface="Arial"/>
                <a:sym typeface="Arial"/>
              </a:rPr>
              <a:t>специфичные</a:t>
            </a:r>
            <a:r>
              <a:rPr lang="en-US" sz="2000" dirty="0">
                <a:solidFill>
                  <a:srgbClr val="262626"/>
                </a:solidFill>
                <a:latin typeface="Arial"/>
                <a:ea typeface="Arial"/>
                <a:cs typeface="Arial"/>
                <a:sym typeface="Arial"/>
              </a:rPr>
              <a:t> </a:t>
            </a:r>
            <a:r>
              <a:rPr lang="en-US" sz="2000" dirty="0" err="1">
                <a:solidFill>
                  <a:srgbClr val="262626"/>
                </a:solidFill>
                <a:latin typeface="Arial"/>
                <a:ea typeface="Arial"/>
                <a:cs typeface="Arial"/>
                <a:sym typeface="Arial"/>
              </a:rPr>
              <a:t>для</a:t>
            </a:r>
            <a:r>
              <a:rPr lang="en-US" sz="2000" dirty="0">
                <a:solidFill>
                  <a:srgbClr val="262626"/>
                </a:solidFill>
                <a:latin typeface="Arial"/>
                <a:ea typeface="Arial"/>
                <a:cs typeface="Arial"/>
                <a:sym typeface="Arial"/>
              </a:rPr>
              <a:t> </a:t>
            </a:r>
            <a:br>
              <a:rPr lang="en-US" sz="2000" dirty="0">
                <a:solidFill>
                  <a:srgbClr val="262626"/>
                </a:solidFill>
                <a:latin typeface="Arial"/>
                <a:ea typeface="Arial"/>
                <a:cs typeface="Arial"/>
                <a:sym typeface="Arial"/>
              </a:rPr>
            </a:br>
            <a:r>
              <a:rPr lang="en-US" sz="2000" dirty="0" err="1">
                <a:solidFill>
                  <a:srgbClr val="262626"/>
                </a:solidFill>
                <a:latin typeface="Arial"/>
                <a:ea typeface="Arial"/>
                <a:cs typeface="Arial"/>
                <a:sym typeface="Arial"/>
              </a:rPr>
              <a:t>индексно</a:t>
            </a:r>
            <a:r>
              <a:rPr lang="ru-RU" sz="2000" dirty="0" err="1">
                <a:solidFill>
                  <a:srgbClr val="262626"/>
                </a:solidFill>
                <a:latin typeface="Arial"/>
                <a:ea typeface="Arial"/>
                <a:cs typeface="Arial"/>
                <a:sym typeface="Arial"/>
              </a:rPr>
              <a:t>го</a:t>
            </a:r>
            <a:r>
              <a:rPr lang="en-US" sz="2000" dirty="0">
                <a:solidFill>
                  <a:srgbClr val="262626"/>
                </a:solidFill>
                <a:latin typeface="Arial"/>
                <a:ea typeface="Arial"/>
                <a:cs typeface="Arial"/>
                <a:sym typeface="Arial"/>
              </a:rPr>
              <a:t> </a:t>
            </a:r>
            <a:r>
              <a:rPr lang="en-US" sz="2000" dirty="0" err="1">
                <a:solidFill>
                  <a:srgbClr val="262626"/>
                </a:solidFill>
                <a:latin typeface="Arial"/>
                <a:ea typeface="Arial"/>
                <a:cs typeface="Arial"/>
                <a:sym typeface="Arial"/>
              </a:rPr>
              <a:t>тестировани</a:t>
            </a:r>
            <a:r>
              <a:rPr lang="ru-RU" sz="2000" dirty="0">
                <a:solidFill>
                  <a:srgbClr val="262626"/>
                </a:solidFill>
                <a:latin typeface="Arial"/>
                <a:ea typeface="Arial"/>
                <a:cs typeface="Arial"/>
                <a:sym typeface="Arial"/>
              </a:rPr>
              <a:t>я</a:t>
            </a:r>
            <a:r>
              <a:rPr lang="en-US" sz="2000" dirty="0">
                <a:solidFill>
                  <a:srgbClr val="262626"/>
                </a:solidFill>
                <a:latin typeface="Arial"/>
                <a:ea typeface="Arial"/>
                <a:cs typeface="Arial"/>
                <a:sym typeface="Arial"/>
              </a:rPr>
              <a:t>)</a:t>
            </a:r>
          </a:p>
          <a:p>
            <a:pPr marL="914400" lvl="1" indent="-457200" algn="l" rtl="0">
              <a:lnSpc>
                <a:spcPct val="100000"/>
              </a:lnSpc>
              <a:spcBef>
                <a:spcPts val="0"/>
              </a:spcBef>
              <a:spcAft>
                <a:spcPts val="800"/>
              </a:spcAft>
            </a:pPr>
            <a:endParaRPr lang="en-US" sz="1800" dirty="0">
              <a:solidFill>
                <a:schemeClr val="tx1"/>
              </a:solidFill>
              <a:latin typeface="+mn-lt"/>
              <a:cs typeface="+mn-cs"/>
            </a:endParaRPr>
          </a:p>
        </p:txBody>
      </p:sp>
    </p:spTree>
    <p:extLst>
      <p:ext uri="{BB962C8B-B14F-4D97-AF65-F5344CB8AC3E}">
        <p14:creationId xmlns:p14="http://schemas.microsoft.com/office/powerpoint/2010/main" val="232106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6">
                                            <p:txEl>
                                              <p:pRg st="1" end="1"/>
                                            </p:txEl>
                                          </p:spTgt>
                                        </p:tgtEl>
                                        <p:attrNameLst>
                                          <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6">
                                            <p:txEl>
                                              <p:pRg st="2" end="2"/>
                                            </p:txEl>
                                          </p:spTgt>
                                        </p:tgtEl>
                                        <p:attrNameLst>
                                          <p:attrName/>
                                        </p:attrNameLst>
                                      </p:cBhvr>
                                      <p:to>
                                        <p:strVal val="visible"/>
                                      </p:to>
                                    </p:set>
                                  </p:childTnLst>
                                </p:cTn>
                              </p:par>
                            </p:childTnLst>
                          </p:cTn>
                        </p:par>
                        <p:par>
                          <p:cTn id="17" fill="hold">
                            <p:stCondLst>
                              <p:cond delay="0"/>
                            </p:stCondLst>
                            <p:childTnLst>
                              <p:par>
                                <p:cTn id="18" presetID="1" presetClass="entr" presetSubtype="0" fill="hold" grpId="1" nodeType="afterEffect">
                                  <p:stCondLst>
                                    <p:cond delay="0"/>
                                  </p:stCondLst>
                                  <p:childTnLst>
                                    <p:set>
                                      <p:cBhvr>
                                        <p:cTn id="19" dur="1" fill="hold">
                                          <p:stCondLst>
                                            <p:cond delay="0"/>
                                          </p:stCondLst>
                                        </p:cTn>
                                        <p:tgtEl>
                                          <p:spTgt spid="16">
                                            <p:txEl>
                                              <p:pRg st="3" end="3"/>
                                            </p:txEl>
                                          </p:spTgt>
                                        </p:tgtEl>
                                        <p:attrNameLst>
                                          <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5"/>
                                        </p:tgtEl>
                                        <p:attrNameLst>
                                          <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xEl>
                                              <p:pRg st="0" end="0"/>
                                            </p:txEl>
                                          </p:spTgt>
                                        </p:tgtEl>
                                        <p:attrNameLst>
                                          <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xEl>
                                              <p:pRg st="1" end="1"/>
                                            </p:txEl>
                                          </p:spTgt>
                                        </p:tgtEl>
                                        <p:attrNameLst>
                                          <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4" grpId="0"/>
      <p:bldP spid="15" grpId="0"/>
      <p:bldP spid="16" grpId="0" uiExpand="1" build="p"/>
      <p:bldP spid="16" grpId="1" uiExpand="1"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9DA64-52CC-4E47-BCC3-B21B5B6A1C77}"/>
              </a:ext>
            </a:extLst>
          </p:cNvPr>
          <p:cNvSpPr>
            <a:spLocks noGrp="1"/>
          </p:cNvSpPr>
          <p:nvPr>
            <p:ph type="title"/>
          </p:nvPr>
        </p:nvSpPr>
        <p:spPr>
          <a:xfrm>
            <a:off x="3387860" y="588963"/>
            <a:ext cx="7550310" cy="800100"/>
          </a:xfrm>
        </p:spPr>
        <p:txBody>
          <a:bodyPr vert="horz" lIns="91440" tIns="45720" rIns="91440" bIns="45720" rtlCol="0" anchor="ctr">
            <a:normAutofit/>
          </a:bodyPr>
          <a:lstStyle/>
          <a:p>
            <a:pPr algn="l" rtl="0"/>
            <a:r>
              <a:rPr lang="en-US"/>
              <a:t>Мониторинг на уровне сайта</a:t>
            </a:r>
          </a:p>
        </p:txBody>
      </p:sp>
      <p:sp>
        <p:nvSpPr>
          <p:cNvPr id="3" name="Text Placeholder 2">
            <a:extLst>
              <a:ext uri="{FF2B5EF4-FFF2-40B4-BE49-F238E27FC236}">
                <a16:creationId xmlns:a16="http://schemas.microsoft.com/office/drawing/2014/main" id="{15C2058E-CF9C-409F-9096-0D47484765D8}"/>
              </a:ext>
            </a:extLst>
          </p:cNvPr>
          <p:cNvSpPr>
            <a:spLocks noGrp="1"/>
          </p:cNvSpPr>
          <p:nvPr>
            <p:ph type="body" idx="1"/>
          </p:nvPr>
        </p:nvSpPr>
        <p:spPr>
          <a:xfrm>
            <a:off x="3142385" y="1396480"/>
            <a:ext cx="8822307" cy="5329783"/>
          </a:xfrm>
        </p:spPr>
        <p:txBody>
          <a:bodyPr vert="horz" lIns="91440" tIns="45720" rIns="91440" bIns="45720" rtlCol="0">
            <a:noAutofit/>
          </a:bodyPr>
          <a:lstStyle/>
          <a:p>
            <a:pPr algn="l" rtl="0">
              <a:spcBef>
                <a:spcPts val="0"/>
              </a:spcBef>
            </a:pPr>
            <a:r>
              <a:rPr lang="en-US" sz="2400" dirty="0" err="1"/>
              <a:t>Регулярно</a:t>
            </a:r>
            <a:r>
              <a:rPr lang="en-US" sz="2400" dirty="0"/>
              <a:t> </a:t>
            </a:r>
            <a:r>
              <a:rPr lang="en-US" sz="2400" dirty="0" err="1"/>
              <a:t>спрашивайте</a:t>
            </a:r>
            <a:r>
              <a:rPr lang="en-US" sz="2400" dirty="0"/>
              <a:t> </a:t>
            </a:r>
            <a:r>
              <a:rPr lang="ru-RU" sz="2400" dirty="0"/>
              <a:t>индексных клиентов</a:t>
            </a:r>
            <a:r>
              <a:rPr lang="en-US" sz="2400" dirty="0"/>
              <a:t>, </a:t>
            </a:r>
            <a:r>
              <a:rPr lang="en-US" sz="2400" dirty="0" err="1"/>
              <a:t>испытывали</a:t>
            </a:r>
            <a:r>
              <a:rPr lang="en-US" sz="2400" dirty="0"/>
              <a:t> </a:t>
            </a:r>
            <a:r>
              <a:rPr lang="en-US" sz="2400" dirty="0" err="1"/>
              <a:t>ли</a:t>
            </a:r>
            <a:r>
              <a:rPr lang="en-US" sz="2400" dirty="0"/>
              <a:t> </a:t>
            </a:r>
            <a:r>
              <a:rPr lang="en-US" sz="2400" dirty="0" err="1"/>
              <a:t>они</a:t>
            </a:r>
            <a:r>
              <a:rPr lang="en-US" sz="2400" dirty="0"/>
              <a:t> </a:t>
            </a:r>
            <a:r>
              <a:rPr lang="en-US" sz="2400" dirty="0" err="1"/>
              <a:t>какие-либо</a:t>
            </a:r>
            <a:r>
              <a:rPr lang="en-US" sz="2400" dirty="0"/>
              <a:t> </a:t>
            </a:r>
            <a:r>
              <a:rPr lang="ru-RU" sz="2400" dirty="0"/>
              <a:t>НП</a:t>
            </a:r>
            <a:r>
              <a:rPr lang="en-US" sz="2400" dirty="0"/>
              <a:t> </a:t>
            </a:r>
            <a:r>
              <a:rPr lang="en-US" sz="2400" dirty="0" err="1"/>
              <a:t>после</a:t>
            </a:r>
            <a:r>
              <a:rPr lang="en-US" sz="2400" dirty="0"/>
              <a:t> </a:t>
            </a:r>
            <a:r>
              <a:rPr lang="en-US" sz="2400" dirty="0" err="1"/>
              <a:t>участия</a:t>
            </a:r>
            <a:r>
              <a:rPr lang="en-US" sz="2400" dirty="0"/>
              <a:t> в </a:t>
            </a:r>
            <a:r>
              <a:rPr lang="ru-RU" sz="2400" dirty="0"/>
              <a:t>индексном тестировании</a:t>
            </a:r>
          </a:p>
          <a:p>
            <a:pPr marL="508000" lvl="1" indent="0">
              <a:spcBef>
                <a:spcPts val="0"/>
              </a:spcBef>
              <a:buNone/>
            </a:pPr>
            <a:r>
              <a:rPr lang="ru-RU" dirty="0"/>
              <a:t>Вариант</a:t>
            </a:r>
            <a:r>
              <a:rPr lang="en-US" dirty="0"/>
              <a:t> </a:t>
            </a:r>
            <a:r>
              <a:rPr lang="en-US" dirty="0" err="1"/>
              <a:t>вопрос</a:t>
            </a:r>
            <a:r>
              <a:rPr lang="ru-RU" dirty="0"/>
              <a:t>а</a:t>
            </a:r>
            <a:r>
              <a:rPr lang="en-US" dirty="0"/>
              <a:t>: </a:t>
            </a:r>
            <a:r>
              <a:rPr lang="ru-RU" dirty="0"/>
              <a:t>«Испытывали ли вы какой-либо вред от вашего партнера или кого-либо еще во время или после привлечения вашего партнера к тестированию на ВИЧ? Это может быть физический, эмоциональный, сексуальный или экономический ущерб»</a:t>
            </a:r>
            <a:endParaRPr lang="ru-RU" sz="2400" dirty="0"/>
          </a:p>
          <a:p>
            <a:pPr marL="457200" lvl="2" indent="-406400">
              <a:spcBef>
                <a:spcPts val="1800"/>
              </a:spcBef>
              <a:buSzPts val="2800"/>
              <a:buFont typeface="Arial" panose="020B0604020202020204" pitchFamily="34" charset="0"/>
              <a:buChar char="•"/>
            </a:pPr>
            <a:r>
              <a:rPr lang="ru-RU" sz="2400" dirty="0"/>
              <a:t>Необходимо спрашивать о НП </a:t>
            </a:r>
            <a:r>
              <a:rPr lang="en-US" sz="2400" dirty="0" err="1"/>
              <a:t>при</a:t>
            </a:r>
            <a:r>
              <a:rPr lang="en-US" sz="2400" dirty="0"/>
              <a:t> </a:t>
            </a:r>
            <a:r>
              <a:rPr lang="en-US" sz="2400" dirty="0" err="1"/>
              <a:t>следующем</a:t>
            </a:r>
            <a:r>
              <a:rPr lang="en-US" sz="2400" dirty="0"/>
              <a:t> </a:t>
            </a:r>
            <a:r>
              <a:rPr lang="en-US" sz="2400" dirty="0" err="1"/>
              <a:t>посещении</a:t>
            </a:r>
            <a:r>
              <a:rPr lang="en-US" sz="2400" dirty="0"/>
              <a:t> </a:t>
            </a:r>
            <a:r>
              <a:rPr lang="en-US" sz="2400" dirty="0" err="1"/>
              <a:t>клиента</a:t>
            </a:r>
            <a:r>
              <a:rPr lang="en-US" sz="2400" dirty="0"/>
              <a:t> </a:t>
            </a:r>
            <a:r>
              <a:rPr lang="en-US" sz="2400" dirty="0" err="1"/>
              <a:t>или</a:t>
            </a:r>
            <a:r>
              <a:rPr lang="en-US" sz="2400" dirty="0"/>
              <a:t> </a:t>
            </a:r>
            <a:r>
              <a:rPr lang="en-US" sz="2400" dirty="0" err="1"/>
              <a:t>по</a:t>
            </a:r>
            <a:r>
              <a:rPr lang="en-US" sz="2400" dirty="0"/>
              <a:t> </a:t>
            </a:r>
            <a:r>
              <a:rPr lang="en-US" sz="2400" dirty="0" err="1"/>
              <a:t>телефону</a:t>
            </a:r>
            <a:r>
              <a:rPr lang="en-US" sz="2400" dirty="0"/>
              <a:t> </a:t>
            </a:r>
            <a:r>
              <a:rPr lang="ru-RU" sz="2400" dirty="0"/>
              <a:t>в течении</a:t>
            </a:r>
            <a:r>
              <a:rPr lang="en-US" sz="2400" dirty="0"/>
              <a:t> 2</a:t>
            </a:r>
            <a:r>
              <a:rPr lang="ru-RU" sz="2400" dirty="0"/>
              <a:t>-</a:t>
            </a:r>
            <a:r>
              <a:rPr lang="en-US" sz="2400" dirty="0"/>
              <a:t>4 </a:t>
            </a:r>
            <a:r>
              <a:rPr lang="en-US" sz="2400" dirty="0" err="1"/>
              <a:t>недел</a:t>
            </a:r>
            <a:r>
              <a:rPr lang="ru-RU" sz="2400" dirty="0"/>
              <a:t>ь</a:t>
            </a:r>
            <a:r>
              <a:rPr lang="en-US" sz="2400" dirty="0"/>
              <a:t> </a:t>
            </a:r>
            <a:r>
              <a:rPr lang="en-US" sz="2400" dirty="0" err="1"/>
              <a:t>после</a:t>
            </a:r>
            <a:r>
              <a:rPr lang="en-US" sz="2400" dirty="0"/>
              <a:t> </a:t>
            </a:r>
            <a:r>
              <a:rPr lang="en-US" sz="2400" dirty="0" err="1"/>
              <a:t>предоставления</a:t>
            </a:r>
            <a:r>
              <a:rPr lang="en-US" sz="2400" dirty="0"/>
              <a:t> </a:t>
            </a:r>
            <a:r>
              <a:rPr lang="en-US" sz="2400" dirty="0" err="1"/>
              <a:t>услуги</a:t>
            </a:r>
            <a:r>
              <a:rPr lang="en-US" sz="2400" dirty="0"/>
              <a:t> </a:t>
            </a:r>
            <a:r>
              <a:rPr lang="en-US" sz="2400" dirty="0" err="1"/>
              <a:t>индексного</a:t>
            </a:r>
            <a:r>
              <a:rPr lang="en-US" sz="2400" dirty="0"/>
              <a:t> </a:t>
            </a:r>
            <a:r>
              <a:rPr lang="en-US" sz="2400" dirty="0" err="1"/>
              <a:t>тестирования</a:t>
            </a:r>
            <a:endParaRPr lang="en-US" sz="2400" dirty="0"/>
          </a:p>
          <a:p>
            <a:pPr algn="l" rtl="0"/>
            <a:r>
              <a:rPr lang="en-US" sz="2400" dirty="0" err="1"/>
              <a:t>Все</a:t>
            </a:r>
            <a:r>
              <a:rPr lang="en-US" sz="2400" dirty="0"/>
              <a:t> </a:t>
            </a:r>
            <a:r>
              <a:rPr lang="en-US" sz="2400" dirty="0" err="1"/>
              <a:t>сообщения</a:t>
            </a:r>
            <a:r>
              <a:rPr lang="en-US" sz="2400" dirty="0"/>
              <a:t> о </a:t>
            </a:r>
            <a:r>
              <a:rPr lang="ru-RU" sz="2400" dirty="0"/>
              <a:t>НП </a:t>
            </a:r>
            <a:r>
              <a:rPr lang="en-US" sz="2400" dirty="0" err="1"/>
              <a:t>должны</a:t>
            </a:r>
            <a:r>
              <a:rPr lang="en-US" sz="2400" dirty="0"/>
              <a:t> </a:t>
            </a:r>
            <a:r>
              <a:rPr lang="en-US" sz="2400" dirty="0" err="1"/>
              <a:t>быть</a:t>
            </a:r>
            <a:r>
              <a:rPr lang="en-US" sz="2400" dirty="0"/>
              <a:t> </a:t>
            </a:r>
            <a:r>
              <a:rPr lang="en-US" sz="2400" dirty="0" err="1"/>
              <a:t>задокументированы</a:t>
            </a:r>
            <a:endParaRPr lang="en-US" sz="2400" dirty="0"/>
          </a:p>
        </p:txBody>
      </p:sp>
      <p:sp>
        <p:nvSpPr>
          <p:cNvPr id="9" name="Oval 8">
            <a:extLst>
              <a:ext uri="{FF2B5EF4-FFF2-40B4-BE49-F238E27FC236}">
                <a16:creationId xmlns:a16="http://schemas.microsoft.com/office/drawing/2014/main" id="{8C51E29B-A2DC-469E-BA69-8DEC27866F04}"/>
              </a:ext>
            </a:extLst>
          </p:cNvPr>
          <p:cNvSpPr/>
          <p:nvPr/>
        </p:nvSpPr>
        <p:spPr>
          <a:xfrm>
            <a:off x="399185" y="588963"/>
            <a:ext cx="2743200" cy="2743200"/>
          </a:xfrm>
          <a:prstGeom prst="ellipse">
            <a:avLst/>
          </a:prstGeom>
          <a:solidFill>
            <a:srgbClr val="B998D0"/>
          </a:solidFill>
        </p:spPr>
        <p:style>
          <a:lnRef idx="2">
            <a:schemeClr val="lt1">
              <a:hueOff val="0"/>
              <a:satOff val="0"/>
              <a:lumOff val="0"/>
              <a:alphaOff val="0"/>
            </a:schemeClr>
          </a:lnRef>
          <a:fillRef idx="1">
            <a:scrgbClr r="0" g="0" b="0"/>
          </a:fillRef>
          <a:effectRef idx="0">
            <a:schemeClr val="accent5">
              <a:alpha val="50000"/>
              <a:hueOff val="-6758543"/>
              <a:satOff val="-17419"/>
              <a:lumOff val="-11765"/>
              <a:alphaOff val="0"/>
            </a:schemeClr>
          </a:effectRef>
          <a:fontRef idx="minor">
            <a:schemeClr val="tx1"/>
          </a:fontRef>
        </p:style>
        <p:txBody>
          <a:bodyPr lIns="0" tIns="0" rIns="0" bIns="0" anchor="ctr" anchorCtr="0"/>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2200" b="1" i="0" u="none" strike="noStrike" kern="1200" cap="none" spc="0" normalizeH="0" baseline="0" noProof="0">
                <a:ln>
                  <a:noFill/>
                </a:ln>
                <a:solidFill>
                  <a:srgbClr val="000000"/>
                </a:solidFill>
                <a:effectLst/>
                <a:uLnTx/>
                <a:uFillTx/>
                <a:latin typeface="Arial" panose="020B0604020202020204"/>
                <a:ea typeface="+mn-ea"/>
                <a:cs typeface="+mn-cs"/>
              </a:rPr>
              <a:t>4. </a:t>
            </a:r>
            <a:br>
              <a:rPr kumimoji="0" lang="en-US" sz="2200" b="1" i="0" u="none" strike="noStrike" kern="1200" cap="none" spc="0" normalizeH="0" baseline="0" noProof="0">
                <a:ln>
                  <a:noFill/>
                </a:ln>
                <a:solidFill>
                  <a:srgbClr val="000000"/>
                </a:solidFill>
                <a:effectLst/>
                <a:uLnTx/>
                <a:uFillTx/>
                <a:latin typeface="Arial" panose="020B0604020202020204"/>
                <a:ea typeface="+mn-ea"/>
                <a:cs typeface="+mn-cs"/>
              </a:rPr>
            </a:br>
            <a:r>
              <a:rPr kumimoji="0" lang="en-US" sz="2200" b="1" i="0" u="none" strike="noStrike" kern="1200" cap="none" spc="0" normalizeH="0" baseline="0" noProof="0" err="1">
                <a:ln>
                  <a:noFill/>
                </a:ln>
                <a:solidFill>
                  <a:srgbClr val="000000"/>
                </a:solidFill>
                <a:effectLst/>
                <a:uLnTx/>
                <a:uFillTx/>
                <a:latin typeface="Arial" panose="020B0604020202020204"/>
                <a:ea typeface="+mn-ea"/>
                <a:cs typeface="+mn-cs"/>
              </a:rPr>
              <a:t>Мониторинг</a:t>
            </a:r>
            <a:r>
              <a:rPr kumimoji="0" lang="en-US" sz="2200" b="1"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ru-RU" sz="2200" b="1" i="0" u="none" strike="noStrike" kern="1200" cap="none" spc="0" normalizeH="0" baseline="0" noProof="0">
                <a:ln>
                  <a:noFill/>
                </a:ln>
                <a:solidFill>
                  <a:srgbClr val="000000"/>
                </a:solidFill>
                <a:effectLst/>
                <a:uLnTx/>
                <a:uFillTx/>
                <a:latin typeface="Arial" panose="020B0604020202020204"/>
                <a:ea typeface="+mn-ea"/>
                <a:cs typeface="+mn-cs"/>
              </a:rPr>
              <a:t>неблагоприятных последствий</a:t>
            </a:r>
            <a:r>
              <a:rPr kumimoji="0" lang="en-US" sz="2200" b="1" i="0" u="none" strike="noStrike" kern="1200" cap="none" spc="0" normalizeH="0" baseline="0" noProof="0">
                <a:ln>
                  <a:noFill/>
                </a:ln>
                <a:solidFill>
                  <a:srgbClr val="000000"/>
                </a:solidFill>
                <a:effectLst/>
                <a:uLnTx/>
                <a:uFillTx/>
                <a:latin typeface="Arial" panose="020B0604020202020204"/>
                <a:ea typeface="+mn-ea"/>
                <a:cs typeface="+mn-cs"/>
              </a:rPr>
              <a:t>и отчетность</a:t>
            </a:r>
            <a:endParaRPr lang="en-US" sz="2200" b="1"/>
          </a:p>
        </p:txBody>
      </p:sp>
    </p:spTree>
    <p:extLst>
      <p:ext uri="{BB962C8B-B14F-4D97-AF65-F5344CB8AC3E}">
        <p14:creationId xmlns:p14="http://schemas.microsoft.com/office/powerpoint/2010/main" val="38857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able&#10;&#10;Description automatically generated">
            <a:extLst>
              <a:ext uri="{FF2B5EF4-FFF2-40B4-BE49-F238E27FC236}">
                <a16:creationId xmlns:a16="http://schemas.microsoft.com/office/drawing/2014/main" id="{09EF7531-9093-45E9-B68F-41D6F4453716}"/>
              </a:ext>
            </a:extLst>
          </p:cNvPr>
          <p:cNvPicPr>
            <a:picLocks noChangeAspect="1"/>
          </p:cNvPicPr>
          <p:nvPr/>
        </p:nvPicPr>
        <p:blipFill>
          <a:blip r:embed="rId3"/>
          <a:stretch>
            <a:fillRect/>
          </a:stretch>
        </p:blipFill>
        <p:spPr>
          <a:xfrm>
            <a:off x="8406" y="-11944"/>
            <a:ext cx="12483569" cy="6924062"/>
          </a:xfrm>
          <a:prstGeom prst="rect">
            <a:avLst/>
          </a:prstGeom>
          <a:noFill/>
        </p:spPr>
      </p:pic>
    </p:spTree>
    <p:extLst>
      <p:ext uri="{BB962C8B-B14F-4D97-AF65-F5344CB8AC3E}">
        <p14:creationId xmlns:p14="http://schemas.microsoft.com/office/powerpoint/2010/main" val="2809730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110AEC4-3413-49BC-AABF-B18A9335E80C}"/>
              </a:ext>
            </a:extLst>
          </p:cNvPr>
          <p:cNvPicPr>
            <a:picLocks noChangeAspect="1"/>
          </p:cNvPicPr>
          <p:nvPr/>
        </p:nvPicPr>
        <p:blipFill>
          <a:blip r:embed="rId3"/>
          <a:stretch>
            <a:fillRect/>
          </a:stretch>
        </p:blipFill>
        <p:spPr>
          <a:xfrm>
            <a:off x="-235788" y="0"/>
            <a:ext cx="12663575" cy="7135839"/>
          </a:xfrm>
          <a:prstGeom prst="rect">
            <a:avLst/>
          </a:prstGeom>
        </p:spPr>
      </p:pic>
    </p:spTree>
    <p:extLst>
      <p:ext uri="{BB962C8B-B14F-4D97-AF65-F5344CB8AC3E}">
        <p14:creationId xmlns:p14="http://schemas.microsoft.com/office/powerpoint/2010/main" val="1804621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id="{519A145E-0D49-45C5-A12E-637D6A57B332}"/>
              </a:ext>
            </a:extLst>
          </p:cNvPr>
          <p:cNvGraphicFramePr>
            <a:graphicFrameLocks noGrp="1"/>
          </p:cNvGraphicFramePr>
          <p:nvPr>
            <p:extLst>
              <p:ext uri="{D42A27DB-BD31-4B8C-83A1-F6EECF244321}">
                <p14:modId xmlns:p14="http://schemas.microsoft.com/office/powerpoint/2010/main" val="4009996837"/>
              </p:ext>
            </p:extLst>
          </p:nvPr>
        </p:nvGraphicFramePr>
        <p:xfrm>
          <a:off x="1524001" y="266031"/>
          <a:ext cx="9144001" cy="6518411"/>
        </p:xfrm>
        <a:graphic>
          <a:graphicData uri="http://schemas.openxmlformats.org/drawingml/2006/table">
            <a:tbl>
              <a:tblPr firstRow="1" bandRow="1">
                <a:tableStyleId>{2D5ABB26-0587-4C30-8999-92F81FD0307C}</a:tableStyleId>
              </a:tblPr>
              <a:tblGrid>
                <a:gridCol w="483762">
                  <a:extLst>
                    <a:ext uri="{9D8B030D-6E8A-4147-A177-3AD203B41FA5}">
                      <a16:colId xmlns:a16="http://schemas.microsoft.com/office/drawing/2014/main" val="1723639434"/>
                    </a:ext>
                  </a:extLst>
                </a:gridCol>
                <a:gridCol w="3637664">
                  <a:extLst>
                    <a:ext uri="{9D8B030D-6E8A-4147-A177-3AD203B41FA5}">
                      <a16:colId xmlns:a16="http://schemas.microsoft.com/office/drawing/2014/main" val="424185656"/>
                    </a:ext>
                  </a:extLst>
                </a:gridCol>
                <a:gridCol w="5022575">
                  <a:extLst>
                    <a:ext uri="{9D8B030D-6E8A-4147-A177-3AD203B41FA5}">
                      <a16:colId xmlns:a16="http://schemas.microsoft.com/office/drawing/2014/main" val="1857489824"/>
                    </a:ext>
                  </a:extLst>
                </a:gridCol>
              </a:tblGrid>
              <a:tr h="679899">
                <a:tc gridSpan="3">
                  <a:txBody>
                    <a:bodyPr/>
                    <a:lstStyle/>
                    <a:p>
                      <a:pPr algn="l"/>
                      <a:r>
                        <a:rPr lang="ru-KG" sz="2000" b="1" dirty="0">
                          <a:effectLst/>
                          <a:latin typeface="+mn-lt"/>
                          <a:ea typeface="Open Sans" panose="020B0606030504020204" pitchFamily="34" charset="0"/>
                          <a:cs typeface="Open Sans" panose="020B0606030504020204" pitchFamily="34" charset="0"/>
                        </a:rPr>
                        <a:t>8 </a:t>
                      </a:r>
                      <a:r>
                        <a:rPr lang="ru-RU" sz="2000" b="1" dirty="0">
                          <a:effectLst/>
                          <a:latin typeface="+mn-lt"/>
                          <a:ea typeface="Open Sans" panose="020B0606030504020204" pitchFamily="34" charset="0"/>
                          <a:cs typeface="Open Sans" panose="020B0606030504020204" pitchFamily="34" charset="0"/>
                        </a:rPr>
                        <a:t>этапов индексного тестирования </a:t>
                      </a:r>
                      <a:endParaRPr lang="en-US" sz="2000" b="1" dirty="0">
                        <a:solidFill>
                          <a:schemeClr val="tx1"/>
                        </a:solidFill>
                        <a:effectLs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600">
                        <a:solidFill>
                          <a:schemeClr val="tx1"/>
                        </a:solidFill>
                      </a:endParaRPr>
                    </a:p>
                  </a:txBody>
                  <a:tcPr>
                    <a:lnL w="12700" cmpd="sng">
                      <a:noFill/>
                    </a:lnL>
                    <a:lnR w="12700" cmpd="sng">
                      <a:noFill/>
                    </a:lnR>
                    <a:lnT w="12700" cmpd="sng">
                      <a:noFill/>
                    </a:lnT>
                    <a:lnB w="38100" cmpd="sng">
                      <a:noFill/>
                    </a:lnB>
                    <a:noFill/>
                  </a:tcPr>
                </a:tc>
                <a:tc hMerge="1">
                  <a:txBody>
                    <a:bodyPr/>
                    <a:lstStyle/>
                    <a:p>
                      <a:endParaRPr lang="en-US" sz="1600">
                        <a:solidFill>
                          <a:schemeClr val="tx1"/>
                        </a:solidFill>
                      </a:endParaRPr>
                    </a:p>
                  </a:txBody>
                  <a:tcPr>
                    <a:lnL w="12700" cmpd="sng">
                      <a:noFill/>
                    </a:lnL>
                    <a:lnR w="12700" cmpd="sng">
                      <a:noFill/>
                    </a:lnR>
                    <a:lnT w="12700" cmpd="sng">
                      <a:noFill/>
                    </a:lnT>
                    <a:lnB w="38100" cmpd="sng">
                      <a:noFill/>
                    </a:lnB>
                    <a:noFill/>
                  </a:tcPr>
                </a:tc>
                <a:extLst>
                  <a:ext uri="{0D108BD9-81ED-4DB2-BD59-A6C34878D82A}">
                    <a16:rowId xmlns:a16="http://schemas.microsoft.com/office/drawing/2014/main" val="3875227507"/>
                  </a:ext>
                </a:extLst>
              </a:tr>
              <a:tr h="8129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dirty="0">
                          <a:solidFill>
                            <a:schemeClr val="tx1"/>
                          </a:solidFill>
                          <a:effectLst/>
                          <a:ea typeface="Open Sans" panose="020B0606030504020204" pitchFamily="34" charset="0"/>
                          <a:cs typeface="Open Sans" panose="020B0606030504020204" pitchFamily="34" charset="0"/>
                        </a:rPr>
                        <a:t>Предложение клиентам услуги индексного тестирования</a:t>
                      </a:r>
                      <a:endParaRPr lang="en-US" sz="1600" b="1" dirty="0">
                        <a:solidFill>
                          <a:schemeClr val="tx1"/>
                        </a:solidFill>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60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2679939"/>
                  </a:ext>
                </a:extLst>
              </a:tr>
              <a:tr h="5720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a:solidFill>
                            <a:schemeClr val="tx1"/>
                          </a:solidFill>
                          <a:effectLst/>
                          <a:ea typeface="Open Sans" panose="020B0606030504020204" pitchFamily="34" charset="0"/>
                          <a:cs typeface="Open Sans" panose="020B0606030504020204" pitchFamily="34" charset="0"/>
                        </a:rPr>
                        <a:t>Подписание формы информированного согласия </a:t>
                      </a:r>
                      <a:endParaRPr lang="en-US" sz="1600">
                        <a:solidFill>
                          <a:schemeClr val="tx1"/>
                        </a:solidFill>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60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8604414"/>
                  </a:ext>
                </a:extLst>
              </a:tr>
              <a:tr h="8129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dirty="0">
                          <a:solidFill>
                            <a:schemeClr val="tx1"/>
                          </a:solidFill>
                          <a:effectLst/>
                          <a:ea typeface="Open Sans" panose="020B0606030504020204" pitchFamily="34" charset="0"/>
                          <a:cs typeface="Open Sans" panose="020B0606030504020204" pitchFamily="34" charset="0"/>
                        </a:rPr>
                        <a:t>Составление списка сексуальных и инъекционных партнеров</a:t>
                      </a:r>
                      <a:endParaRPr lang="en-US" sz="1600" dirty="0">
                        <a:solidFill>
                          <a:schemeClr val="tx1"/>
                        </a:solidFill>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60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5205933"/>
                  </a:ext>
                </a:extLst>
              </a:tr>
              <a:tr h="8394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dirty="0">
                          <a:solidFill>
                            <a:schemeClr val="tx1"/>
                          </a:solidFill>
                          <a:effectLst/>
                          <a:ea typeface="Open Sans" panose="020B0606030504020204" pitchFamily="34" charset="0"/>
                          <a:cs typeface="Open Sans" panose="020B0606030504020204" pitchFamily="34" charset="0"/>
                        </a:rPr>
                        <a:t>Проведение оценки риска насилия со стороны партнера </a:t>
                      </a:r>
                      <a:endParaRPr lang="en-US" sz="1600" dirty="0">
                        <a:solidFill>
                          <a:schemeClr val="tx1"/>
                        </a:solidFill>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60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2678087"/>
                  </a:ext>
                </a:extLst>
              </a:tr>
              <a:tr h="8129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ru-RU" sz="1600" b="1" dirty="0">
                          <a:solidFill>
                            <a:schemeClr val="tx1"/>
                          </a:solidFill>
                          <a:effectLst/>
                          <a:ea typeface="Open Sans" panose="020B0606030504020204" pitchFamily="34" charset="0"/>
                          <a:cs typeface="Open Sans" panose="020B0606030504020204" pitchFamily="34" charset="0"/>
                        </a:rPr>
                        <a:t>Определение метода привлечения каждого из партнеров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60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6845949"/>
                  </a:ext>
                </a:extLst>
              </a:tr>
              <a:tr h="8129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a:solidFill>
                            <a:schemeClr val="tx1"/>
                          </a:solidFill>
                          <a:effectLst/>
                          <a:ea typeface="Open Sans" panose="020B0606030504020204" pitchFamily="34" charset="0"/>
                          <a:cs typeface="Open Sans" panose="020B0606030504020204" pitchFamily="34" charset="0"/>
                        </a:rPr>
                        <a:t>Установление контакта со всеми партнерами</a:t>
                      </a:r>
                      <a:endParaRPr lang="en-US" sz="1600">
                        <a:solidFill>
                          <a:schemeClr val="tx1"/>
                        </a:solidFill>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60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5392593"/>
                  </a:ext>
                </a:extLst>
              </a:tr>
              <a:tr h="391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a:solidFill>
                            <a:schemeClr val="tx1"/>
                          </a:solidFill>
                          <a:effectLst/>
                          <a:ea typeface="Open Sans" panose="020B0606030504020204" pitchFamily="34" charset="0"/>
                          <a:cs typeface="Open Sans" panose="020B0606030504020204" pitchFamily="34" charset="0"/>
                        </a:rPr>
                        <a:t>Запись результатов работы с партнерами </a:t>
                      </a:r>
                      <a:endParaRPr lang="en-US" sz="1600">
                        <a:solidFill>
                          <a:schemeClr val="tx1"/>
                        </a:solidFill>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60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314285"/>
                  </a:ext>
                </a:extLst>
              </a:tr>
              <a:tr h="5720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dirty="0">
                          <a:solidFill>
                            <a:schemeClr val="tx1"/>
                          </a:solidFill>
                          <a:effectLst/>
                          <a:ea typeface="Open Sans" panose="020B0606030504020204" pitchFamily="34" charset="0"/>
                          <a:cs typeface="Open Sans" panose="020B0606030504020204" pitchFamily="34" charset="0"/>
                        </a:rPr>
                        <a:t>Предоставление услуг партнерам на основании их ВИЧ-статуса </a:t>
                      </a:r>
                      <a:endParaRPr lang="en-US" sz="1600" dirty="0">
                        <a:solidFill>
                          <a:schemeClr val="tx1"/>
                        </a:solidFill>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6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360739"/>
                  </a:ext>
                </a:extLst>
              </a:tr>
            </a:tbl>
          </a:graphicData>
        </a:graphic>
      </p:graphicFrame>
      <p:grpSp>
        <p:nvGrpSpPr>
          <p:cNvPr id="13" name="Group 8">
            <a:extLst>
              <a:ext uri="{FF2B5EF4-FFF2-40B4-BE49-F238E27FC236}">
                <a16:creationId xmlns:a16="http://schemas.microsoft.com/office/drawing/2014/main" id="{2BB7FC78-2192-4158-AE21-8FDF7551E22E}"/>
              </a:ext>
            </a:extLst>
          </p:cNvPr>
          <p:cNvGrpSpPr>
            <a:grpSpLocks noChangeAspect="1"/>
          </p:cNvGrpSpPr>
          <p:nvPr/>
        </p:nvGrpSpPr>
        <p:grpSpPr>
          <a:xfrm>
            <a:off x="5654397" y="747116"/>
            <a:ext cx="1211832" cy="1213697"/>
            <a:chOff x="4218615" y="117796"/>
            <a:chExt cx="1909034" cy="1909034"/>
          </a:xfrm>
        </p:grpSpPr>
        <p:sp>
          <p:nvSpPr>
            <p:cNvPr id="14" name="Oval 21">
              <a:extLst>
                <a:ext uri="{FF2B5EF4-FFF2-40B4-BE49-F238E27FC236}">
                  <a16:creationId xmlns:a16="http://schemas.microsoft.com/office/drawing/2014/main" id="{09621CA1-15A9-4E76-8B85-384A01877666}"/>
                </a:ext>
              </a:extLst>
            </p:cNvPr>
            <p:cNvSpPr/>
            <p:nvPr/>
          </p:nvSpPr>
          <p:spPr>
            <a:xfrm>
              <a:off x="4218615" y="117796"/>
              <a:ext cx="1909034" cy="1909034"/>
            </a:xfrm>
            <a:prstGeom prst="ellipse">
              <a:avLst/>
            </a:prstGeom>
            <a:solidFill>
              <a:srgbClr val="FF8080"/>
            </a:solidFill>
          </p:spPr>
          <p:style>
            <a:lnRef idx="2">
              <a:schemeClr val="lt1">
                <a:hueOff val="0"/>
                <a:satOff val="0"/>
                <a:lumOff val="0"/>
                <a:alphaOff val="0"/>
              </a:schemeClr>
            </a:lnRef>
            <a:fillRef idx="1">
              <a:scrgbClr r="0" g="0" b="0"/>
            </a:fillRef>
            <a:effectRef idx="0">
              <a:schemeClr val="accent5">
                <a:alpha val="50000"/>
                <a:hueOff val="-1351709"/>
                <a:satOff val="-3484"/>
                <a:lumOff val="-2353"/>
                <a:alphaOff val="0"/>
              </a:schemeClr>
            </a:effectRef>
            <a:fontRef idx="minor">
              <a:schemeClr val="tx1"/>
            </a:fontRef>
          </p:style>
        </p:sp>
        <p:sp>
          <p:nvSpPr>
            <p:cNvPr id="15" name="Oval 4">
              <a:extLst>
                <a:ext uri="{FF2B5EF4-FFF2-40B4-BE49-F238E27FC236}">
                  <a16:creationId xmlns:a16="http://schemas.microsoft.com/office/drawing/2014/main" id="{C41F73FC-5EBA-4085-B500-D3B90A09612A}"/>
                </a:ext>
              </a:extLst>
            </p:cNvPr>
            <p:cNvSpPr txBox="1"/>
            <p:nvPr/>
          </p:nvSpPr>
          <p:spPr>
            <a:xfrm>
              <a:off x="4358400" y="397368"/>
              <a:ext cx="1723895" cy="13498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algn="ctr" defTabSz="711200">
                <a:lnSpc>
                  <a:spcPct val="90000"/>
                </a:lnSpc>
                <a:spcBef>
                  <a:spcPct val="0"/>
                </a:spcBef>
                <a:spcAft>
                  <a:spcPct val="35000"/>
                </a:spcAft>
              </a:pPr>
              <a:r>
                <a:rPr lang="uk-UA" sz="1200"/>
                <a:t>С</a:t>
              </a:r>
              <a:r>
                <a:rPr lang="ru-KG" sz="1200" err="1"/>
                <a:t>оответствие</a:t>
              </a:r>
              <a:r>
                <a:rPr lang="ru-KG" sz="1200"/>
                <a:t> минимальным стандартам</a:t>
              </a:r>
              <a:endParaRPr lang="en-US" sz="1200"/>
            </a:p>
          </p:txBody>
        </p:sp>
      </p:grpSp>
      <p:grpSp>
        <p:nvGrpSpPr>
          <p:cNvPr id="16" name="Group 10">
            <a:extLst>
              <a:ext uri="{FF2B5EF4-FFF2-40B4-BE49-F238E27FC236}">
                <a16:creationId xmlns:a16="http://schemas.microsoft.com/office/drawing/2014/main" id="{E72A755C-D83F-4766-90D6-AD1A560BD178}"/>
              </a:ext>
            </a:extLst>
          </p:cNvPr>
          <p:cNvGrpSpPr>
            <a:grpSpLocks noChangeAspect="1"/>
          </p:cNvGrpSpPr>
          <p:nvPr/>
        </p:nvGrpSpPr>
        <p:grpSpPr>
          <a:xfrm>
            <a:off x="7670077" y="2412163"/>
            <a:ext cx="1435352" cy="1435352"/>
            <a:chOff x="5678557" y="4611035"/>
            <a:chExt cx="1909034" cy="1909034"/>
          </a:xfrm>
        </p:grpSpPr>
        <p:sp>
          <p:nvSpPr>
            <p:cNvPr id="17" name="Oval 17">
              <a:extLst>
                <a:ext uri="{FF2B5EF4-FFF2-40B4-BE49-F238E27FC236}">
                  <a16:creationId xmlns:a16="http://schemas.microsoft.com/office/drawing/2014/main" id="{8EE79287-F439-4A9C-AA0F-90588BF08BA4}"/>
                </a:ext>
              </a:extLst>
            </p:cNvPr>
            <p:cNvSpPr/>
            <p:nvPr/>
          </p:nvSpPr>
          <p:spPr>
            <a:xfrm>
              <a:off x="5678557" y="4611035"/>
              <a:ext cx="1909034" cy="1909034"/>
            </a:xfrm>
            <a:prstGeom prst="ellipse">
              <a:avLst/>
            </a:prstGeom>
            <a:solidFill>
              <a:srgbClr val="7ACDA0"/>
            </a:solidFill>
          </p:spPr>
          <p:style>
            <a:lnRef idx="2">
              <a:schemeClr val="lt1">
                <a:hueOff val="0"/>
                <a:satOff val="0"/>
                <a:lumOff val="0"/>
                <a:alphaOff val="0"/>
              </a:schemeClr>
            </a:lnRef>
            <a:fillRef idx="1">
              <a:scrgbClr r="0" g="0" b="0"/>
            </a:fillRef>
            <a:effectRef idx="0">
              <a:schemeClr val="accent5">
                <a:alpha val="50000"/>
                <a:hueOff val="-4055126"/>
                <a:satOff val="-10451"/>
                <a:lumOff val="-7059"/>
                <a:alphaOff val="0"/>
              </a:schemeClr>
            </a:effectRef>
            <a:fontRef idx="minor">
              <a:schemeClr val="tx1"/>
            </a:fontRef>
          </p:style>
        </p:sp>
        <p:sp>
          <p:nvSpPr>
            <p:cNvPr id="18" name="Oval 8">
              <a:extLst>
                <a:ext uri="{FF2B5EF4-FFF2-40B4-BE49-F238E27FC236}">
                  <a16:creationId xmlns:a16="http://schemas.microsoft.com/office/drawing/2014/main" id="{539A8EEF-D122-487A-9AA1-C18E15BF3492}"/>
                </a:ext>
              </a:extLst>
            </p:cNvPr>
            <p:cNvSpPr txBox="1"/>
            <p:nvPr/>
          </p:nvSpPr>
          <p:spPr>
            <a:xfrm>
              <a:off x="5958129" y="4890607"/>
              <a:ext cx="1349890" cy="13498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algn="ctr" defTabSz="711200">
                <a:lnSpc>
                  <a:spcPct val="90000"/>
                </a:lnSpc>
                <a:spcBef>
                  <a:spcPct val="0"/>
                </a:spcBef>
                <a:spcAft>
                  <a:spcPct val="35000"/>
                </a:spcAft>
              </a:pPr>
              <a:r>
                <a:rPr lang="ru-KG" sz="1300"/>
                <a:t>Оценка риска насилия со стороны партнера</a:t>
              </a:r>
              <a:endParaRPr lang="en-US" sz="1300"/>
            </a:p>
          </p:txBody>
        </p:sp>
      </p:grpSp>
      <p:grpSp>
        <p:nvGrpSpPr>
          <p:cNvPr id="19" name="Group 11">
            <a:extLst>
              <a:ext uri="{FF2B5EF4-FFF2-40B4-BE49-F238E27FC236}">
                <a16:creationId xmlns:a16="http://schemas.microsoft.com/office/drawing/2014/main" id="{F961450F-C18A-4FC1-980D-090312FF2B8D}"/>
              </a:ext>
            </a:extLst>
          </p:cNvPr>
          <p:cNvGrpSpPr>
            <a:grpSpLocks noChangeAspect="1"/>
          </p:cNvGrpSpPr>
          <p:nvPr/>
        </p:nvGrpSpPr>
        <p:grpSpPr>
          <a:xfrm>
            <a:off x="9296672" y="525326"/>
            <a:ext cx="1443854" cy="1443854"/>
            <a:chOff x="2758673" y="4611035"/>
            <a:chExt cx="1909034" cy="1909034"/>
          </a:xfrm>
        </p:grpSpPr>
        <p:sp>
          <p:nvSpPr>
            <p:cNvPr id="20" name="Oval 15">
              <a:extLst>
                <a:ext uri="{FF2B5EF4-FFF2-40B4-BE49-F238E27FC236}">
                  <a16:creationId xmlns:a16="http://schemas.microsoft.com/office/drawing/2014/main" id="{6A000CE9-1BB7-48AE-A081-72FDDA984198}"/>
                </a:ext>
              </a:extLst>
            </p:cNvPr>
            <p:cNvSpPr/>
            <p:nvPr/>
          </p:nvSpPr>
          <p:spPr>
            <a:xfrm>
              <a:off x="2758673" y="4611035"/>
              <a:ext cx="1909034" cy="1909034"/>
            </a:xfrm>
            <a:prstGeom prst="ellipse">
              <a:avLst/>
            </a:prstGeom>
            <a:solidFill>
              <a:srgbClr val="7DD4F3"/>
            </a:solidFill>
          </p:spPr>
          <p:style>
            <a:lnRef idx="2">
              <a:schemeClr val="lt1">
                <a:hueOff val="0"/>
                <a:satOff val="0"/>
                <a:lumOff val="0"/>
                <a:alphaOff val="0"/>
              </a:schemeClr>
            </a:lnRef>
            <a:fillRef idx="1">
              <a:scrgbClr r="0" g="0" b="0"/>
            </a:fillRef>
            <a:effectRef idx="0">
              <a:schemeClr val="accent5">
                <a:alpha val="50000"/>
                <a:hueOff val="-5406834"/>
                <a:satOff val="-13935"/>
                <a:lumOff val="-9412"/>
                <a:alphaOff val="0"/>
              </a:schemeClr>
            </a:effectRef>
            <a:fontRef idx="minor">
              <a:schemeClr val="tx1"/>
            </a:fontRef>
          </p:style>
        </p:sp>
        <p:sp>
          <p:nvSpPr>
            <p:cNvPr id="21" name="Oval 10">
              <a:extLst>
                <a:ext uri="{FF2B5EF4-FFF2-40B4-BE49-F238E27FC236}">
                  <a16:creationId xmlns:a16="http://schemas.microsoft.com/office/drawing/2014/main" id="{7D38EBCC-DEAA-407F-8F26-70FBB8F60047}"/>
                </a:ext>
              </a:extLst>
            </p:cNvPr>
            <p:cNvSpPr txBox="1"/>
            <p:nvPr/>
          </p:nvSpPr>
          <p:spPr>
            <a:xfrm>
              <a:off x="2971197" y="4905026"/>
              <a:ext cx="1483985" cy="13498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algn="ctr" defTabSz="711200">
                <a:lnSpc>
                  <a:spcPct val="90000"/>
                </a:lnSpc>
                <a:spcBef>
                  <a:spcPct val="0"/>
                </a:spcBef>
                <a:spcAft>
                  <a:spcPct val="35000"/>
                </a:spcAft>
              </a:pPr>
              <a:r>
                <a:rPr lang="ru-KG" sz="1400"/>
                <a:t>Постоянное улучшение качества</a:t>
              </a:r>
              <a:endParaRPr lang="en-US" sz="1400"/>
            </a:p>
          </p:txBody>
        </p:sp>
      </p:grpSp>
      <p:grpSp>
        <p:nvGrpSpPr>
          <p:cNvPr id="22" name="Group 12">
            <a:extLst>
              <a:ext uri="{FF2B5EF4-FFF2-40B4-BE49-F238E27FC236}">
                <a16:creationId xmlns:a16="http://schemas.microsoft.com/office/drawing/2014/main" id="{8B3647E9-9302-4164-850A-DE69FB8B0961}"/>
              </a:ext>
            </a:extLst>
          </p:cNvPr>
          <p:cNvGrpSpPr>
            <a:grpSpLocks noChangeAspect="1"/>
          </p:cNvGrpSpPr>
          <p:nvPr/>
        </p:nvGrpSpPr>
        <p:grpSpPr>
          <a:xfrm>
            <a:off x="8425684" y="4580577"/>
            <a:ext cx="1421486" cy="1421486"/>
            <a:chOff x="1856379" y="1834061"/>
            <a:chExt cx="1909034" cy="1909034"/>
          </a:xfrm>
        </p:grpSpPr>
        <p:sp>
          <p:nvSpPr>
            <p:cNvPr id="23" name="Oval 13">
              <a:extLst>
                <a:ext uri="{FF2B5EF4-FFF2-40B4-BE49-F238E27FC236}">
                  <a16:creationId xmlns:a16="http://schemas.microsoft.com/office/drawing/2014/main" id="{77DCA529-655A-41AD-A3F0-79E2EF920AE2}"/>
                </a:ext>
              </a:extLst>
            </p:cNvPr>
            <p:cNvSpPr/>
            <p:nvPr/>
          </p:nvSpPr>
          <p:spPr>
            <a:xfrm>
              <a:off x="1856379" y="1834061"/>
              <a:ext cx="1909034" cy="1909034"/>
            </a:xfrm>
            <a:prstGeom prst="ellipse">
              <a:avLst/>
            </a:prstGeom>
            <a:solidFill>
              <a:srgbClr val="B998D0"/>
            </a:solidFill>
          </p:spPr>
          <p:style>
            <a:lnRef idx="2">
              <a:schemeClr val="lt1">
                <a:hueOff val="0"/>
                <a:satOff val="0"/>
                <a:lumOff val="0"/>
                <a:alphaOff val="0"/>
              </a:schemeClr>
            </a:lnRef>
            <a:fillRef idx="1">
              <a:scrgbClr r="0" g="0" b="0"/>
            </a:fillRef>
            <a:effectRef idx="0">
              <a:schemeClr val="accent5">
                <a:alpha val="50000"/>
                <a:hueOff val="-6758543"/>
                <a:satOff val="-17419"/>
                <a:lumOff val="-11765"/>
                <a:alphaOff val="0"/>
              </a:schemeClr>
            </a:effectRef>
            <a:fontRef idx="minor">
              <a:schemeClr val="tx1"/>
            </a:fontRef>
          </p:style>
        </p:sp>
        <p:sp>
          <p:nvSpPr>
            <p:cNvPr id="24" name="Oval 12">
              <a:extLst>
                <a:ext uri="{FF2B5EF4-FFF2-40B4-BE49-F238E27FC236}">
                  <a16:creationId xmlns:a16="http://schemas.microsoft.com/office/drawing/2014/main" id="{C7A45F2A-264F-4DE4-83A4-3054FE846E24}"/>
                </a:ext>
              </a:extLst>
            </p:cNvPr>
            <p:cNvSpPr txBox="1"/>
            <p:nvPr/>
          </p:nvSpPr>
          <p:spPr>
            <a:xfrm>
              <a:off x="1875728" y="2248026"/>
              <a:ext cx="1889685" cy="109258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algn="ctr" defTabSz="711200">
                <a:lnSpc>
                  <a:spcPct val="90000"/>
                </a:lnSpc>
                <a:spcBef>
                  <a:spcPct val="0"/>
                </a:spcBef>
                <a:spcAft>
                  <a:spcPct val="35000"/>
                </a:spcAft>
              </a:pPr>
              <a:r>
                <a:rPr lang="ru-KG" sz="1200"/>
                <a:t>Отслеживание неблагоприятных последствий</a:t>
              </a:r>
              <a:endParaRPr lang="en-US" sz="1200"/>
            </a:p>
          </p:txBody>
        </p:sp>
      </p:grpSp>
      <p:cxnSp>
        <p:nvCxnSpPr>
          <p:cNvPr id="25" name="Straight Arrow Connector 32">
            <a:extLst>
              <a:ext uri="{FF2B5EF4-FFF2-40B4-BE49-F238E27FC236}">
                <a16:creationId xmlns:a16="http://schemas.microsoft.com/office/drawing/2014/main" id="{F84213CF-53A6-4009-8284-A157E7B43E6D}"/>
              </a:ext>
            </a:extLst>
          </p:cNvPr>
          <p:cNvCxnSpPr>
            <a:cxnSpLocks/>
          </p:cNvCxnSpPr>
          <p:nvPr/>
        </p:nvCxnSpPr>
        <p:spPr>
          <a:xfrm>
            <a:off x="6231772" y="1653963"/>
            <a:ext cx="5439" cy="5031000"/>
          </a:xfrm>
          <a:prstGeom prst="straightConnector1">
            <a:avLst/>
          </a:prstGeom>
          <a:ln w="57150">
            <a:solidFill>
              <a:srgbClr val="FE808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33">
            <a:extLst>
              <a:ext uri="{FF2B5EF4-FFF2-40B4-BE49-F238E27FC236}">
                <a16:creationId xmlns:a16="http://schemas.microsoft.com/office/drawing/2014/main" id="{EFFD69C7-5D6A-4DA1-BCBF-D42316CDA3E0}"/>
              </a:ext>
            </a:extLst>
          </p:cNvPr>
          <p:cNvCxnSpPr>
            <a:cxnSpLocks/>
          </p:cNvCxnSpPr>
          <p:nvPr/>
        </p:nvCxnSpPr>
        <p:spPr>
          <a:xfrm>
            <a:off x="10018600" y="1619904"/>
            <a:ext cx="63431" cy="5043018"/>
          </a:xfrm>
          <a:prstGeom prst="straightConnector1">
            <a:avLst/>
          </a:prstGeom>
          <a:ln w="57150">
            <a:solidFill>
              <a:srgbClr val="7DD4F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34">
            <a:extLst>
              <a:ext uri="{FF2B5EF4-FFF2-40B4-BE49-F238E27FC236}">
                <a16:creationId xmlns:a16="http://schemas.microsoft.com/office/drawing/2014/main" id="{A43099AE-A497-4696-915D-2CC4252FFF96}"/>
              </a:ext>
            </a:extLst>
          </p:cNvPr>
          <p:cNvCxnSpPr>
            <a:cxnSpLocks/>
          </p:cNvCxnSpPr>
          <p:nvPr/>
        </p:nvCxnSpPr>
        <p:spPr>
          <a:xfrm>
            <a:off x="9157933" y="5995008"/>
            <a:ext cx="0" cy="596962"/>
          </a:xfrm>
          <a:prstGeom prst="straightConnector1">
            <a:avLst/>
          </a:prstGeom>
          <a:ln w="57150">
            <a:solidFill>
              <a:srgbClr val="BB98D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36">
            <a:extLst>
              <a:ext uri="{FF2B5EF4-FFF2-40B4-BE49-F238E27FC236}">
                <a16:creationId xmlns:a16="http://schemas.microsoft.com/office/drawing/2014/main" id="{84F81E4D-FC5F-400A-8CF8-5E01F8CDF728}"/>
              </a:ext>
            </a:extLst>
          </p:cNvPr>
          <p:cNvCxnSpPr>
            <a:cxnSpLocks/>
            <a:stCxn id="17" idx="4"/>
          </p:cNvCxnSpPr>
          <p:nvPr/>
        </p:nvCxnSpPr>
        <p:spPr>
          <a:xfrm>
            <a:off x="8387753" y="3847515"/>
            <a:ext cx="0" cy="2789798"/>
          </a:xfrm>
          <a:prstGeom prst="straightConnector1">
            <a:avLst/>
          </a:prstGeom>
          <a:ln w="57150">
            <a:solidFill>
              <a:srgbClr val="7BCEA0"/>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43">
            <a:extLst>
              <a:ext uri="{FF2B5EF4-FFF2-40B4-BE49-F238E27FC236}">
                <a16:creationId xmlns:a16="http://schemas.microsoft.com/office/drawing/2014/main" id="{0ACF1791-DFDE-4C51-BE21-E8596960E7D2}"/>
              </a:ext>
            </a:extLst>
          </p:cNvPr>
          <p:cNvGrpSpPr>
            <a:grpSpLocks noChangeAspect="1"/>
          </p:cNvGrpSpPr>
          <p:nvPr/>
        </p:nvGrpSpPr>
        <p:grpSpPr>
          <a:xfrm>
            <a:off x="6733496" y="1104571"/>
            <a:ext cx="1307592" cy="1307592"/>
            <a:chOff x="6580851" y="1834061"/>
            <a:chExt cx="1909034" cy="1909034"/>
          </a:xfrm>
        </p:grpSpPr>
        <p:sp>
          <p:nvSpPr>
            <p:cNvPr id="30" name="Oval 44">
              <a:extLst>
                <a:ext uri="{FF2B5EF4-FFF2-40B4-BE49-F238E27FC236}">
                  <a16:creationId xmlns:a16="http://schemas.microsoft.com/office/drawing/2014/main" id="{3B68E529-9C63-45CF-8C57-EBABF4F0960D}"/>
                </a:ext>
              </a:extLst>
            </p:cNvPr>
            <p:cNvSpPr/>
            <p:nvPr/>
          </p:nvSpPr>
          <p:spPr>
            <a:xfrm>
              <a:off x="6580851" y="1834061"/>
              <a:ext cx="1909034" cy="1909034"/>
            </a:xfrm>
            <a:prstGeom prst="ellipse">
              <a:avLst/>
            </a:prstGeom>
            <a:solidFill>
              <a:srgbClr val="FCDD7D"/>
            </a:solidFill>
          </p:spPr>
          <p:style>
            <a:lnRef idx="2">
              <a:schemeClr val="lt1">
                <a:hueOff val="0"/>
                <a:satOff val="0"/>
                <a:lumOff val="0"/>
                <a:alphaOff val="0"/>
              </a:schemeClr>
            </a:lnRef>
            <a:fillRef idx="1">
              <a:scrgbClr r="0" g="0" b="0"/>
            </a:fillRef>
            <a:effectRef idx="0">
              <a:schemeClr val="accent5">
                <a:alpha val="50000"/>
                <a:hueOff val="-2703417"/>
                <a:satOff val="-6968"/>
                <a:lumOff val="-4706"/>
                <a:alphaOff val="0"/>
              </a:schemeClr>
            </a:effectRef>
            <a:fontRef idx="minor">
              <a:schemeClr val="tx1"/>
            </a:fontRef>
          </p:style>
        </p:sp>
        <p:sp>
          <p:nvSpPr>
            <p:cNvPr id="31" name="Oval 6">
              <a:extLst>
                <a:ext uri="{FF2B5EF4-FFF2-40B4-BE49-F238E27FC236}">
                  <a16:creationId xmlns:a16="http://schemas.microsoft.com/office/drawing/2014/main" id="{92E6C291-96E5-4DA3-88F0-CF41A1C8C6EA}"/>
                </a:ext>
              </a:extLst>
            </p:cNvPr>
            <p:cNvSpPr txBox="1"/>
            <p:nvPr/>
          </p:nvSpPr>
          <p:spPr>
            <a:xfrm>
              <a:off x="6750935" y="2198165"/>
              <a:ext cx="1629460" cy="134989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algn="ctr" defTabSz="711200">
                <a:lnSpc>
                  <a:spcPct val="90000"/>
                </a:lnSpc>
                <a:spcBef>
                  <a:spcPct val="0"/>
                </a:spcBef>
                <a:spcAft>
                  <a:spcPct val="35000"/>
                </a:spcAft>
              </a:pPr>
              <a:r>
                <a:rPr lang="ru-KG" sz="1400"/>
                <a:t>Получение информированного согласия</a:t>
              </a:r>
              <a:endParaRPr lang="en-US" sz="1400"/>
            </a:p>
          </p:txBody>
        </p:sp>
      </p:grpSp>
      <p:cxnSp>
        <p:nvCxnSpPr>
          <p:cNvPr id="32" name="Straight Arrow Connector 36">
            <a:extLst>
              <a:ext uri="{FF2B5EF4-FFF2-40B4-BE49-F238E27FC236}">
                <a16:creationId xmlns:a16="http://schemas.microsoft.com/office/drawing/2014/main" id="{3070EF1D-CE85-4B27-AB2B-3CA028C37C47}"/>
              </a:ext>
            </a:extLst>
          </p:cNvPr>
          <p:cNvCxnSpPr>
            <a:cxnSpLocks/>
          </p:cNvCxnSpPr>
          <p:nvPr/>
        </p:nvCxnSpPr>
        <p:spPr>
          <a:xfrm>
            <a:off x="7408044" y="2450451"/>
            <a:ext cx="0" cy="4186862"/>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58C7537-A626-40B8-A30B-6A1EA60EE0A8}"/>
              </a:ext>
            </a:extLst>
          </p:cNvPr>
          <p:cNvSpPr>
            <a:spLocks noGrp="1"/>
          </p:cNvSpPr>
          <p:nvPr>
            <p:ph type="pic" sz="quarter" idx="10"/>
          </p:nvPr>
        </p:nvSpPr>
        <p:spPr/>
      </p:sp>
      <p:sp>
        <p:nvSpPr>
          <p:cNvPr id="2" name="Title 1">
            <a:extLst>
              <a:ext uri="{FF2B5EF4-FFF2-40B4-BE49-F238E27FC236}">
                <a16:creationId xmlns:a16="http://schemas.microsoft.com/office/drawing/2014/main" id="{94E8C5E3-B215-4914-AAB3-D92C8F52ADC5}"/>
              </a:ext>
            </a:extLst>
          </p:cNvPr>
          <p:cNvSpPr>
            <a:spLocks noGrp="1"/>
          </p:cNvSpPr>
          <p:nvPr>
            <p:ph type="title"/>
          </p:nvPr>
        </p:nvSpPr>
        <p:spPr>
          <a:xfrm>
            <a:off x="1366897" y="4752477"/>
            <a:ext cx="9817601" cy="1325563"/>
          </a:xfrm>
        </p:spPr>
        <p:txBody>
          <a:bodyPr>
            <a:normAutofit fontScale="90000"/>
          </a:bodyPr>
          <a:lstStyle/>
          <a:p>
            <a:r>
              <a:rPr lang="ru-RU" dirty="0">
                <a:latin typeface="Arial"/>
                <a:cs typeface="Arial"/>
              </a:rPr>
              <a:t>Сессия </a:t>
            </a:r>
            <a:r>
              <a:rPr lang="en-US" dirty="0">
                <a:latin typeface="Arial"/>
                <a:cs typeface="Arial"/>
              </a:rPr>
              <a:t>15. </a:t>
            </a:r>
            <a:r>
              <a:rPr lang="ru-RU" dirty="0">
                <a:latin typeface="Arial"/>
                <a:cs typeface="Arial"/>
              </a:rPr>
              <a:t>Планирование действий</a:t>
            </a:r>
            <a:br>
              <a:rPr lang="en-US" dirty="0"/>
            </a:br>
            <a:br>
              <a:rPr lang="en-US" dirty="0"/>
            </a:br>
            <a:r>
              <a:rPr lang="ru-RU" dirty="0">
                <a:latin typeface="Arial"/>
                <a:cs typeface="Arial"/>
              </a:rPr>
              <a:t>Кто что должен будет сделать и к какому времени начать индексное тестирование?</a:t>
            </a:r>
            <a:endParaRPr lang="en-US" dirty="0">
              <a:latin typeface="Arial"/>
              <a:cs typeface="Arial"/>
            </a:endParaRPr>
          </a:p>
        </p:txBody>
      </p:sp>
    </p:spTree>
    <p:extLst>
      <p:ext uri="{BB962C8B-B14F-4D97-AF65-F5344CB8AC3E}">
        <p14:creationId xmlns:p14="http://schemas.microsoft.com/office/powerpoint/2010/main" val="3544045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357E3E8-88A8-4DA2-908C-5B91E35037FD}"/>
              </a:ext>
            </a:extLst>
          </p:cNvPr>
          <p:cNvSpPr>
            <a:spLocks noGrp="1"/>
          </p:cNvSpPr>
          <p:nvPr>
            <p:ph type="pic" sz="quarter" idx="10"/>
          </p:nvPr>
        </p:nvSpPr>
        <p:spPr/>
      </p:sp>
      <p:sp>
        <p:nvSpPr>
          <p:cNvPr id="2" name="Title 1">
            <a:extLst>
              <a:ext uri="{FF2B5EF4-FFF2-40B4-BE49-F238E27FC236}">
                <a16:creationId xmlns:a16="http://schemas.microsoft.com/office/drawing/2014/main" id="{6AC23C5B-EFAA-4599-8E16-7F2F82E4063C}"/>
              </a:ext>
            </a:extLst>
          </p:cNvPr>
          <p:cNvSpPr>
            <a:spLocks noGrp="1"/>
          </p:cNvSpPr>
          <p:nvPr>
            <p:ph type="title"/>
          </p:nvPr>
        </p:nvSpPr>
        <p:spPr>
          <a:xfrm>
            <a:off x="1366897" y="4752477"/>
            <a:ext cx="9817601" cy="1325563"/>
          </a:xfrm>
        </p:spPr>
        <p:txBody>
          <a:bodyPr/>
          <a:lstStyle/>
          <a:p>
            <a:r>
              <a:rPr lang="ru-RU"/>
              <a:t>Сессия </a:t>
            </a:r>
            <a:r>
              <a:rPr lang="en-US"/>
              <a:t>12. </a:t>
            </a:r>
            <a:r>
              <a:rPr lang="ru-RU"/>
              <a:t>Обмен сообщениями</a:t>
            </a:r>
            <a:br>
              <a:rPr lang="en-US"/>
            </a:br>
            <a:endParaRPr lang="en-US"/>
          </a:p>
        </p:txBody>
      </p:sp>
    </p:spTree>
    <p:extLst>
      <p:ext uri="{BB962C8B-B14F-4D97-AF65-F5344CB8AC3E}">
        <p14:creationId xmlns:p14="http://schemas.microsoft.com/office/powerpoint/2010/main" val="2501521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474FF-E8E3-4413-B892-3CC8924936CE}"/>
              </a:ext>
            </a:extLst>
          </p:cNvPr>
          <p:cNvSpPr>
            <a:spLocks noGrp="1"/>
          </p:cNvSpPr>
          <p:nvPr>
            <p:ph type="title"/>
          </p:nvPr>
        </p:nvSpPr>
        <p:spPr>
          <a:xfrm>
            <a:off x="838200" y="588494"/>
            <a:ext cx="10515600" cy="800039"/>
          </a:xfrm>
        </p:spPr>
        <p:txBody>
          <a:bodyPr vert="horz" lIns="91440" tIns="45720" rIns="91440" bIns="45720" rtlCol="0" anchor="ctr">
            <a:normAutofit/>
          </a:bodyPr>
          <a:lstStyle/>
          <a:p>
            <a:r>
              <a:rPr lang="ru-RU"/>
              <a:t>Что дальше?</a:t>
            </a:r>
            <a:endParaRPr lang="en-US"/>
          </a:p>
        </p:txBody>
      </p:sp>
      <p:graphicFrame>
        <p:nvGraphicFramePr>
          <p:cNvPr id="7" name="Table 6">
            <a:extLst>
              <a:ext uri="{FF2B5EF4-FFF2-40B4-BE49-F238E27FC236}">
                <a16:creationId xmlns:a16="http://schemas.microsoft.com/office/drawing/2014/main" id="{FD89DB2F-7D4C-3341-9A51-6CC446937B00}"/>
              </a:ext>
            </a:extLst>
          </p:cNvPr>
          <p:cNvGraphicFramePr>
            <a:graphicFrameLocks noGrp="1"/>
          </p:cNvGraphicFramePr>
          <p:nvPr>
            <p:extLst>
              <p:ext uri="{D42A27DB-BD31-4B8C-83A1-F6EECF244321}">
                <p14:modId xmlns:p14="http://schemas.microsoft.com/office/powerpoint/2010/main" val="558276426"/>
              </p:ext>
            </p:extLst>
          </p:nvPr>
        </p:nvGraphicFramePr>
        <p:xfrm>
          <a:off x="838200" y="1389063"/>
          <a:ext cx="10934701" cy="5065522"/>
        </p:xfrm>
        <a:graphic>
          <a:graphicData uri="http://schemas.openxmlformats.org/drawingml/2006/table">
            <a:tbl>
              <a:tblPr firstRow="1" bandRow="1">
                <a:tableStyleId>{5C22544A-7EE6-4342-B048-85BDC9FD1C3A}</a:tableStyleId>
              </a:tblPr>
              <a:tblGrid>
                <a:gridCol w="3114733">
                  <a:extLst>
                    <a:ext uri="{9D8B030D-6E8A-4147-A177-3AD203B41FA5}">
                      <a16:colId xmlns:a16="http://schemas.microsoft.com/office/drawing/2014/main" val="1113377425"/>
                    </a:ext>
                  </a:extLst>
                </a:gridCol>
                <a:gridCol w="1954992">
                  <a:extLst>
                    <a:ext uri="{9D8B030D-6E8A-4147-A177-3AD203B41FA5}">
                      <a16:colId xmlns:a16="http://schemas.microsoft.com/office/drawing/2014/main" val="3090555576"/>
                    </a:ext>
                  </a:extLst>
                </a:gridCol>
                <a:gridCol w="1954992">
                  <a:extLst>
                    <a:ext uri="{9D8B030D-6E8A-4147-A177-3AD203B41FA5}">
                      <a16:colId xmlns:a16="http://schemas.microsoft.com/office/drawing/2014/main" val="287282841"/>
                    </a:ext>
                  </a:extLst>
                </a:gridCol>
                <a:gridCol w="1954992">
                  <a:extLst>
                    <a:ext uri="{9D8B030D-6E8A-4147-A177-3AD203B41FA5}">
                      <a16:colId xmlns:a16="http://schemas.microsoft.com/office/drawing/2014/main" val="1342385840"/>
                    </a:ext>
                  </a:extLst>
                </a:gridCol>
                <a:gridCol w="1954992">
                  <a:extLst>
                    <a:ext uri="{9D8B030D-6E8A-4147-A177-3AD203B41FA5}">
                      <a16:colId xmlns:a16="http://schemas.microsoft.com/office/drawing/2014/main" val="3721034147"/>
                    </a:ext>
                  </a:extLst>
                </a:gridCol>
              </a:tblGrid>
              <a:tr h="723646">
                <a:tc>
                  <a:txBody>
                    <a:bodyPr/>
                    <a:lstStyle/>
                    <a:p>
                      <a:pPr algn="ctr"/>
                      <a:r>
                        <a:rPr lang="ru-RU" sz="1800" b="1" kern="1200">
                          <a:solidFill>
                            <a:schemeClr val="lt1"/>
                          </a:solidFill>
                          <a:latin typeface="+mn-lt"/>
                          <a:ea typeface="+mn-ea"/>
                          <a:cs typeface="+mn-cs"/>
                        </a:rPr>
                        <a:t>Действие</a:t>
                      </a:r>
                      <a:endParaRPr lang="en-US" sz="1800" b="1" kern="1200">
                        <a:solidFill>
                          <a:schemeClr val="lt1"/>
                        </a:solidFill>
                        <a:latin typeface="+mn-lt"/>
                        <a:ea typeface="+mn-ea"/>
                        <a:cs typeface="+mn-cs"/>
                      </a:endParaRPr>
                    </a:p>
                  </a:txBody>
                  <a:tcPr anchor="ctr"/>
                </a:tc>
                <a:tc>
                  <a:txBody>
                    <a:bodyPr/>
                    <a:lstStyle/>
                    <a:p>
                      <a:pPr algn="ctr"/>
                      <a:r>
                        <a:rPr lang="ru-RU" sz="1800" b="1" kern="1200">
                          <a:solidFill>
                            <a:schemeClr val="lt1"/>
                          </a:solidFill>
                          <a:latin typeface="+mn-lt"/>
                          <a:ea typeface="+mn-ea"/>
                          <a:cs typeface="+mn-cs"/>
                        </a:rPr>
                        <a:t>Ведущий</a:t>
                      </a:r>
                      <a:endParaRPr lang="en-US" sz="1800" b="1" kern="1200">
                        <a:solidFill>
                          <a:schemeClr val="lt1"/>
                        </a:solidFill>
                        <a:latin typeface="+mn-lt"/>
                        <a:ea typeface="+mn-ea"/>
                        <a:cs typeface="+mn-cs"/>
                      </a:endParaRPr>
                    </a:p>
                  </a:txBody>
                  <a:tcPr anchor="ctr"/>
                </a:tc>
                <a:tc>
                  <a:txBody>
                    <a:bodyPr/>
                    <a:lstStyle/>
                    <a:p>
                      <a:pPr algn="ctr"/>
                      <a:r>
                        <a:rPr lang="ru-RU" sz="1800" b="1" kern="1200">
                          <a:solidFill>
                            <a:schemeClr val="lt1"/>
                          </a:solidFill>
                          <a:latin typeface="+mn-lt"/>
                          <a:ea typeface="+mn-ea"/>
                          <a:cs typeface="+mn-cs"/>
                        </a:rPr>
                        <a:t>Помогающий</a:t>
                      </a:r>
                      <a:endParaRPr lang="en-US" sz="1800" b="1" kern="1200">
                        <a:solidFill>
                          <a:schemeClr val="lt1"/>
                        </a:solidFill>
                        <a:latin typeface="+mn-lt"/>
                        <a:ea typeface="+mn-ea"/>
                        <a:cs typeface="+mn-cs"/>
                      </a:endParaRPr>
                    </a:p>
                  </a:txBody>
                  <a:tcPr anchor="ctr"/>
                </a:tc>
                <a:tc>
                  <a:txBody>
                    <a:bodyPr/>
                    <a:lstStyle/>
                    <a:p>
                      <a:pPr algn="ctr"/>
                      <a:r>
                        <a:rPr lang="ru-RU" sz="1800" b="1" kern="1200">
                          <a:solidFill>
                            <a:schemeClr val="lt1"/>
                          </a:solidFill>
                          <a:latin typeface="+mn-lt"/>
                          <a:ea typeface="+mn-ea"/>
                          <a:cs typeface="+mn-cs"/>
                        </a:rPr>
                        <a:t>Срок</a:t>
                      </a:r>
                      <a:endParaRPr lang="en-US" sz="1800" b="1" kern="1200">
                        <a:solidFill>
                          <a:schemeClr val="lt1"/>
                        </a:solidFill>
                        <a:latin typeface="+mn-lt"/>
                        <a:ea typeface="+mn-ea"/>
                        <a:cs typeface="+mn-cs"/>
                      </a:endParaRPr>
                    </a:p>
                  </a:txBody>
                  <a:tcPr anchor="ctr"/>
                </a:tc>
                <a:tc>
                  <a:txBody>
                    <a:bodyPr/>
                    <a:lstStyle/>
                    <a:p>
                      <a:pPr algn="ctr"/>
                      <a:r>
                        <a:rPr lang="ru-RU" sz="1800" b="1" kern="1200">
                          <a:solidFill>
                            <a:schemeClr val="lt1"/>
                          </a:solidFill>
                          <a:latin typeface="+mn-lt"/>
                          <a:ea typeface="+mn-ea"/>
                          <a:cs typeface="+mn-cs"/>
                        </a:rPr>
                        <a:t>Комментарии</a:t>
                      </a:r>
                      <a:endParaRPr lang="en-US" sz="1800" b="1" kern="1200">
                        <a:solidFill>
                          <a:schemeClr val="lt1"/>
                        </a:solidFill>
                        <a:latin typeface="+mn-lt"/>
                        <a:ea typeface="+mn-ea"/>
                        <a:cs typeface="+mn-cs"/>
                      </a:endParaRPr>
                    </a:p>
                  </a:txBody>
                  <a:tcPr anchor="ctr"/>
                </a:tc>
                <a:extLst>
                  <a:ext uri="{0D108BD9-81ED-4DB2-BD59-A6C34878D82A}">
                    <a16:rowId xmlns:a16="http://schemas.microsoft.com/office/drawing/2014/main" val="2892554464"/>
                  </a:ext>
                </a:extLst>
              </a:tr>
              <a:tr h="723646">
                <a:tc>
                  <a:txBody>
                    <a:bodyPr/>
                    <a:lstStyle/>
                    <a:p>
                      <a:endParaRPr lang="en-US" sz="1800" b="1" kern="1200">
                        <a:solidFill>
                          <a:schemeClr val="lt1"/>
                        </a:solidFill>
                        <a:latin typeface="+mn-lt"/>
                        <a:ea typeface="+mn-ea"/>
                        <a:cs typeface="+mn-cs"/>
                      </a:endParaRPr>
                    </a:p>
                  </a:txBody>
                  <a:tcPr/>
                </a:tc>
                <a:tc>
                  <a:txBody>
                    <a:bodyPr/>
                    <a:lstStyle/>
                    <a:p>
                      <a:endParaRPr lang="en-US" sz="1800" b="1" kern="1200">
                        <a:solidFill>
                          <a:schemeClr val="lt1"/>
                        </a:solidFill>
                        <a:latin typeface="+mn-lt"/>
                        <a:ea typeface="+mn-ea"/>
                        <a:cs typeface="+mn-cs"/>
                      </a:endParaRPr>
                    </a:p>
                  </a:txBody>
                  <a:tcPr/>
                </a:tc>
                <a:tc>
                  <a:txBody>
                    <a:bodyPr/>
                    <a:lstStyle/>
                    <a:p>
                      <a:endParaRPr lang="en-US" sz="1800" b="1" kern="1200">
                        <a:solidFill>
                          <a:schemeClr val="lt1"/>
                        </a:solidFill>
                        <a:latin typeface="+mn-lt"/>
                        <a:ea typeface="+mn-ea"/>
                        <a:cs typeface="+mn-cs"/>
                      </a:endParaRPr>
                    </a:p>
                  </a:txBody>
                  <a:tcPr/>
                </a:tc>
                <a:tc>
                  <a:txBody>
                    <a:bodyPr/>
                    <a:lstStyle/>
                    <a:p>
                      <a:endParaRPr lang="en-US" sz="1800" b="1" kern="1200">
                        <a:solidFill>
                          <a:schemeClr val="lt1"/>
                        </a:solidFill>
                        <a:latin typeface="+mn-lt"/>
                        <a:ea typeface="+mn-ea"/>
                        <a:cs typeface="+mn-cs"/>
                      </a:endParaRPr>
                    </a:p>
                  </a:txBody>
                  <a:tcPr/>
                </a:tc>
                <a:tc>
                  <a:txBody>
                    <a:bodyPr/>
                    <a:lstStyle/>
                    <a:p>
                      <a:endParaRPr lang="en-US" sz="1800" b="1" kern="1200">
                        <a:solidFill>
                          <a:schemeClr val="lt1"/>
                        </a:solidFill>
                        <a:latin typeface="+mn-lt"/>
                        <a:ea typeface="+mn-ea"/>
                        <a:cs typeface="+mn-cs"/>
                      </a:endParaRPr>
                    </a:p>
                  </a:txBody>
                  <a:tcPr/>
                </a:tc>
                <a:extLst>
                  <a:ext uri="{0D108BD9-81ED-4DB2-BD59-A6C34878D82A}">
                    <a16:rowId xmlns:a16="http://schemas.microsoft.com/office/drawing/2014/main" val="2194688388"/>
                  </a:ext>
                </a:extLst>
              </a:tr>
              <a:tr h="723646">
                <a:tc>
                  <a:txBody>
                    <a:bodyPr/>
                    <a:lstStyle/>
                    <a:p>
                      <a:endParaRPr lang="en-US" sz="1800" b="1" kern="1200">
                        <a:solidFill>
                          <a:schemeClr val="lt1"/>
                        </a:solidFill>
                        <a:latin typeface="+mn-lt"/>
                        <a:ea typeface="+mn-ea"/>
                        <a:cs typeface="+mn-cs"/>
                      </a:endParaRPr>
                    </a:p>
                  </a:txBody>
                  <a:tcPr/>
                </a:tc>
                <a:tc>
                  <a:txBody>
                    <a:bodyPr/>
                    <a:lstStyle/>
                    <a:p>
                      <a:endParaRPr lang="en-US" sz="1800" b="1" kern="1200">
                        <a:solidFill>
                          <a:schemeClr val="lt1"/>
                        </a:solidFill>
                        <a:latin typeface="+mn-lt"/>
                        <a:ea typeface="+mn-ea"/>
                        <a:cs typeface="+mn-cs"/>
                      </a:endParaRPr>
                    </a:p>
                  </a:txBody>
                  <a:tcPr/>
                </a:tc>
                <a:tc>
                  <a:txBody>
                    <a:bodyPr/>
                    <a:lstStyle/>
                    <a:p>
                      <a:endParaRPr lang="en-US" sz="1800" b="1" kern="1200">
                        <a:solidFill>
                          <a:schemeClr val="lt1"/>
                        </a:solidFill>
                        <a:latin typeface="+mn-lt"/>
                        <a:ea typeface="+mn-ea"/>
                        <a:cs typeface="+mn-cs"/>
                      </a:endParaRPr>
                    </a:p>
                  </a:txBody>
                  <a:tcPr/>
                </a:tc>
                <a:tc>
                  <a:txBody>
                    <a:bodyPr/>
                    <a:lstStyle/>
                    <a:p>
                      <a:endParaRPr lang="en-US" sz="1800" b="1" kern="1200">
                        <a:solidFill>
                          <a:schemeClr val="lt1"/>
                        </a:solidFill>
                        <a:latin typeface="+mn-lt"/>
                        <a:ea typeface="+mn-ea"/>
                        <a:cs typeface="+mn-cs"/>
                      </a:endParaRPr>
                    </a:p>
                  </a:txBody>
                  <a:tcPr/>
                </a:tc>
                <a:tc>
                  <a:txBody>
                    <a:bodyPr/>
                    <a:lstStyle/>
                    <a:p>
                      <a:endParaRPr lang="en-US" sz="1800" b="1" kern="1200">
                        <a:solidFill>
                          <a:schemeClr val="lt1"/>
                        </a:solidFill>
                        <a:latin typeface="+mn-lt"/>
                        <a:ea typeface="+mn-ea"/>
                        <a:cs typeface="+mn-cs"/>
                      </a:endParaRPr>
                    </a:p>
                  </a:txBody>
                  <a:tcPr/>
                </a:tc>
                <a:extLst>
                  <a:ext uri="{0D108BD9-81ED-4DB2-BD59-A6C34878D82A}">
                    <a16:rowId xmlns:a16="http://schemas.microsoft.com/office/drawing/2014/main" val="3894235902"/>
                  </a:ext>
                </a:extLst>
              </a:tr>
              <a:tr h="723646">
                <a:tc>
                  <a:txBody>
                    <a:bodyPr/>
                    <a:lstStyle/>
                    <a:p>
                      <a:endParaRPr lang="en-US" sz="1800" b="1" kern="1200">
                        <a:solidFill>
                          <a:schemeClr val="lt1"/>
                        </a:solidFill>
                        <a:latin typeface="+mn-lt"/>
                        <a:ea typeface="+mn-ea"/>
                        <a:cs typeface="+mn-cs"/>
                      </a:endParaRPr>
                    </a:p>
                  </a:txBody>
                  <a:tcPr/>
                </a:tc>
                <a:tc>
                  <a:txBody>
                    <a:bodyPr/>
                    <a:lstStyle/>
                    <a:p>
                      <a:endParaRPr lang="en-US" sz="1800" b="1" kern="1200">
                        <a:solidFill>
                          <a:schemeClr val="lt1"/>
                        </a:solidFill>
                        <a:latin typeface="+mn-lt"/>
                        <a:ea typeface="+mn-ea"/>
                        <a:cs typeface="+mn-cs"/>
                      </a:endParaRPr>
                    </a:p>
                  </a:txBody>
                  <a:tcPr/>
                </a:tc>
                <a:tc>
                  <a:txBody>
                    <a:bodyPr/>
                    <a:lstStyle/>
                    <a:p>
                      <a:endParaRPr lang="en-US" sz="1800" b="1" kern="1200">
                        <a:solidFill>
                          <a:schemeClr val="lt1"/>
                        </a:solidFill>
                        <a:latin typeface="+mn-lt"/>
                        <a:ea typeface="+mn-ea"/>
                        <a:cs typeface="+mn-cs"/>
                      </a:endParaRPr>
                    </a:p>
                  </a:txBody>
                  <a:tcPr/>
                </a:tc>
                <a:tc>
                  <a:txBody>
                    <a:bodyPr/>
                    <a:lstStyle/>
                    <a:p>
                      <a:endParaRPr lang="en-US" sz="1800" b="1" kern="1200">
                        <a:solidFill>
                          <a:schemeClr val="lt1"/>
                        </a:solidFill>
                        <a:latin typeface="+mn-lt"/>
                        <a:ea typeface="+mn-ea"/>
                        <a:cs typeface="+mn-cs"/>
                      </a:endParaRPr>
                    </a:p>
                  </a:txBody>
                  <a:tcPr/>
                </a:tc>
                <a:tc>
                  <a:txBody>
                    <a:bodyPr/>
                    <a:lstStyle/>
                    <a:p>
                      <a:endParaRPr lang="en-US" sz="1800" b="1" kern="1200">
                        <a:solidFill>
                          <a:schemeClr val="lt1"/>
                        </a:solidFill>
                        <a:latin typeface="+mn-lt"/>
                        <a:ea typeface="+mn-ea"/>
                        <a:cs typeface="+mn-cs"/>
                      </a:endParaRPr>
                    </a:p>
                  </a:txBody>
                  <a:tcPr/>
                </a:tc>
                <a:extLst>
                  <a:ext uri="{0D108BD9-81ED-4DB2-BD59-A6C34878D82A}">
                    <a16:rowId xmlns:a16="http://schemas.microsoft.com/office/drawing/2014/main" val="1062074469"/>
                  </a:ext>
                </a:extLst>
              </a:tr>
              <a:tr h="723646">
                <a:tc>
                  <a:txBody>
                    <a:bodyPr/>
                    <a:lstStyle/>
                    <a:p>
                      <a:endParaRPr lang="en-US" sz="1800" b="1" kern="1200">
                        <a:solidFill>
                          <a:schemeClr val="lt1"/>
                        </a:solidFill>
                        <a:latin typeface="+mn-lt"/>
                        <a:ea typeface="+mn-ea"/>
                        <a:cs typeface="+mn-cs"/>
                      </a:endParaRPr>
                    </a:p>
                  </a:txBody>
                  <a:tcPr/>
                </a:tc>
                <a:tc>
                  <a:txBody>
                    <a:bodyPr/>
                    <a:lstStyle/>
                    <a:p>
                      <a:endParaRPr lang="en-US" sz="1800" b="1" kern="1200">
                        <a:solidFill>
                          <a:schemeClr val="lt1"/>
                        </a:solidFill>
                        <a:latin typeface="+mn-lt"/>
                        <a:ea typeface="+mn-ea"/>
                        <a:cs typeface="+mn-cs"/>
                      </a:endParaRPr>
                    </a:p>
                  </a:txBody>
                  <a:tcPr/>
                </a:tc>
                <a:tc>
                  <a:txBody>
                    <a:bodyPr/>
                    <a:lstStyle/>
                    <a:p>
                      <a:endParaRPr lang="en-US" sz="1800" b="1" kern="1200">
                        <a:solidFill>
                          <a:schemeClr val="lt1"/>
                        </a:solidFill>
                        <a:latin typeface="+mn-lt"/>
                        <a:ea typeface="+mn-ea"/>
                        <a:cs typeface="+mn-cs"/>
                      </a:endParaRPr>
                    </a:p>
                  </a:txBody>
                  <a:tcPr/>
                </a:tc>
                <a:tc>
                  <a:txBody>
                    <a:bodyPr/>
                    <a:lstStyle/>
                    <a:p>
                      <a:endParaRPr lang="en-US" sz="1800" b="1" kern="1200">
                        <a:solidFill>
                          <a:schemeClr val="lt1"/>
                        </a:solidFill>
                        <a:latin typeface="+mn-lt"/>
                        <a:ea typeface="+mn-ea"/>
                        <a:cs typeface="+mn-cs"/>
                      </a:endParaRPr>
                    </a:p>
                  </a:txBody>
                  <a:tcPr/>
                </a:tc>
                <a:tc>
                  <a:txBody>
                    <a:bodyPr/>
                    <a:lstStyle/>
                    <a:p>
                      <a:endParaRPr lang="en-US" sz="1800" b="1" kern="1200">
                        <a:solidFill>
                          <a:schemeClr val="lt1"/>
                        </a:solidFill>
                        <a:latin typeface="+mn-lt"/>
                        <a:ea typeface="+mn-ea"/>
                        <a:cs typeface="+mn-cs"/>
                      </a:endParaRPr>
                    </a:p>
                  </a:txBody>
                  <a:tcPr/>
                </a:tc>
                <a:extLst>
                  <a:ext uri="{0D108BD9-81ED-4DB2-BD59-A6C34878D82A}">
                    <a16:rowId xmlns:a16="http://schemas.microsoft.com/office/drawing/2014/main" val="762250324"/>
                  </a:ext>
                </a:extLst>
              </a:tr>
              <a:tr h="723646">
                <a:tc>
                  <a:txBody>
                    <a:bodyPr/>
                    <a:lstStyle/>
                    <a:p>
                      <a:endParaRPr lang="en-US" sz="1800" b="1" kern="1200">
                        <a:solidFill>
                          <a:schemeClr val="lt1"/>
                        </a:solidFill>
                        <a:latin typeface="+mn-lt"/>
                        <a:ea typeface="+mn-ea"/>
                        <a:cs typeface="+mn-cs"/>
                      </a:endParaRPr>
                    </a:p>
                  </a:txBody>
                  <a:tcPr/>
                </a:tc>
                <a:tc>
                  <a:txBody>
                    <a:bodyPr/>
                    <a:lstStyle/>
                    <a:p>
                      <a:endParaRPr lang="en-US" sz="1800" b="1" kern="1200">
                        <a:solidFill>
                          <a:schemeClr val="lt1"/>
                        </a:solidFill>
                        <a:latin typeface="+mn-lt"/>
                        <a:ea typeface="+mn-ea"/>
                        <a:cs typeface="+mn-cs"/>
                      </a:endParaRPr>
                    </a:p>
                  </a:txBody>
                  <a:tcPr/>
                </a:tc>
                <a:tc>
                  <a:txBody>
                    <a:bodyPr/>
                    <a:lstStyle/>
                    <a:p>
                      <a:endParaRPr lang="en-US" sz="1800" b="1" kern="1200">
                        <a:solidFill>
                          <a:schemeClr val="lt1"/>
                        </a:solidFill>
                        <a:latin typeface="+mn-lt"/>
                        <a:ea typeface="+mn-ea"/>
                        <a:cs typeface="+mn-cs"/>
                      </a:endParaRPr>
                    </a:p>
                  </a:txBody>
                  <a:tcPr/>
                </a:tc>
                <a:tc>
                  <a:txBody>
                    <a:bodyPr/>
                    <a:lstStyle/>
                    <a:p>
                      <a:endParaRPr lang="en-US" sz="1800" b="1" kern="1200">
                        <a:solidFill>
                          <a:schemeClr val="lt1"/>
                        </a:solidFill>
                        <a:latin typeface="+mn-lt"/>
                        <a:ea typeface="+mn-ea"/>
                        <a:cs typeface="+mn-cs"/>
                      </a:endParaRPr>
                    </a:p>
                  </a:txBody>
                  <a:tcPr/>
                </a:tc>
                <a:tc>
                  <a:txBody>
                    <a:bodyPr/>
                    <a:lstStyle/>
                    <a:p>
                      <a:endParaRPr lang="en-US" sz="1800" b="1" kern="1200">
                        <a:solidFill>
                          <a:schemeClr val="lt1"/>
                        </a:solidFill>
                        <a:latin typeface="+mn-lt"/>
                        <a:ea typeface="+mn-ea"/>
                        <a:cs typeface="+mn-cs"/>
                      </a:endParaRPr>
                    </a:p>
                  </a:txBody>
                  <a:tcPr/>
                </a:tc>
                <a:extLst>
                  <a:ext uri="{0D108BD9-81ED-4DB2-BD59-A6C34878D82A}">
                    <a16:rowId xmlns:a16="http://schemas.microsoft.com/office/drawing/2014/main" val="1363684265"/>
                  </a:ext>
                </a:extLst>
              </a:tr>
              <a:tr h="723646">
                <a:tc>
                  <a:txBody>
                    <a:bodyPr/>
                    <a:lstStyle/>
                    <a:p>
                      <a:endParaRPr lang="en-US" sz="1800" b="1" kern="1200">
                        <a:solidFill>
                          <a:schemeClr val="lt1"/>
                        </a:solidFill>
                        <a:latin typeface="+mn-lt"/>
                        <a:ea typeface="+mn-ea"/>
                        <a:cs typeface="+mn-cs"/>
                      </a:endParaRPr>
                    </a:p>
                  </a:txBody>
                  <a:tcPr/>
                </a:tc>
                <a:tc>
                  <a:txBody>
                    <a:bodyPr/>
                    <a:lstStyle/>
                    <a:p>
                      <a:endParaRPr lang="en-US" sz="1800" b="1" kern="1200">
                        <a:solidFill>
                          <a:schemeClr val="lt1"/>
                        </a:solidFill>
                        <a:latin typeface="+mn-lt"/>
                        <a:ea typeface="+mn-ea"/>
                        <a:cs typeface="+mn-cs"/>
                      </a:endParaRPr>
                    </a:p>
                  </a:txBody>
                  <a:tcPr/>
                </a:tc>
                <a:tc>
                  <a:txBody>
                    <a:bodyPr/>
                    <a:lstStyle/>
                    <a:p>
                      <a:endParaRPr lang="en-US" sz="1800" b="1" kern="1200">
                        <a:solidFill>
                          <a:schemeClr val="lt1"/>
                        </a:solidFill>
                        <a:latin typeface="+mn-lt"/>
                        <a:ea typeface="+mn-ea"/>
                        <a:cs typeface="+mn-cs"/>
                      </a:endParaRPr>
                    </a:p>
                  </a:txBody>
                  <a:tcPr/>
                </a:tc>
                <a:tc>
                  <a:txBody>
                    <a:bodyPr/>
                    <a:lstStyle/>
                    <a:p>
                      <a:endParaRPr lang="en-US" sz="1800" b="1" kern="1200">
                        <a:solidFill>
                          <a:schemeClr val="lt1"/>
                        </a:solidFill>
                        <a:latin typeface="+mn-lt"/>
                        <a:ea typeface="+mn-ea"/>
                        <a:cs typeface="+mn-cs"/>
                      </a:endParaRPr>
                    </a:p>
                  </a:txBody>
                  <a:tcPr/>
                </a:tc>
                <a:tc>
                  <a:txBody>
                    <a:bodyPr/>
                    <a:lstStyle/>
                    <a:p>
                      <a:endParaRPr lang="en-US" sz="1800" b="1" kern="1200">
                        <a:solidFill>
                          <a:schemeClr val="lt1"/>
                        </a:solidFill>
                        <a:latin typeface="+mn-lt"/>
                        <a:ea typeface="+mn-ea"/>
                        <a:cs typeface="+mn-cs"/>
                      </a:endParaRPr>
                    </a:p>
                  </a:txBody>
                  <a:tcPr/>
                </a:tc>
                <a:extLst>
                  <a:ext uri="{0D108BD9-81ED-4DB2-BD59-A6C34878D82A}">
                    <a16:rowId xmlns:a16="http://schemas.microsoft.com/office/drawing/2014/main" val="3358840597"/>
                  </a:ext>
                </a:extLst>
              </a:tr>
            </a:tbl>
          </a:graphicData>
        </a:graphic>
      </p:graphicFrame>
    </p:spTree>
    <p:extLst>
      <p:ext uri="{BB962C8B-B14F-4D97-AF65-F5344CB8AC3E}">
        <p14:creationId xmlns:p14="http://schemas.microsoft.com/office/powerpoint/2010/main" val="1432453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9EA40-175B-C24B-8B22-6ED843E099AC}"/>
              </a:ext>
            </a:extLst>
          </p:cNvPr>
          <p:cNvSpPr>
            <a:spLocks noGrp="1"/>
          </p:cNvSpPr>
          <p:nvPr>
            <p:ph type="title"/>
          </p:nvPr>
        </p:nvSpPr>
        <p:spPr>
          <a:xfrm>
            <a:off x="475842" y="3094810"/>
            <a:ext cx="11117444" cy="1273432"/>
          </a:xfrm>
        </p:spPr>
        <p:txBody>
          <a:bodyPr/>
          <a:lstStyle/>
          <a:p>
            <a:pPr algn="ctr"/>
            <a:r>
              <a:rPr lang="ru-RU"/>
              <a:t>Завершение 3-го дня</a:t>
            </a:r>
            <a:endParaRPr lang="en-US"/>
          </a:p>
        </p:txBody>
      </p:sp>
    </p:spTree>
    <p:extLst>
      <p:ext uri="{BB962C8B-B14F-4D97-AF65-F5344CB8AC3E}">
        <p14:creationId xmlns:p14="http://schemas.microsoft.com/office/powerpoint/2010/main" val="1932588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5B702-A178-47BD-AC61-BD3AD567F175}"/>
              </a:ext>
            </a:extLst>
          </p:cNvPr>
          <p:cNvSpPr>
            <a:spLocks noGrp="1"/>
          </p:cNvSpPr>
          <p:nvPr>
            <p:ph type="title"/>
          </p:nvPr>
        </p:nvSpPr>
        <p:spPr>
          <a:xfrm>
            <a:off x="838200" y="588963"/>
            <a:ext cx="9374746" cy="800100"/>
          </a:xfrm>
        </p:spPr>
        <p:txBody>
          <a:bodyPr anchor="b">
            <a:normAutofit fontScale="90000"/>
          </a:bodyPr>
          <a:lstStyle/>
          <a:p>
            <a:r>
              <a:rPr lang="ru-RU" dirty="0"/>
              <a:t>Активность</a:t>
            </a:r>
            <a:r>
              <a:rPr lang="en-US" dirty="0"/>
              <a:t>: </a:t>
            </a:r>
            <a:r>
              <a:rPr lang="ru-RU" dirty="0"/>
              <a:t>разработка/адаптация соответствующих сообщений</a:t>
            </a:r>
            <a:endParaRPr lang="en-US" dirty="0"/>
          </a:p>
        </p:txBody>
      </p:sp>
      <p:sp>
        <p:nvSpPr>
          <p:cNvPr id="3" name="Content Placeholder 2">
            <a:extLst>
              <a:ext uri="{FF2B5EF4-FFF2-40B4-BE49-F238E27FC236}">
                <a16:creationId xmlns:a16="http://schemas.microsoft.com/office/drawing/2014/main" id="{612655B2-9CCF-44E0-A003-FBE46A02B004}"/>
              </a:ext>
            </a:extLst>
          </p:cNvPr>
          <p:cNvSpPr>
            <a:spLocks noGrp="1"/>
          </p:cNvSpPr>
          <p:nvPr>
            <p:ph type="body" idx="1"/>
          </p:nvPr>
        </p:nvSpPr>
        <p:spPr>
          <a:xfrm>
            <a:off x="838200" y="1636713"/>
            <a:ext cx="7434717" cy="4932362"/>
          </a:xfrm>
        </p:spPr>
        <p:txBody>
          <a:bodyPr>
            <a:normAutofit/>
          </a:bodyPr>
          <a:lstStyle/>
          <a:p>
            <a:pPr>
              <a:spcBef>
                <a:spcPts val="0"/>
              </a:spcBef>
            </a:pPr>
            <a:r>
              <a:rPr lang="ru-RU" sz="2400" dirty="0"/>
              <a:t>Разделите участников на группы по 5-6 человек </a:t>
            </a:r>
            <a:endParaRPr lang="en-US" sz="2400" dirty="0"/>
          </a:p>
          <a:p>
            <a:r>
              <a:rPr lang="ru-RU" sz="2400" dirty="0"/>
              <a:t>Работая с существующими матрицами сообщений, в том числе разработанными на сессии 6, адаптируйте/пересмотрите/разработайте ключевые сообщения и темы для обсуждения, которые будут использоваться как для личных, так и для онлайн-консультаций во время предоставления услуг ИТ и тестирования рискованного окружения</a:t>
            </a:r>
            <a:endParaRPr lang="en-US" sz="2400" dirty="0"/>
          </a:p>
        </p:txBody>
      </p:sp>
      <p:pic>
        <p:nvPicPr>
          <p:cNvPr id="4" name="Picture 3" descr="A close up of a sign&#10;&#10;Description automatically generated">
            <a:extLst>
              <a:ext uri="{FF2B5EF4-FFF2-40B4-BE49-F238E27FC236}">
                <a16:creationId xmlns:a16="http://schemas.microsoft.com/office/drawing/2014/main" id="{8AFF2087-70CC-564C-BD7B-90F5834CFD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66348" y="3429000"/>
            <a:ext cx="3322651" cy="2651760"/>
          </a:xfrm>
          <a:prstGeom prst="rect">
            <a:avLst/>
          </a:prstGeom>
        </p:spPr>
      </p:pic>
    </p:spTree>
    <p:extLst>
      <p:ext uri="{BB962C8B-B14F-4D97-AF65-F5344CB8AC3E}">
        <p14:creationId xmlns:p14="http://schemas.microsoft.com/office/powerpoint/2010/main" val="3101749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474FF-E8E3-4413-B892-3CC8924936CE}"/>
              </a:ext>
            </a:extLst>
          </p:cNvPr>
          <p:cNvSpPr>
            <a:spLocks noGrp="1"/>
          </p:cNvSpPr>
          <p:nvPr>
            <p:ph type="title"/>
          </p:nvPr>
        </p:nvSpPr>
        <p:spPr/>
        <p:txBody>
          <a:bodyPr vert="horz" lIns="91440" tIns="45720" rIns="91440" bIns="45720" rtlCol="0" anchor="ctr">
            <a:normAutofit/>
          </a:bodyPr>
          <a:lstStyle/>
          <a:p>
            <a:r>
              <a:rPr lang="ru-RU" sz="2400">
                <a:solidFill>
                  <a:schemeClr val="accent4"/>
                </a:solidFill>
                <a:latin typeface="+mn-lt"/>
                <a:cs typeface="Calibri"/>
              </a:rPr>
              <a:t>ВСТАВЬТЕ СЛАЙДЫ С СООБЩЕНИЯМИ</a:t>
            </a:r>
            <a:endParaRPr lang="en-US" sz="2400">
              <a:solidFill>
                <a:schemeClr val="accent4"/>
              </a:solidFill>
              <a:latin typeface="+mn-lt"/>
              <a:cs typeface="Calibri"/>
            </a:endParaRPr>
          </a:p>
        </p:txBody>
      </p:sp>
      <p:sp>
        <p:nvSpPr>
          <p:cNvPr id="5" name="Text Placeholder 4">
            <a:extLst>
              <a:ext uri="{FF2B5EF4-FFF2-40B4-BE49-F238E27FC236}">
                <a16:creationId xmlns:a16="http://schemas.microsoft.com/office/drawing/2014/main" id="{5564C15A-E42E-B847-81C6-D8ABAFA8D155}"/>
              </a:ext>
            </a:extLst>
          </p:cNvPr>
          <p:cNvSpPr>
            <a:spLocks noGrp="1"/>
          </p:cNvSpPr>
          <p:nvPr>
            <p:ph type="body" idx="1"/>
          </p:nvPr>
        </p:nvSpPr>
        <p:spPr>
          <a:xfrm>
            <a:off x="838200" y="1430841"/>
            <a:ext cx="6336323" cy="4932746"/>
          </a:xfrm>
        </p:spPr>
        <p:txBody>
          <a:bodyPr vert="horz" lIns="91440" tIns="45720" rIns="91440" bIns="45720" rtlCol="0">
            <a:normAutofit/>
          </a:bodyPr>
          <a:lstStyle/>
          <a:p>
            <a:pPr>
              <a:spcBef>
                <a:spcPts val="0"/>
              </a:spcBef>
              <a:buClr>
                <a:schemeClr val="tx1">
                  <a:lumMod val="50000"/>
                  <a:lumOff val="50000"/>
                </a:schemeClr>
              </a:buClr>
              <a:buFont typeface="Arial"/>
              <a:buChar char="•"/>
            </a:pPr>
            <a:r>
              <a:rPr lang="ru-RU" dirty="0">
                <a:solidFill>
                  <a:schemeClr val="tx1"/>
                </a:solidFill>
              </a:rPr>
              <a:t>При необходимости, в зависимости от местного контекста</a:t>
            </a:r>
            <a:endParaRPr lang="en-US" dirty="0">
              <a:solidFill>
                <a:schemeClr val="tx1"/>
              </a:solidFill>
            </a:endParaRPr>
          </a:p>
          <a:p>
            <a:pPr>
              <a:buClr>
                <a:schemeClr val="tx1">
                  <a:lumMod val="50000"/>
                  <a:lumOff val="50000"/>
                </a:schemeClr>
              </a:buClr>
              <a:buFont typeface="Arial"/>
              <a:buChar char="•"/>
            </a:pPr>
            <a:r>
              <a:rPr lang="ru-RU" dirty="0">
                <a:solidFill>
                  <a:schemeClr val="tx1"/>
                </a:solidFill>
              </a:rPr>
              <a:t>При необходимости, используется для усиления групповой работы</a:t>
            </a:r>
            <a:endParaRPr lang="en-US" dirty="0">
              <a:solidFill>
                <a:schemeClr val="tx1"/>
              </a:solidFill>
            </a:endParaRPr>
          </a:p>
        </p:txBody>
      </p:sp>
      <p:pic>
        <p:nvPicPr>
          <p:cNvPr id="3" name="Picture 2">
            <a:extLst>
              <a:ext uri="{FF2B5EF4-FFF2-40B4-BE49-F238E27FC236}">
                <a16:creationId xmlns:a16="http://schemas.microsoft.com/office/drawing/2014/main" id="{DF3DF522-3C71-DD45-811D-AC93D5E34B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32786" y="1430841"/>
            <a:ext cx="4377814" cy="4470884"/>
          </a:xfrm>
          <a:prstGeom prst="rect">
            <a:avLst/>
          </a:prstGeom>
          <a:effectLst/>
        </p:spPr>
      </p:pic>
    </p:spTree>
    <p:extLst>
      <p:ext uri="{BB962C8B-B14F-4D97-AF65-F5344CB8AC3E}">
        <p14:creationId xmlns:p14="http://schemas.microsoft.com/office/powerpoint/2010/main" val="2074962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3C9662F-169A-4843-8D4A-67CECC1C6F3D}"/>
              </a:ext>
            </a:extLst>
          </p:cNvPr>
          <p:cNvSpPr>
            <a:spLocks noGrp="1"/>
          </p:cNvSpPr>
          <p:nvPr>
            <p:ph type="pic" sz="quarter" idx="10"/>
          </p:nvPr>
        </p:nvSpPr>
        <p:spPr/>
      </p:sp>
      <p:sp>
        <p:nvSpPr>
          <p:cNvPr id="2" name="Title 1">
            <a:extLst>
              <a:ext uri="{FF2B5EF4-FFF2-40B4-BE49-F238E27FC236}">
                <a16:creationId xmlns:a16="http://schemas.microsoft.com/office/drawing/2014/main" id="{6AC23C5B-EFAA-4599-8E16-7F2F82E4063C}"/>
              </a:ext>
            </a:extLst>
          </p:cNvPr>
          <p:cNvSpPr>
            <a:spLocks noGrp="1"/>
          </p:cNvSpPr>
          <p:nvPr>
            <p:ph type="title"/>
          </p:nvPr>
        </p:nvSpPr>
        <p:spPr>
          <a:xfrm>
            <a:off x="1366897" y="4752477"/>
            <a:ext cx="9817601" cy="1325563"/>
          </a:xfrm>
        </p:spPr>
        <p:txBody>
          <a:bodyPr>
            <a:normAutofit fontScale="90000"/>
          </a:bodyPr>
          <a:lstStyle/>
          <a:p>
            <a:r>
              <a:rPr lang="ru-RU"/>
              <a:t>Сессия</a:t>
            </a:r>
            <a:r>
              <a:rPr lang="en-US"/>
              <a:t> 13. </a:t>
            </a:r>
            <a:r>
              <a:rPr lang="ru-RU"/>
              <a:t>Практика создает совершенство</a:t>
            </a:r>
            <a:br>
              <a:rPr lang="en-US"/>
            </a:br>
            <a:endParaRPr lang="en-US"/>
          </a:p>
        </p:txBody>
      </p:sp>
    </p:spTree>
    <p:extLst>
      <p:ext uri="{BB962C8B-B14F-4D97-AF65-F5344CB8AC3E}">
        <p14:creationId xmlns:p14="http://schemas.microsoft.com/office/powerpoint/2010/main" val="2629569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ilhouette of a person&#10;&#10;Description automatically generated">
            <a:extLst>
              <a:ext uri="{FF2B5EF4-FFF2-40B4-BE49-F238E27FC236}">
                <a16:creationId xmlns:a16="http://schemas.microsoft.com/office/drawing/2014/main" id="{5E7D8D65-5135-BF42-B94C-0005E52E60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34458" y="1690688"/>
            <a:ext cx="3129947" cy="4630529"/>
          </a:xfrm>
          <a:prstGeom prst="rect">
            <a:avLst/>
          </a:prstGeom>
          <a:effectLst/>
        </p:spPr>
      </p:pic>
      <p:sp>
        <p:nvSpPr>
          <p:cNvPr id="2" name="Title 1">
            <a:extLst>
              <a:ext uri="{FF2B5EF4-FFF2-40B4-BE49-F238E27FC236}">
                <a16:creationId xmlns:a16="http://schemas.microsoft.com/office/drawing/2014/main" id="{5ADB8727-D32D-6E42-9048-0B145A8C4858}"/>
              </a:ext>
            </a:extLst>
          </p:cNvPr>
          <p:cNvSpPr>
            <a:spLocks noGrp="1"/>
          </p:cNvSpPr>
          <p:nvPr>
            <p:ph type="title"/>
          </p:nvPr>
        </p:nvSpPr>
        <p:spPr>
          <a:xfrm>
            <a:off x="838200" y="588494"/>
            <a:ext cx="10515600" cy="800039"/>
          </a:xfrm>
        </p:spPr>
        <p:txBody>
          <a:bodyPr vert="horz" lIns="91440" tIns="45720" rIns="91440" bIns="45720" rtlCol="0" anchor="b">
            <a:normAutofit fontScale="90000"/>
          </a:bodyPr>
          <a:lstStyle/>
          <a:p>
            <a:r>
              <a:rPr lang="ru-RU" dirty="0"/>
              <a:t>Активность</a:t>
            </a:r>
            <a:r>
              <a:rPr lang="en-US" dirty="0"/>
              <a:t>: </a:t>
            </a:r>
            <a:r>
              <a:rPr lang="ru-RU" dirty="0"/>
              <a:t>реагирование на опасения клиентов и дезинформацию</a:t>
            </a:r>
            <a:endParaRPr lang="en-US" dirty="0"/>
          </a:p>
        </p:txBody>
      </p:sp>
      <p:sp>
        <p:nvSpPr>
          <p:cNvPr id="3" name="Text Placeholder 2">
            <a:extLst>
              <a:ext uri="{FF2B5EF4-FFF2-40B4-BE49-F238E27FC236}">
                <a16:creationId xmlns:a16="http://schemas.microsoft.com/office/drawing/2014/main" id="{3202706E-753B-584A-9775-BCDEE470E87B}"/>
              </a:ext>
            </a:extLst>
          </p:cNvPr>
          <p:cNvSpPr>
            <a:spLocks noGrp="1"/>
          </p:cNvSpPr>
          <p:nvPr>
            <p:ph type="body" idx="1"/>
          </p:nvPr>
        </p:nvSpPr>
        <p:spPr>
          <a:xfrm>
            <a:off x="838201" y="1636713"/>
            <a:ext cx="8006862" cy="4932362"/>
          </a:xfrm>
        </p:spPr>
        <p:txBody>
          <a:bodyPr vert="horz" lIns="91440" tIns="45720" rIns="91440" bIns="45720" rtlCol="0">
            <a:normAutofit lnSpcReduction="10000"/>
          </a:bodyPr>
          <a:lstStyle/>
          <a:p>
            <a:pPr>
              <a:spcBef>
                <a:spcPts val="0"/>
              </a:spcBef>
            </a:pPr>
            <a:r>
              <a:rPr lang="ru-RU" dirty="0"/>
              <a:t>Разделитесь на группы по 3-4 человека</a:t>
            </a:r>
            <a:endParaRPr lang="en-US" dirty="0"/>
          </a:p>
          <a:p>
            <a:r>
              <a:rPr lang="ru-RU" dirty="0"/>
              <a:t>Обсудите вероятные вопросы, опасения и мифы, которые могут возникнуть у клиентов во время предоставления услуг ИТ и уведомления партнеров</a:t>
            </a:r>
            <a:endParaRPr lang="en-US" dirty="0"/>
          </a:p>
          <a:p>
            <a:r>
              <a:rPr lang="ru-RU" dirty="0"/>
              <a:t>На каждый вопрос, беспокойство или миф разработайте потенциальный ответ</a:t>
            </a:r>
            <a:endParaRPr lang="en-US" dirty="0"/>
          </a:p>
          <a:p>
            <a:r>
              <a:rPr lang="ru-RU" dirty="0"/>
              <a:t>10 минут на мозговой штурм </a:t>
            </a:r>
            <a:endParaRPr lang="en-US" dirty="0"/>
          </a:p>
          <a:p>
            <a:r>
              <a:rPr lang="ru-RU" dirty="0"/>
              <a:t>5 минут для того, чтобы участники могли поделиться мыслями и наработками</a:t>
            </a:r>
            <a:endParaRPr lang="en-US" dirty="0"/>
          </a:p>
          <a:p>
            <a:endParaRPr lang="en-US" dirty="0"/>
          </a:p>
        </p:txBody>
      </p:sp>
      <p:sp>
        <p:nvSpPr>
          <p:cNvPr id="4" name="Title 1">
            <a:extLst>
              <a:ext uri="{FF2B5EF4-FFF2-40B4-BE49-F238E27FC236}">
                <a16:creationId xmlns:a16="http://schemas.microsoft.com/office/drawing/2014/main" id="{F6ABBCE7-AC6C-A546-8971-D39EEC3A2334}"/>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595959"/>
                </a:solidFill>
                <a:latin typeface="+mj-lt"/>
                <a:ea typeface="+mj-ea"/>
                <a:cs typeface="+mj-cs"/>
              </a:defRPr>
            </a:lvl1pPr>
          </a:lstStyle>
          <a:p>
            <a:endParaRPr lang="en-US"/>
          </a:p>
        </p:txBody>
      </p:sp>
    </p:spTree>
    <p:extLst>
      <p:ext uri="{BB962C8B-B14F-4D97-AF65-F5344CB8AC3E}">
        <p14:creationId xmlns:p14="http://schemas.microsoft.com/office/powerpoint/2010/main" val="2451672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ilhouette of a person&#10;&#10;Description automatically generated">
            <a:extLst>
              <a:ext uri="{FF2B5EF4-FFF2-40B4-BE49-F238E27FC236}">
                <a16:creationId xmlns:a16="http://schemas.microsoft.com/office/drawing/2014/main" id="{33B0F9E9-101E-1846-9E79-48F38BD7EFF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8168054" y="1690688"/>
            <a:ext cx="3792416" cy="4272681"/>
          </a:xfrm>
          <a:prstGeom prst="rect">
            <a:avLst/>
          </a:prstGeom>
        </p:spPr>
      </p:pic>
      <p:sp>
        <p:nvSpPr>
          <p:cNvPr id="2" name="Title 1">
            <a:extLst>
              <a:ext uri="{FF2B5EF4-FFF2-40B4-BE49-F238E27FC236}">
                <a16:creationId xmlns:a16="http://schemas.microsoft.com/office/drawing/2014/main" id="{5ADB8727-D32D-6E42-9048-0B145A8C4858}"/>
              </a:ext>
            </a:extLst>
          </p:cNvPr>
          <p:cNvSpPr>
            <a:spLocks noGrp="1"/>
          </p:cNvSpPr>
          <p:nvPr>
            <p:ph type="title"/>
          </p:nvPr>
        </p:nvSpPr>
        <p:spPr>
          <a:xfrm>
            <a:off x="838200" y="588494"/>
            <a:ext cx="10515600" cy="800039"/>
          </a:xfrm>
        </p:spPr>
        <p:txBody>
          <a:bodyPr vert="horz" lIns="91440" tIns="45720" rIns="91440" bIns="45720" rtlCol="0" anchor="ctr">
            <a:normAutofit/>
          </a:bodyPr>
          <a:lstStyle/>
          <a:p>
            <a:r>
              <a:rPr lang="ru-RU"/>
              <a:t>Демонстрация </a:t>
            </a:r>
            <a:endParaRPr lang="en-US"/>
          </a:p>
        </p:txBody>
      </p:sp>
      <p:sp>
        <p:nvSpPr>
          <p:cNvPr id="3" name="Text Placeholder 2">
            <a:extLst>
              <a:ext uri="{FF2B5EF4-FFF2-40B4-BE49-F238E27FC236}">
                <a16:creationId xmlns:a16="http://schemas.microsoft.com/office/drawing/2014/main" id="{3202706E-753B-584A-9775-BCDEE470E87B}"/>
              </a:ext>
            </a:extLst>
          </p:cNvPr>
          <p:cNvSpPr>
            <a:spLocks noGrp="1"/>
          </p:cNvSpPr>
          <p:nvPr>
            <p:ph type="body" idx="1"/>
          </p:nvPr>
        </p:nvSpPr>
        <p:spPr>
          <a:xfrm>
            <a:off x="838201" y="1636713"/>
            <a:ext cx="7778262" cy="4932362"/>
          </a:xfrm>
        </p:spPr>
        <p:txBody>
          <a:bodyPr vert="horz" lIns="91440" tIns="45720" rIns="91440" bIns="45720" rtlCol="0">
            <a:normAutofit lnSpcReduction="10000"/>
          </a:bodyPr>
          <a:lstStyle/>
          <a:p>
            <a:pPr marL="50800" indent="0">
              <a:spcBef>
                <a:spcPts val="0"/>
              </a:spcBef>
              <a:buNone/>
            </a:pPr>
            <a:r>
              <a:rPr lang="ru-RU" b="1" dirty="0"/>
              <a:t>Инструкция</a:t>
            </a:r>
            <a:r>
              <a:rPr lang="en-US" b="1" dirty="0"/>
              <a:t>: </a:t>
            </a:r>
            <a:r>
              <a:rPr lang="ru-RU" dirty="0"/>
              <a:t>посмотрите на следующий пример по привлечению партнера. Обратите внимание, что поставщик услуг сделал правильно, и что он или она могли бы улучшить </a:t>
            </a:r>
            <a:endParaRPr lang="en-US" dirty="0"/>
          </a:p>
          <a:p>
            <a:pPr marL="50800" lvl="0" indent="0">
              <a:spcBef>
                <a:spcPts val="2400"/>
              </a:spcBef>
              <a:buNone/>
            </a:pPr>
            <a:r>
              <a:rPr lang="ru-RU" b="1" dirty="0"/>
              <a:t>Учебный случай</a:t>
            </a:r>
            <a:endParaRPr lang="en-US" b="1" dirty="0"/>
          </a:p>
          <a:p>
            <a:pPr marL="50800" lvl="0" indent="0">
              <a:spcBef>
                <a:spcPts val="600"/>
              </a:spcBef>
              <a:buNone/>
            </a:pPr>
            <a:r>
              <a:rPr lang="ru-RU" dirty="0"/>
              <a:t>Мария, 34-летняя РС, недавно была диагностирована как ВИЧ-положительная</a:t>
            </a:r>
            <a:r>
              <a:rPr lang="en-US" dirty="0"/>
              <a:t>.</a:t>
            </a:r>
            <a:r>
              <a:rPr lang="ru-RU" dirty="0"/>
              <a:t> Ее младенцу сейчас 14 месяцев, а старшему ребенку 6 лет. Она живет со своим партнером (мужчиной) Алексом на протяжении 14 лет</a:t>
            </a:r>
            <a:endParaRPr lang="en-US" dirty="0"/>
          </a:p>
          <a:p>
            <a:endParaRPr lang="en-US" dirty="0"/>
          </a:p>
        </p:txBody>
      </p:sp>
      <p:sp>
        <p:nvSpPr>
          <p:cNvPr id="4" name="Title 1">
            <a:extLst>
              <a:ext uri="{FF2B5EF4-FFF2-40B4-BE49-F238E27FC236}">
                <a16:creationId xmlns:a16="http://schemas.microsoft.com/office/drawing/2014/main" id="{F6ABBCE7-AC6C-A546-8971-D39EEC3A2334}"/>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595959"/>
                </a:solidFill>
                <a:latin typeface="+mj-lt"/>
                <a:ea typeface="+mj-ea"/>
                <a:cs typeface="+mj-cs"/>
              </a:defRPr>
            </a:lvl1pPr>
          </a:lstStyle>
          <a:p>
            <a:endParaRPr lang="en-US"/>
          </a:p>
        </p:txBody>
      </p:sp>
    </p:spTree>
    <p:extLst>
      <p:ext uri="{BB962C8B-B14F-4D97-AF65-F5344CB8AC3E}">
        <p14:creationId xmlns:p14="http://schemas.microsoft.com/office/powerpoint/2010/main" val="2241691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54AB8-19E8-3C46-978B-CD13FAFA18AA}"/>
              </a:ext>
            </a:extLst>
          </p:cNvPr>
          <p:cNvSpPr>
            <a:spLocks noGrp="1"/>
          </p:cNvSpPr>
          <p:nvPr>
            <p:ph type="title"/>
          </p:nvPr>
        </p:nvSpPr>
        <p:spPr>
          <a:xfrm>
            <a:off x="838200" y="588494"/>
            <a:ext cx="10515600" cy="800039"/>
          </a:xfrm>
        </p:spPr>
        <p:txBody>
          <a:bodyPr vert="horz" lIns="91440" tIns="45720" rIns="91440" bIns="45720" rtlCol="0" anchor="b">
            <a:normAutofit fontScale="90000"/>
          </a:bodyPr>
          <a:lstStyle/>
          <a:p>
            <a:r>
              <a:rPr lang="ru-RU" dirty="0"/>
              <a:t>Сценарий</a:t>
            </a:r>
            <a:r>
              <a:rPr lang="en-US" dirty="0"/>
              <a:t> A: </a:t>
            </a:r>
            <a:r>
              <a:rPr lang="ru-RU" dirty="0"/>
              <a:t>введение в индексное тестирование</a:t>
            </a:r>
            <a:endParaRPr lang="en-US" dirty="0"/>
          </a:p>
        </p:txBody>
      </p:sp>
      <p:sp>
        <p:nvSpPr>
          <p:cNvPr id="3" name="Text Placeholder 2">
            <a:extLst>
              <a:ext uri="{FF2B5EF4-FFF2-40B4-BE49-F238E27FC236}">
                <a16:creationId xmlns:a16="http://schemas.microsoft.com/office/drawing/2014/main" id="{811EAB3D-3224-0A43-94E3-B328F44CC2A4}"/>
              </a:ext>
            </a:extLst>
          </p:cNvPr>
          <p:cNvSpPr>
            <a:spLocks noGrp="1"/>
          </p:cNvSpPr>
          <p:nvPr>
            <p:ph type="body" idx="1"/>
          </p:nvPr>
        </p:nvSpPr>
        <p:spPr>
          <a:xfrm>
            <a:off x="838200" y="1636713"/>
            <a:ext cx="8833338" cy="5080610"/>
          </a:xfrm>
        </p:spPr>
        <p:txBody>
          <a:bodyPr vert="horz" lIns="91440" tIns="45720" rIns="91440" bIns="45720" rtlCol="0">
            <a:normAutofit fontScale="70000" lnSpcReduction="20000"/>
          </a:bodyPr>
          <a:lstStyle/>
          <a:p>
            <a:pPr marL="50800" indent="0">
              <a:lnSpc>
                <a:spcPct val="115000"/>
              </a:lnSpc>
              <a:spcBef>
                <a:spcPts val="0"/>
              </a:spcBef>
              <a:buNone/>
            </a:pPr>
            <a:r>
              <a:rPr lang="ru-RU" b="1" dirty="0"/>
              <a:t>Парная работа</a:t>
            </a:r>
            <a:endParaRPr lang="en-US" b="1" dirty="0"/>
          </a:p>
          <a:p>
            <a:pPr marL="50800" indent="0">
              <a:lnSpc>
                <a:spcPct val="115000"/>
              </a:lnSpc>
              <a:spcBef>
                <a:spcPts val="0"/>
              </a:spcBef>
              <a:buNone/>
            </a:pPr>
            <a:r>
              <a:rPr lang="ru-RU" dirty="0"/>
              <a:t>Обратитесь к кому-нибудь рядом с вами и решите, кто будет поставщиком услуг, а кто - клиентом</a:t>
            </a:r>
            <a:endParaRPr lang="en-US" dirty="0"/>
          </a:p>
          <a:p>
            <a:pPr marL="50800" indent="0">
              <a:lnSpc>
                <a:spcPct val="115000"/>
              </a:lnSpc>
              <a:buNone/>
            </a:pPr>
            <a:r>
              <a:rPr lang="ru-RU" b="1" dirty="0"/>
              <a:t>Учебный случай</a:t>
            </a:r>
            <a:endParaRPr lang="en-US" b="1" dirty="0"/>
          </a:p>
          <a:p>
            <a:pPr marL="50800" indent="0">
              <a:lnSpc>
                <a:spcPct val="115000"/>
              </a:lnSpc>
              <a:spcBef>
                <a:spcPts val="0"/>
              </a:spcBef>
              <a:buNone/>
            </a:pPr>
            <a:r>
              <a:rPr lang="ru-RU" dirty="0"/>
              <a:t>Вы является поставщиком услуг по тестированию на ВИЧ и работаете в клинике добровольного тестирования и консультирования. Мария – 21-летняя </a:t>
            </a:r>
            <a:r>
              <a:rPr lang="ru-RU" dirty="0" err="1"/>
              <a:t>трансгендерная</a:t>
            </a:r>
            <a:r>
              <a:rPr lang="ru-RU" dirty="0"/>
              <a:t> женщина, которая пришла к вам, чтобы сделать тест на ВИЧ. Она хочет знать свой статус, поскольку видела, как известная </a:t>
            </a:r>
            <a:r>
              <a:rPr lang="ru-RU" dirty="0" err="1"/>
              <a:t>трансгендерная</a:t>
            </a:r>
            <a:r>
              <a:rPr lang="ru-RU" dirty="0"/>
              <a:t> женщина в </a:t>
            </a:r>
            <a:r>
              <a:rPr lang="en-US" dirty="0"/>
              <a:t>Facebook </a:t>
            </a:r>
            <a:r>
              <a:rPr lang="ru-RU" dirty="0"/>
              <a:t>говорила о важности знания своего ВИЧ-статуса. В прошлом у нее были парни, с некоторыми из них она использовала презервативы</a:t>
            </a:r>
          </a:p>
          <a:p>
            <a:pPr marL="50800" indent="0">
              <a:lnSpc>
                <a:spcPct val="115000"/>
              </a:lnSpc>
              <a:spcBef>
                <a:spcPts val="0"/>
              </a:spcBef>
              <a:buNone/>
            </a:pPr>
            <a:endParaRPr lang="ru-RU" dirty="0"/>
          </a:p>
          <a:p>
            <a:pPr marL="50800" indent="0">
              <a:lnSpc>
                <a:spcPct val="115000"/>
              </a:lnSpc>
              <a:spcBef>
                <a:spcPts val="0"/>
              </a:spcBef>
              <a:buNone/>
            </a:pPr>
            <a:r>
              <a:rPr lang="ru-RU" dirty="0"/>
              <a:t>Перед тем как начать тестирование на ВИЧ, ознакомьте Марию с подходом индексного тестирования и услугами, которые доступны для ее партнеров</a:t>
            </a:r>
            <a:endParaRPr lang="en-US" dirty="0"/>
          </a:p>
        </p:txBody>
      </p:sp>
      <p:pic>
        <p:nvPicPr>
          <p:cNvPr id="6" name="Picture 5">
            <a:extLst>
              <a:ext uri="{FF2B5EF4-FFF2-40B4-BE49-F238E27FC236}">
                <a16:creationId xmlns:a16="http://schemas.microsoft.com/office/drawing/2014/main" id="{A6CAEFE5-67E0-9248-B9E8-61A8877C150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9624045" y="1388533"/>
            <a:ext cx="2567955" cy="2928114"/>
          </a:xfrm>
          <a:prstGeom prst="rect">
            <a:avLst/>
          </a:prstGeom>
        </p:spPr>
      </p:pic>
      <p:sp>
        <p:nvSpPr>
          <p:cNvPr id="5" name="Content Placeholder 2">
            <a:extLst>
              <a:ext uri="{FF2B5EF4-FFF2-40B4-BE49-F238E27FC236}">
                <a16:creationId xmlns:a16="http://schemas.microsoft.com/office/drawing/2014/main" id="{092AC2DB-E069-8348-A3DE-EE7A28DCBC4A}"/>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211390881"/>
      </p:ext>
    </p:extLst>
  </p:cSld>
  <p:clrMapOvr>
    <a:masterClrMapping/>
  </p:clrMapOvr>
</p:sld>
</file>

<file path=ppt/theme/theme1.xml><?xml version="1.0" encoding="utf-8"?>
<a:theme xmlns:a="http://schemas.openxmlformats.org/drawingml/2006/main" name="ThemeEpiC">
  <a:themeElements>
    <a:clrScheme name="Custom 1">
      <a:dk1>
        <a:srgbClr val="000000"/>
      </a:dk1>
      <a:lt1>
        <a:srgbClr val="FFFFFF"/>
      </a:lt1>
      <a:dk2>
        <a:srgbClr val="44546A"/>
      </a:dk2>
      <a:lt2>
        <a:srgbClr val="E7E6E6"/>
      </a:lt2>
      <a:accent1>
        <a:srgbClr val="577F9F"/>
      </a:accent1>
      <a:accent2>
        <a:srgbClr val="10244D"/>
      </a:accent2>
      <a:accent3>
        <a:srgbClr val="DDEAF6"/>
      </a:accent3>
      <a:accent4>
        <a:srgbClr val="E63339"/>
      </a:accent4>
      <a:accent5>
        <a:srgbClr val="BCBBC0"/>
      </a:accent5>
      <a:accent6>
        <a:srgbClr val="919194"/>
      </a:accent6>
      <a:hlink>
        <a:srgbClr val="E63339"/>
      </a:hlink>
      <a:folHlink>
        <a:srgbClr val="577F9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EpiC" id="{4DDD17E9-E049-4379-A544-BE082605ACC8}" vid="{C82A1404-AE97-4DB8-A11B-4D813ECCD5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1A100B0065D54C9153D11DF5BA6495" ma:contentTypeVersion="14" ma:contentTypeDescription="Create a new document." ma:contentTypeScope="" ma:versionID="f07d3c3a92bcfd1253ee3231ab2a79bf">
  <xsd:schema xmlns:xsd="http://www.w3.org/2001/XMLSchema" xmlns:xs="http://www.w3.org/2001/XMLSchema" xmlns:p="http://schemas.microsoft.com/office/2006/metadata/properties" xmlns:ns1="http://schemas.microsoft.com/sharepoint/v3" xmlns:ns2="bd9237d1-66cd-4a29-b169-31c96d5101c7" xmlns:ns3="30b86f69-75bf-4bcf-810c-d3a2108aa5a5" targetNamespace="http://schemas.microsoft.com/office/2006/metadata/properties" ma:root="true" ma:fieldsID="446a2309c7e2241795d32ea5f73bc3a3" ns1:_="" ns2:_="" ns3:_="">
    <xsd:import namespace="http://schemas.microsoft.com/sharepoint/v3"/>
    <xsd:import namespace="bd9237d1-66cd-4a29-b169-31c96d5101c7"/>
    <xsd:import namespace="30b86f69-75bf-4bcf-810c-d3a2108aa5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9237d1-66cd-4a29-b169-31c96d5101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b86f69-75bf-4bcf-810c-d3a2108aa5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EACA0C-3ABE-452A-B11F-9A5BC8D6D671}">
  <ds:schemaRefs>
    <ds:schemaRef ds:uri="http://schemas.microsoft.com/sharepoint/v3/contenttype/forms"/>
  </ds:schemaRefs>
</ds:datastoreItem>
</file>

<file path=customXml/itemProps2.xml><?xml version="1.0" encoding="utf-8"?>
<ds:datastoreItem xmlns:ds="http://schemas.openxmlformats.org/officeDocument/2006/customXml" ds:itemID="{C9B0D1D8-B821-44A2-AECF-3CE0CA7B2135}">
  <ds:schemaRefs>
    <ds:schemaRef ds:uri="850f1754-e3dd-4eec-8003-3b9176809a28"/>
    <ds:schemaRef ds:uri="a873ff08-4e00-4b20-be27-6a6630b41a1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1CB4D7C-E195-4687-A194-D887FB84B1FB}">
  <ds:schemaRefs>
    <ds:schemaRef ds:uri="30b86f69-75bf-4bcf-810c-d3a2108aa5a5"/>
    <ds:schemaRef ds:uri="bd9237d1-66cd-4a29-b169-31c96d5101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169</TotalTime>
  <Words>5106</Words>
  <Application>Microsoft Office PowerPoint</Application>
  <PresentationFormat>Широкоэкранный</PresentationFormat>
  <Paragraphs>355</Paragraphs>
  <Slides>31</Slides>
  <Notes>31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31</vt:i4>
      </vt:variant>
    </vt:vector>
  </HeadingPairs>
  <TitlesOfParts>
    <vt:vector size="39" baseType="lpstr">
      <vt:lpstr>Arial</vt:lpstr>
      <vt:lpstr>Calibri</vt:lpstr>
      <vt:lpstr>Courier New</vt:lpstr>
      <vt:lpstr>Open Sans</vt:lpstr>
      <vt:lpstr>Symbol</vt:lpstr>
      <vt:lpstr>Times New Roman</vt:lpstr>
      <vt:lpstr>Wingdings</vt:lpstr>
      <vt:lpstr>ThemeEpiC</vt:lpstr>
      <vt:lpstr>Индексное тестирование и рискованное окружение  Ориентация по реализации программы и обучение  День 3</vt:lpstr>
      <vt:lpstr>Обзор 2-го дня: конфетная викторина!</vt:lpstr>
      <vt:lpstr>Сессия 12. Обмен сообщениями </vt:lpstr>
      <vt:lpstr>Активность: разработка/адаптация соответствующих сообщений</vt:lpstr>
      <vt:lpstr>ВСТАВЬТЕ СЛАЙДЫ С СООБЩЕНИЯМИ</vt:lpstr>
      <vt:lpstr>Сессия 13. Практика создает совершенство </vt:lpstr>
      <vt:lpstr>Активность: реагирование на опасения клиентов и дезинформацию</vt:lpstr>
      <vt:lpstr>Демонстрация </vt:lpstr>
      <vt:lpstr>Сценарий A: введение в индексное тестирование</vt:lpstr>
      <vt:lpstr>Сценарий Б: получение контактной информации партнера</vt:lpstr>
      <vt:lpstr>Сценарий В: поддержка клиента в момент обращения</vt:lpstr>
      <vt:lpstr>Сценарий Г: поддержка клиента в направлении</vt:lpstr>
      <vt:lpstr>Сценарий Д: целенаправленное тестирование</vt:lpstr>
      <vt:lpstr>Сессия 14: обеспечение качества, мониторинг и отчетность неблагоприятных последствий, мониторинг и оценка процесса индексного тестирования   Примеры того, как программа может отслеживать, обеспечивать качество и анализировать усилия по индексному тестированию</vt:lpstr>
      <vt:lpstr>Перечень мер для обеспечения качества и подотчетность </vt:lpstr>
      <vt:lpstr>Индикатор PEPFAR для отчетности: HTS_INDEX</vt:lpstr>
      <vt:lpstr>Кто не является партнером по индексу?</vt:lpstr>
      <vt:lpstr>Презентация PowerPoint</vt:lpstr>
      <vt:lpstr>Пример: каскад по индексному тестированию </vt:lpstr>
      <vt:lpstr>Пример: каскад по индексному тестированию для ежеквартального анализа</vt:lpstr>
      <vt:lpstr> </vt:lpstr>
      <vt:lpstr>Что такое неблагоприятные последствия?</vt:lpstr>
      <vt:lpstr>Мониторинг получения информированного согласия и неблагоприятных последствий(НП)</vt:lpstr>
      <vt:lpstr>Презентация PowerPoint</vt:lpstr>
      <vt:lpstr>Мониторинг на уровне сайта</vt:lpstr>
      <vt:lpstr>Презентация PowerPoint</vt:lpstr>
      <vt:lpstr>Презентация PowerPoint</vt:lpstr>
      <vt:lpstr>Презентация PowerPoint</vt:lpstr>
      <vt:lpstr>Сессия 15. Планирование действий  Кто что должен будет сделать и к какому времени начать индексное тестирование?</vt:lpstr>
      <vt:lpstr>Что дальше?</vt:lpstr>
      <vt:lpstr>Завершение 3-го дня</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Index testing &amp; risk network referral Program implementation orientation and training Module A City, Country YEAR</dc:title>
  <dc:creator>Daniel Levitt</dc:creator>
  <cp:lastModifiedBy>Пользователь</cp:lastModifiedBy>
  <cp:revision>112</cp:revision>
  <dcterms:created xsi:type="dcterms:W3CDTF">2019-12-19T01:26:26Z</dcterms:created>
  <dcterms:modified xsi:type="dcterms:W3CDTF">2021-06-13T16:04:49Z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0x010100851A100B0065D54C9153D11DF5BA6495</vt:lpwstr>
  </property>
</Properties>
</file>