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ink/ink1.xml" ContentType="application/inkml+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4"/>
  </p:sldMasterIdLst>
  <p:notesMasterIdLst>
    <p:notesMasterId r:id="rId65"/>
  </p:notesMasterIdLst>
  <p:sldIdLst>
    <p:sldId id="2185" r:id="rId5"/>
    <p:sldId id="886" r:id="rId6"/>
    <p:sldId id="2212" r:id="rId7"/>
    <p:sldId id="1102" r:id="rId8"/>
    <p:sldId id="2215" r:id="rId9"/>
    <p:sldId id="1078" r:id="rId10"/>
    <p:sldId id="1144" r:id="rId11"/>
    <p:sldId id="2188" r:id="rId12"/>
    <p:sldId id="2186" r:id="rId13"/>
    <p:sldId id="459" r:id="rId14"/>
    <p:sldId id="260" r:id="rId15"/>
    <p:sldId id="2226" r:id="rId16"/>
    <p:sldId id="2142" r:id="rId17"/>
    <p:sldId id="2205" r:id="rId18"/>
    <p:sldId id="2208" r:id="rId19"/>
    <p:sldId id="2207" r:id="rId20"/>
    <p:sldId id="2227" r:id="rId21"/>
    <p:sldId id="2209" r:id="rId22"/>
    <p:sldId id="2228" r:id="rId23"/>
    <p:sldId id="2230" r:id="rId24"/>
    <p:sldId id="2229" r:id="rId25"/>
    <p:sldId id="2273" r:id="rId26"/>
    <p:sldId id="2143" r:id="rId27"/>
    <p:sldId id="2144" r:id="rId28"/>
    <p:sldId id="2267" r:id="rId29"/>
    <p:sldId id="2234" r:id="rId30"/>
    <p:sldId id="2235" r:id="rId31"/>
    <p:sldId id="2236" r:id="rId32"/>
    <p:sldId id="2270" r:id="rId33"/>
    <p:sldId id="2271" r:id="rId34"/>
    <p:sldId id="2276" r:id="rId35"/>
    <p:sldId id="1302" r:id="rId36"/>
    <p:sldId id="684" r:id="rId37"/>
    <p:sldId id="1187" r:id="rId38"/>
    <p:sldId id="1293" r:id="rId39"/>
    <p:sldId id="670" r:id="rId40"/>
    <p:sldId id="1260" r:id="rId41"/>
    <p:sldId id="1100" r:id="rId42"/>
    <p:sldId id="2272" r:id="rId43"/>
    <p:sldId id="671" r:id="rId44"/>
    <p:sldId id="2292" r:id="rId45"/>
    <p:sldId id="896" r:id="rId46"/>
    <p:sldId id="553" r:id="rId47"/>
    <p:sldId id="1246" r:id="rId48"/>
    <p:sldId id="2293" r:id="rId49"/>
    <p:sldId id="2287" r:id="rId50"/>
    <p:sldId id="2288" r:id="rId51"/>
    <p:sldId id="2294" r:id="rId52"/>
    <p:sldId id="715" r:id="rId53"/>
    <p:sldId id="2295" r:id="rId54"/>
    <p:sldId id="603" r:id="rId55"/>
    <p:sldId id="517" r:id="rId56"/>
    <p:sldId id="519" r:id="rId57"/>
    <p:sldId id="557" r:id="rId58"/>
    <p:sldId id="1257" r:id="rId59"/>
    <p:sldId id="716" r:id="rId60"/>
    <p:sldId id="2240" r:id="rId61"/>
    <p:sldId id="1271" r:id="rId62"/>
    <p:sldId id="2265" r:id="rId63"/>
    <p:sldId id="2275"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6B0C986-BFEE-4CCE-9DD8-77A10943F58E}">
          <p14:sldIdLst>
            <p14:sldId id="2185"/>
            <p14:sldId id="886"/>
            <p14:sldId id="2212"/>
            <p14:sldId id="1102"/>
            <p14:sldId id="2215"/>
            <p14:sldId id="1078"/>
            <p14:sldId id="1144"/>
            <p14:sldId id="2188"/>
            <p14:sldId id="2186"/>
            <p14:sldId id="459"/>
            <p14:sldId id="260"/>
            <p14:sldId id="2226"/>
            <p14:sldId id="2142"/>
            <p14:sldId id="2205"/>
            <p14:sldId id="2208"/>
            <p14:sldId id="2207"/>
            <p14:sldId id="2227"/>
            <p14:sldId id="2209"/>
            <p14:sldId id="2228"/>
            <p14:sldId id="2230"/>
            <p14:sldId id="2229"/>
            <p14:sldId id="2273"/>
            <p14:sldId id="2143"/>
            <p14:sldId id="2144"/>
            <p14:sldId id="2267"/>
            <p14:sldId id="2234"/>
            <p14:sldId id="2235"/>
            <p14:sldId id="2236"/>
            <p14:sldId id="2270"/>
            <p14:sldId id="2271"/>
            <p14:sldId id="2276"/>
            <p14:sldId id="1302"/>
            <p14:sldId id="684"/>
            <p14:sldId id="1187"/>
            <p14:sldId id="1293"/>
            <p14:sldId id="670"/>
            <p14:sldId id="1260"/>
            <p14:sldId id="1100"/>
            <p14:sldId id="2272"/>
            <p14:sldId id="671"/>
            <p14:sldId id="2292"/>
            <p14:sldId id="896"/>
            <p14:sldId id="553"/>
            <p14:sldId id="1246"/>
            <p14:sldId id="2293"/>
            <p14:sldId id="2287"/>
            <p14:sldId id="2288"/>
            <p14:sldId id="2294"/>
            <p14:sldId id="715"/>
            <p14:sldId id="2295"/>
            <p14:sldId id="603"/>
            <p14:sldId id="517"/>
            <p14:sldId id="519"/>
            <p14:sldId id="557"/>
            <p14:sldId id="1257"/>
            <p14:sldId id="716"/>
            <p14:sldId id="2240"/>
            <p14:sldId id="1271"/>
            <p14:sldId id="2265"/>
            <p14:sldId id="2275"/>
          </p14:sldIdLst>
        </p14:section>
        <p14:section name="Untitled Section" id="{4DE4E694-D318-4D96-8A05-460130972492}">
          <p14:sldIdLst/>
        </p14:section>
      </p14:sectionLst>
    </p:ext>
    <p:ext uri="{EFAFB233-063F-42B5-8137-9DF3F51BA10A}">
      <p15:sldGuideLst xmlns:p15="http://schemas.microsoft.com/office/powerpoint/2012/main"/>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ibist Astatke" initials="HA" lastIdx="37" clrIdx="0">
    <p:extLst>
      <p:ext uri="{19B8F6BF-5375-455C-9EA6-DF929625EA0E}">
        <p15:presenceInfo xmlns:p15="http://schemas.microsoft.com/office/powerpoint/2012/main" userId="S-1-5-21-3003367119-45151493-406046460-37380" providerId="AD"/>
      </p:ext>
    </p:extLst>
  </p:cmAuthor>
  <p:cmAuthor id="2" name="Larissa Koidio" initials="LK" lastIdx="1" clrIdx="1">
    <p:extLst>
      <p:ext uri="{19B8F6BF-5375-455C-9EA6-DF929625EA0E}">
        <p15:presenceInfo xmlns:p15="http://schemas.microsoft.com/office/powerpoint/2012/main" userId="S-1-5-21-3003367119-45151493-406046460-46573" providerId="AD"/>
      </p:ext>
    </p:extLst>
  </p:cmAuthor>
  <p:cmAuthor id="3" name="Molly Goggin-kehm" initials="MG" lastIdx="3" clrIdx="2">
    <p:extLst>
      <p:ext uri="{19B8F6BF-5375-455C-9EA6-DF929625EA0E}">
        <p15:presenceInfo xmlns:p15="http://schemas.microsoft.com/office/powerpoint/2012/main" userId="S-1-5-21-3003367119-45151493-406046460-40523" providerId="AD"/>
      </p:ext>
    </p:extLst>
  </p:cmAuthor>
  <p:cmAuthor id="4" name="Danielle Darrow de Mora" initials="DDdM" lastIdx="28" clrIdx="3">
    <p:extLst>
      <p:ext uri="{19B8F6BF-5375-455C-9EA6-DF929625EA0E}">
        <p15:presenceInfo xmlns:p15="http://schemas.microsoft.com/office/powerpoint/2012/main" userId="S-1-5-21-3003367119-45151493-406046460-40766" providerId="AD"/>
      </p:ext>
    </p:extLst>
  </p:cmAuthor>
  <p:cmAuthor id="5" name="Tiffany Lillie" initials="TL" lastIdx="21" clrIdx="4">
    <p:extLst>
      <p:ext uri="{19B8F6BF-5375-455C-9EA6-DF929625EA0E}">
        <p15:presenceInfo xmlns:p15="http://schemas.microsoft.com/office/powerpoint/2012/main" userId="S-1-5-21-3003367119-45151493-406046460-39914" providerId="AD"/>
      </p:ext>
    </p:extLst>
  </p:cmAuthor>
  <p:cmAuthor id="6" name="Chris Akolo" initials="CA" lastIdx="14" clrIdx="5">
    <p:extLst>
      <p:ext uri="{19B8F6BF-5375-455C-9EA6-DF929625EA0E}">
        <p15:presenceInfo xmlns:p15="http://schemas.microsoft.com/office/powerpoint/2012/main" userId="S-1-5-21-3003367119-45151493-406046460-37309" providerId="AD"/>
      </p:ext>
    </p:extLst>
  </p:cmAuthor>
  <p:cmAuthor id="7" name="Chris Akolo" initials="CA [2]" lastIdx="15" clrIdx="6">
    <p:extLst>
      <p:ext uri="{19B8F6BF-5375-455C-9EA6-DF929625EA0E}">
        <p15:presenceInfo xmlns:p15="http://schemas.microsoft.com/office/powerpoint/2012/main" userId="S::cakolo@fhi360.org::ecca0f3f-1cc5-47b8-8bf1-b4625a94b68b" providerId="AD"/>
      </p:ext>
    </p:extLst>
  </p:cmAuthor>
  <p:cmAuthor id="8" name="Meghan DiCarlo" initials="MD" lastIdx="7" clrIdx="7">
    <p:extLst>
      <p:ext uri="{19B8F6BF-5375-455C-9EA6-DF929625EA0E}">
        <p15:presenceInfo xmlns:p15="http://schemas.microsoft.com/office/powerpoint/2012/main" userId="S::mdicarlo@fhi360.org::dca6047e-ac40-4a8e-b82d-b10d22df3937" providerId="AD"/>
      </p:ext>
    </p:extLst>
  </p:cmAuthor>
  <p:cmAuthor id="9" name="Danielle Darrow de Mora" initials="DDdM [2]" lastIdx="81" clrIdx="8">
    <p:extLst>
      <p:ext uri="{19B8F6BF-5375-455C-9EA6-DF929625EA0E}">
        <p15:presenceInfo xmlns:p15="http://schemas.microsoft.com/office/powerpoint/2012/main" userId="S::ddarrow@fhi360.org::aca87dec-42cb-4af3-b7cf-553e7afa9e01" providerId="AD"/>
      </p:ext>
    </p:extLst>
  </p:cmAuthor>
  <p:cmAuthor id="10" name="Daniel Levitt" initials="DL" lastIdx="34" clrIdx="9">
    <p:extLst>
      <p:ext uri="{19B8F6BF-5375-455C-9EA6-DF929625EA0E}">
        <p15:presenceInfo xmlns:p15="http://schemas.microsoft.com/office/powerpoint/2012/main" userId="S::daniel.levitt@care.org::acab8ad3-0bfc-4154-bc65-8adca0a526dc" providerId="AD"/>
      </p:ext>
    </p:extLst>
  </p:cmAuthor>
  <p:cmAuthor id="11" name="Robyn Dayton" initials="RD" lastIdx="37" clrIdx="10">
    <p:extLst>
      <p:ext uri="{19B8F6BF-5375-455C-9EA6-DF929625EA0E}">
        <p15:presenceInfo xmlns:p15="http://schemas.microsoft.com/office/powerpoint/2012/main" userId="S::RLDayton@fhi360.org::a1bd0b29-5607-4b6b-b7e3-eefecc01fd82" providerId="AD"/>
      </p:ext>
    </p:extLst>
  </p:cmAuthor>
  <p:cmAuthor id="12" name="Danielle Darrow" initials="DD" lastIdx="14" clrIdx="11"/>
  <p:cmAuthor id="13" name="Rose Wilcher" initials="RW" lastIdx="8" clrIdx="12">
    <p:extLst>
      <p:ext uri="{19B8F6BF-5375-455C-9EA6-DF929625EA0E}">
        <p15:presenceInfo xmlns:p15="http://schemas.microsoft.com/office/powerpoint/2012/main" userId="Rose Wilcher" providerId="None"/>
      </p:ext>
    </p:extLst>
  </p:cmAuthor>
  <p:cmAuthor id="14" name="Daniel Levitt" initials="DL [2]" lastIdx="3" clrIdx="13">
    <p:extLst>
      <p:ext uri="{19B8F6BF-5375-455C-9EA6-DF929625EA0E}">
        <p15:presenceInfo xmlns:p15="http://schemas.microsoft.com/office/powerpoint/2012/main" userId="2460e8928fe45868" providerId="Windows Live"/>
      </p:ext>
    </p:extLst>
  </p:cmAuthor>
  <p:cmAuthor id="15" name="Stevie Daniels" initials="SD" lastIdx="6" clrIdx="14">
    <p:extLst>
      <p:ext uri="{19B8F6BF-5375-455C-9EA6-DF929625EA0E}">
        <p15:presenceInfo xmlns:p15="http://schemas.microsoft.com/office/powerpoint/2012/main" userId="S::SDaniels@fhi360.org::8d7c1f30-1a59-46dc-a08c-f8b023872669" providerId="AD"/>
      </p:ext>
    </p:extLst>
  </p:cmAuthor>
  <p:cmAuthor id="16" name="Jill Vitick" initials="JV" lastIdx="13" clrIdx="15">
    <p:extLst>
      <p:ext uri="{19B8F6BF-5375-455C-9EA6-DF929625EA0E}">
        <p15:presenceInfo xmlns:p15="http://schemas.microsoft.com/office/powerpoint/2012/main" userId="S::jvitick@fhi360.org::631524e4-3753-49c9-b380-655a3b636a9d" providerId="AD"/>
      </p:ext>
    </p:extLst>
  </p:cmAuthor>
  <p:cmAuthor id="17" name="Lucy Harber" initials="LH" lastIdx="3" clrIdx="16">
    <p:extLst>
      <p:ext uri="{19B8F6BF-5375-455C-9EA6-DF929625EA0E}">
        <p15:presenceInfo xmlns:p15="http://schemas.microsoft.com/office/powerpoint/2012/main" userId="43d7cc6d3c7d2ca8" providerId="Windows Live"/>
      </p:ext>
    </p:extLst>
  </p:cmAuthor>
  <p:cmAuthor id="18" name="Altynai Rsaldinova" initials="AR" lastIdx="1" clrIdx="17">
    <p:extLst>
      <p:ext uri="{19B8F6BF-5375-455C-9EA6-DF929625EA0E}">
        <p15:presenceInfo xmlns:p15="http://schemas.microsoft.com/office/powerpoint/2012/main" userId="S::arsaldinova@fhi360.org::45f7f106-edb7-4ff4-a233-2fb318887a20" providerId="AD"/>
      </p:ext>
    </p:extLst>
  </p:cmAuthor>
  <p:cmAuthor id="19" name="Olga Samoilova" initials="OS" lastIdx="4" clrIdx="18">
    <p:extLst>
      <p:ext uri="{19B8F6BF-5375-455C-9EA6-DF929625EA0E}">
        <p15:presenceInfo xmlns:p15="http://schemas.microsoft.com/office/powerpoint/2012/main" userId="S::osamoilova@fhi360.org::fb76b1e3-8b82-4e06-a3df-4f4e7d5a0871" providerId="AD"/>
      </p:ext>
    </p:extLst>
  </p:cmAuthor>
  <p:cmAuthor id="20" name="Yekaterina Li" initials="YL" lastIdx="3" clrIdx="19">
    <p:extLst>
      <p:ext uri="{19B8F6BF-5375-455C-9EA6-DF929625EA0E}">
        <p15:presenceInfo xmlns:p15="http://schemas.microsoft.com/office/powerpoint/2012/main" userId="S::yli@fhi360.org::f11971de-4161-446f-bc76-ff4260bccc57" providerId="AD"/>
      </p:ext>
    </p:extLst>
  </p:cmAuthor>
  <p:cmAuthor id="21" name="Пользователь" initials="П" lastIdx="274" clrIdx="20">
    <p:extLst>
      <p:ext uri="{19B8F6BF-5375-455C-9EA6-DF929625EA0E}">
        <p15:presenceInfo xmlns:p15="http://schemas.microsoft.com/office/powerpoint/2012/main" userId="Пользователь"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8537"/>
    <a:srgbClr val="EAB200"/>
    <a:srgbClr val="DEA900"/>
    <a:srgbClr val="577F9F"/>
    <a:srgbClr val="7BCEA0"/>
    <a:srgbClr val="BB98D1"/>
    <a:srgbClr val="7DD4F4"/>
    <a:srgbClr val="FE8080"/>
    <a:srgbClr val="EA564D"/>
    <a:srgbClr val="76A3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522" autoAdjust="0"/>
  </p:normalViewPr>
  <p:slideViewPr>
    <p:cSldViewPr snapToGrid="0">
      <p:cViewPr varScale="1">
        <p:scale>
          <a:sx n="99" d="100"/>
          <a:sy n="99" d="100"/>
        </p:scale>
        <p:origin x="108" y="288"/>
      </p:cViewPr>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5-06T16:49:41.297"/>
    </inkml:context>
    <inkml:brush xml:id="br0">
      <inkml:brushProperty name="width" value="0.2" units="cm"/>
      <inkml:brushProperty name="height" value="0.2" units="cm"/>
      <inkml:brushProperty name="color" value="#FFFFFF"/>
    </inkml:brush>
  </inkml:definitions>
  <inkml:trace contextRef="#ctx0" brushRef="#br0">0 0 24575,'0'0'0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229E63-8514-4F19-B4BB-D35B35199D3A}" type="datetimeFigureOut">
              <a:rPr lang="en-US" smtClean="0"/>
              <a:t>6/13/2021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A269E5-789A-4D39-AC6D-24DE67320D1E}" type="slidenum">
              <a:rPr lang="en-US" smtClean="0"/>
              <a:t>‹#›</a:t>
            </a:fld>
            <a:endParaRPr lang="en-US"/>
          </a:p>
        </p:txBody>
      </p:sp>
    </p:spTree>
    <p:extLst>
      <p:ext uri="{BB962C8B-B14F-4D97-AF65-F5344CB8AC3E}">
        <p14:creationId xmlns:p14="http://schemas.microsoft.com/office/powerpoint/2010/main" val="236632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ru.wikipedia.org/wiki/%D0%90%D0%BC%D0%B1%D0%B8%D0%B2%D0%B0%D0%BB%D0%B5%D0%BD%D1%82%D0%BD%D0%BE%D1%81%D1%82%D1%8C#:~:text=%D0%90%D0%BC%D0%B1%D0%B8%D0%B2%D0%B0%D0%BB%D0%B5%CC%81%D0%BD%D1%82%D0%BD%D0%BE%D1%81%D1%82%D1%8C%20(%D0%BE%D1%82%20%D0%BB%D0%B0%D1%82.,%D1%87%D0%B5%D0%BB%D0%BE%D0%B2%D0%B5%D0%BA%D0%B0%20%D0%BE%D0%B4%D0%BD%D0%BE%D0%B2%D1%80%D0%B5%D0%BC%D0%B5%D0%BD%D0%BD%D0%BE%20%D0%B4%D0%B2%D0%B0%20%D0%BF%D1%80%D0%BE%D1%82%D0%B8%D0%B2%D0%BE%D0%BF%D0%BE%D0%BB%D0%BE%D0%B6%D0%BD%D1%8B%D1%85%20%D1%87%D1%83%D0%B2%D1%81%D1%82%D0%B2%D0%B0."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i="0" dirty="0"/>
              <a:t>Примечание</a:t>
            </a:r>
            <a:r>
              <a:rPr lang="en-US" i="0" dirty="0"/>
              <a:t>: </a:t>
            </a:r>
            <a:r>
              <a:rPr lang="ru" sz="1200" i="0" kern="1200" dirty="0">
                <a:solidFill>
                  <a:schemeClr val="tx1"/>
                </a:solidFill>
                <a:latin typeface="+mn-lt"/>
                <a:ea typeface="+mn-ea"/>
                <a:cs typeface="+mn-cs"/>
              </a:rPr>
              <a:t>поприветствуйте участников и поблагодарите их за то, что они пришли на 2-</a:t>
            </a:r>
            <a:r>
              <a:rPr lang="ru-RU" sz="1200" i="0" kern="1200" dirty="0">
                <a:solidFill>
                  <a:schemeClr val="tx1"/>
                </a:solidFill>
                <a:latin typeface="+mn-lt"/>
                <a:ea typeface="+mn-ea"/>
                <a:cs typeface="+mn-cs"/>
              </a:rPr>
              <a:t>ой</a:t>
            </a:r>
            <a:r>
              <a:rPr lang="ru" sz="1200" i="0" kern="1200" dirty="0">
                <a:solidFill>
                  <a:schemeClr val="tx1"/>
                </a:solidFill>
                <a:latin typeface="+mn-lt"/>
                <a:ea typeface="+mn-ea"/>
                <a:cs typeface="+mn-cs"/>
              </a:rPr>
              <a:t> день тренинга. Прежде чем начать тренинг, спросите комфортна ли им температура в комнате.</a:t>
            </a:r>
            <a:r>
              <a:rPr lang="en-US" sz="1200" i="0" kern="1200" dirty="0">
                <a:solidFill>
                  <a:schemeClr val="tx1"/>
                </a:solidFill>
                <a:latin typeface="+mn-lt"/>
                <a:ea typeface="+mn-ea"/>
                <a:cs typeface="+mn-cs"/>
              </a:rPr>
              <a:t> </a:t>
            </a:r>
          </a:p>
          <a:p>
            <a:endParaRPr lang="en-US" sz="1200" i="0" kern="1200" dirty="0">
              <a:solidFill>
                <a:schemeClr val="tx1"/>
              </a:solidFill>
              <a:latin typeface="+mn-lt"/>
              <a:ea typeface="+mn-ea"/>
              <a:cs typeface="+mn-cs"/>
            </a:endParaRPr>
          </a:p>
          <a:p>
            <a:r>
              <a:rPr lang="ru" sz="1200" i="0" kern="1200" dirty="0">
                <a:solidFill>
                  <a:schemeClr val="tx1"/>
                </a:solidFill>
                <a:latin typeface="+mn-lt"/>
                <a:ea typeface="+mn-ea"/>
                <a:cs typeface="+mn-cs"/>
              </a:rPr>
              <a:t>Так как со следующего слайда вы будете проводить короткий тест, вы можете подождать окончания теста, чтобы спросить, остались ли у участников какие-либо вопросы, прежде чем вы перейдете к обсуждению сессий по 2-</a:t>
            </a:r>
            <a:r>
              <a:rPr lang="ru-RU" sz="1200" i="0" kern="1200" dirty="0" err="1">
                <a:solidFill>
                  <a:schemeClr val="tx1"/>
                </a:solidFill>
                <a:latin typeface="+mn-lt"/>
                <a:ea typeface="+mn-ea"/>
                <a:cs typeface="+mn-cs"/>
              </a:rPr>
              <a:t>му</a:t>
            </a:r>
            <a:r>
              <a:rPr lang="ru" sz="1200" i="0" kern="1200" dirty="0">
                <a:solidFill>
                  <a:schemeClr val="tx1"/>
                </a:solidFill>
                <a:latin typeface="+mn-lt"/>
                <a:ea typeface="+mn-ea"/>
                <a:cs typeface="+mn-cs"/>
              </a:rPr>
              <a:t> дню.</a:t>
            </a:r>
            <a:endParaRPr lang="en-US" sz="1200" i="0" kern="1200" dirty="0">
              <a:solidFill>
                <a:schemeClr val="tx1"/>
              </a:solidFill>
              <a:latin typeface="+mn-lt"/>
              <a:ea typeface="+mn-ea"/>
              <a:cs typeface="+mn-cs"/>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1</a:t>
            </a:fld>
            <a:endParaRPr lang="en-US"/>
          </a:p>
        </p:txBody>
      </p:sp>
    </p:spTree>
    <p:extLst>
      <p:ext uri="{BB962C8B-B14F-4D97-AF65-F5344CB8AC3E}">
        <p14:creationId xmlns:p14="http://schemas.microsoft.com/office/powerpoint/2010/main" val="16725750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Примечание</a:t>
            </a:r>
            <a:r>
              <a:rPr lang="en-US" dirty="0"/>
              <a:t>: </a:t>
            </a:r>
            <a:r>
              <a:rPr lang="ru" dirty="0"/>
              <a:t>попросите волонтера прочитать сценарий на слайде. </a:t>
            </a:r>
            <a:endParaRPr lang="en-US" dirty="0">
              <a:cs typeface="Calibri" panose="020F0502020204030204"/>
            </a:endParaRPr>
          </a:p>
          <a:p>
            <a:endParaRPr lang="ru" dirty="0"/>
          </a:p>
          <a:p>
            <a:r>
              <a:rPr lang="ru" dirty="0"/>
              <a:t>Получите от группы несколько ответов о том, как </a:t>
            </a:r>
            <a:r>
              <a:rPr lang="ru-RU" dirty="0"/>
              <a:t>участники</a:t>
            </a:r>
            <a:r>
              <a:rPr lang="ru" dirty="0"/>
              <a:t> могут ответить на данную ситуацию, и затем перейдите к следующему слайду.</a:t>
            </a:r>
          </a:p>
        </p:txBody>
      </p:sp>
      <p:sp>
        <p:nvSpPr>
          <p:cNvPr id="4" name="Slide Number Placeholder 3"/>
          <p:cNvSpPr>
            <a:spLocks noGrp="1"/>
          </p:cNvSpPr>
          <p:nvPr>
            <p:ph type="sldNum" sz="quarter" idx="10"/>
          </p:nvPr>
        </p:nvSpPr>
        <p:spPr/>
        <p:txBody>
          <a:bodyPr/>
          <a:lstStyle/>
          <a:p>
            <a:fld id="{6988C74F-8429-4686-A201-F02120734A10}" type="slidenum">
              <a:rPr lang="en-US" smtClean="0"/>
              <a:t>10</a:t>
            </a:fld>
            <a:endParaRPr lang="en-US"/>
          </a:p>
        </p:txBody>
      </p:sp>
    </p:spTree>
    <p:extLst>
      <p:ext uri="{BB962C8B-B14F-4D97-AF65-F5344CB8AC3E}">
        <p14:creationId xmlns:p14="http://schemas.microsoft.com/office/powerpoint/2010/main" val="7766912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dirty="0"/>
              <a:t>Примечание</a:t>
            </a:r>
            <a:r>
              <a:rPr lang="en-US" dirty="0"/>
              <a:t>: </a:t>
            </a:r>
            <a:r>
              <a:rPr lang="ru" dirty="0"/>
              <a:t>попросите волонтер</a:t>
            </a:r>
            <a:r>
              <a:rPr lang="ru-RU" dirty="0"/>
              <a:t>а</a:t>
            </a:r>
            <a:r>
              <a:rPr lang="ru" dirty="0"/>
              <a:t> прочитать определение мотивационного консультирования. Затем перейдите к следующему слайду.</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11</a:t>
            </a:fld>
            <a:endParaRPr lang="en-US"/>
          </a:p>
        </p:txBody>
      </p:sp>
    </p:spTree>
    <p:extLst>
      <p:ext uri="{BB962C8B-B14F-4D97-AF65-F5344CB8AC3E}">
        <p14:creationId xmlns:p14="http://schemas.microsoft.com/office/powerpoint/2010/main" val="42604561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i="0" dirty="0"/>
              <a:t>Спросите:</a:t>
            </a:r>
            <a:r>
              <a:rPr lang="en-US" b="1" i="0" dirty="0"/>
              <a:t> </a:t>
            </a:r>
            <a:r>
              <a:rPr lang="ru-RU" b="1" i="0" dirty="0"/>
              <a:t>«</a:t>
            </a:r>
            <a:r>
              <a:rPr lang="ru" i="1" dirty="0"/>
              <a:t>Почему коммуникационный подход, ориентированный на клиента для выявления личной мотивации к изменениям и ее усиления, может быть важен в контексте индексного тестирования?»</a:t>
            </a:r>
            <a:endParaRPr lang="ru" dirty="0">
              <a:cs typeface="Calibri" panose="020F0502020204030204"/>
            </a:endParaRPr>
          </a:p>
          <a:p>
            <a:endParaRPr lang="en-US" dirty="0"/>
          </a:p>
          <a:p>
            <a:r>
              <a:rPr lang="ru" dirty="0"/>
              <a:t>Дайте участникам некоторое время ответить на вопрос, а затем перейдите к следующему слайду.</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12</a:t>
            </a:fld>
            <a:endParaRPr lang="en-US"/>
          </a:p>
        </p:txBody>
      </p:sp>
    </p:spTree>
    <p:extLst>
      <p:ext uri="{BB962C8B-B14F-4D97-AF65-F5344CB8AC3E}">
        <p14:creationId xmlns:p14="http://schemas.microsoft.com/office/powerpoint/2010/main" val="7646096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err="1"/>
              <a:t>При</a:t>
            </a:r>
            <a:r>
              <a:rPr lang="en-US" i="1" dirty="0"/>
              <a:t> </a:t>
            </a:r>
            <a:r>
              <a:rPr lang="en-US" i="1" dirty="0" err="1"/>
              <a:t>обсуждении</a:t>
            </a:r>
            <a:r>
              <a:rPr lang="en-US" i="1" dirty="0"/>
              <a:t> </a:t>
            </a:r>
            <a:r>
              <a:rPr lang="en-US" i="1" dirty="0" err="1"/>
              <a:t>тестирования</a:t>
            </a:r>
            <a:r>
              <a:rPr lang="en-US" i="1" dirty="0"/>
              <a:t> </a:t>
            </a:r>
            <a:r>
              <a:rPr lang="en-US" i="1" dirty="0" err="1"/>
              <a:t>партнера</a:t>
            </a:r>
            <a:r>
              <a:rPr lang="en-US" i="1" dirty="0"/>
              <a:t> </a:t>
            </a:r>
            <a:r>
              <a:rPr lang="en-US" i="1" dirty="0" err="1"/>
              <a:t>со</a:t>
            </a:r>
            <a:r>
              <a:rPr lang="en-US" i="1" dirty="0"/>
              <a:t> </a:t>
            </a:r>
            <a:r>
              <a:rPr lang="en-US" i="1" dirty="0" err="1"/>
              <a:t>своими</a:t>
            </a:r>
            <a:r>
              <a:rPr lang="en-US" i="1" dirty="0"/>
              <a:t> </a:t>
            </a:r>
            <a:r>
              <a:rPr lang="en-US" i="1" dirty="0" err="1"/>
              <a:t>клиентами</a:t>
            </a:r>
            <a:r>
              <a:rPr lang="en-US" i="1" dirty="0"/>
              <a:t> </a:t>
            </a:r>
            <a:r>
              <a:rPr lang="en-US" i="1" dirty="0" err="1"/>
              <a:t>может</a:t>
            </a:r>
            <a:r>
              <a:rPr lang="en-US" i="1" dirty="0"/>
              <a:t> </a:t>
            </a:r>
            <a:r>
              <a:rPr lang="en-US" i="1" dirty="0" err="1"/>
              <a:t>возникнуть</a:t>
            </a:r>
            <a:r>
              <a:rPr lang="en-US" i="1" dirty="0"/>
              <a:t> </a:t>
            </a:r>
            <a:r>
              <a:rPr lang="en-US" i="1" dirty="0" err="1"/>
              <a:t>ряд</a:t>
            </a:r>
            <a:r>
              <a:rPr lang="en-US" i="1" dirty="0"/>
              <a:t> </a:t>
            </a:r>
            <a:r>
              <a:rPr lang="en-US" i="1" dirty="0" err="1"/>
              <a:t>вопросов</a:t>
            </a:r>
            <a:r>
              <a:rPr lang="en-US" i="1" dirty="0"/>
              <a:t>.</a:t>
            </a:r>
            <a:endParaRPr lang="en-US" i="1" dirty="0">
              <a:cs typeface="Calibri"/>
            </a:endParaRPr>
          </a:p>
          <a:p>
            <a:endParaRPr lang="en-US" i="1" dirty="0">
              <a:cs typeface="Calibri"/>
            </a:endParaRPr>
          </a:p>
          <a:p>
            <a:r>
              <a:rPr lang="en-US" i="1" dirty="0" err="1"/>
              <a:t>Некоторые</a:t>
            </a:r>
            <a:r>
              <a:rPr lang="en-US" i="1" dirty="0"/>
              <a:t> </a:t>
            </a:r>
            <a:r>
              <a:rPr lang="en-US" i="1" dirty="0" err="1"/>
              <a:t>клиенты</a:t>
            </a:r>
            <a:r>
              <a:rPr lang="en-US" i="1" dirty="0"/>
              <a:t> </a:t>
            </a:r>
            <a:r>
              <a:rPr lang="en-US" i="1" dirty="0" err="1"/>
              <a:t>могли</a:t>
            </a:r>
            <a:r>
              <a:rPr lang="en-US" i="1" dirty="0"/>
              <a:t> </a:t>
            </a:r>
            <a:r>
              <a:rPr lang="en-US" i="1" dirty="0" err="1"/>
              <a:t>подвергаться</a:t>
            </a:r>
            <a:r>
              <a:rPr lang="en-US" i="1" dirty="0"/>
              <a:t> </a:t>
            </a:r>
            <a:r>
              <a:rPr lang="en-US" i="1" dirty="0" err="1"/>
              <a:t>насилию</a:t>
            </a:r>
            <a:r>
              <a:rPr lang="en-US" i="1" dirty="0"/>
              <a:t> </a:t>
            </a:r>
            <a:r>
              <a:rPr lang="en-US" i="1" dirty="0" err="1"/>
              <a:t>или</a:t>
            </a:r>
            <a:r>
              <a:rPr lang="en-US" i="1" dirty="0"/>
              <a:t> </a:t>
            </a:r>
            <a:r>
              <a:rPr lang="en-US" i="1" dirty="0" err="1"/>
              <a:t>опасаться</a:t>
            </a:r>
            <a:r>
              <a:rPr lang="en-US" i="1" dirty="0"/>
              <a:t>, </a:t>
            </a:r>
            <a:r>
              <a:rPr lang="en-US" i="1" dirty="0" err="1"/>
              <a:t>что</a:t>
            </a:r>
            <a:r>
              <a:rPr lang="en-US" i="1" dirty="0"/>
              <a:t> </a:t>
            </a:r>
            <a:r>
              <a:rPr lang="en-US" i="1" dirty="0" err="1"/>
              <a:t>раскрытие</a:t>
            </a:r>
            <a:r>
              <a:rPr lang="en-US" i="1" dirty="0"/>
              <a:t> </a:t>
            </a:r>
            <a:r>
              <a:rPr lang="en-US" i="1" dirty="0" err="1"/>
              <a:t>статуса</a:t>
            </a:r>
            <a:r>
              <a:rPr lang="en-US" i="1" dirty="0"/>
              <a:t> </a:t>
            </a:r>
            <a:r>
              <a:rPr lang="en-US" i="1" dirty="0" err="1"/>
              <a:t>может</a:t>
            </a:r>
            <a:r>
              <a:rPr lang="en-US" i="1" dirty="0"/>
              <a:t> </a:t>
            </a:r>
            <a:r>
              <a:rPr lang="en-US" i="1" dirty="0" err="1"/>
              <a:t>привести</a:t>
            </a:r>
            <a:r>
              <a:rPr lang="en-US" i="1" dirty="0"/>
              <a:t> к </a:t>
            </a:r>
            <a:r>
              <a:rPr lang="en-US" i="1" dirty="0" err="1"/>
              <a:t>насилию</a:t>
            </a:r>
            <a:r>
              <a:rPr lang="en-US" i="1" dirty="0"/>
              <a:t>. </a:t>
            </a:r>
            <a:r>
              <a:rPr lang="en-US" i="1" dirty="0" err="1"/>
              <a:t>Может</a:t>
            </a:r>
            <a:r>
              <a:rPr lang="ru-RU" i="1" dirty="0"/>
              <a:t>,</a:t>
            </a:r>
            <a:r>
              <a:rPr lang="en-US" i="1" dirty="0"/>
              <a:t> </a:t>
            </a:r>
            <a:r>
              <a:rPr lang="en-US" i="1" dirty="0" err="1"/>
              <a:t>они</a:t>
            </a:r>
            <a:r>
              <a:rPr lang="en-US" i="1" dirty="0"/>
              <a:t> в </a:t>
            </a:r>
            <a:r>
              <a:rPr lang="en-US" i="1" dirty="0" err="1"/>
              <a:t>такой</a:t>
            </a:r>
            <a:r>
              <a:rPr lang="en-US" i="1" dirty="0"/>
              <a:t> </a:t>
            </a:r>
            <a:r>
              <a:rPr lang="en-US" i="1" dirty="0" err="1"/>
              <a:t>ситуации</a:t>
            </a:r>
            <a:r>
              <a:rPr lang="en-US" i="1" dirty="0"/>
              <a:t>, </a:t>
            </a:r>
            <a:r>
              <a:rPr lang="en-US" i="1" dirty="0" err="1"/>
              <a:t>когда</a:t>
            </a:r>
            <a:r>
              <a:rPr lang="en-US" i="1" dirty="0"/>
              <a:t> </a:t>
            </a:r>
            <a:r>
              <a:rPr lang="en-US" i="1" dirty="0" err="1"/>
              <a:t>им</a:t>
            </a:r>
            <a:r>
              <a:rPr lang="en-US" i="1" dirty="0"/>
              <a:t> </a:t>
            </a:r>
            <a:r>
              <a:rPr lang="en-US" i="1" dirty="0" err="1"/>
              <a:t>тяжело</a:t>
            </a:r>
            <a:r>
              <a:rPr lang="en-US" i="1" dirty="0"/>
              <a:t> </a:t>
            </a:r>
            <a:r>
              <a:rPr lang="en-US" i="1" dirty="0" err="1"/>
              <a:t>решиться</a:t>
            </a:r>
            <a:r>
              <a:rPr lang="en-US" i="1" dirty="0"/>
              <a:t> </a:t>
            </a:r>
            <a:r>
              <a:rPr lang="en-US" i="1" dirty="0" err="1"/>
              <a:t>сказать</a:t>
            </a:r>
            <a:r>
              <a:rPr lang="en-US" i="1" dirty="0"/>
              <a:t> </a:t>
            </a:r>
            <a:r>
              <a:rPr lang="en-US" i="1" dirty="0" err="1"/>
              <a:t>тому</a:t>
            </a:r>
            <a:r>
              <a:rPr lang="en-US" i="1" dirty="0"/>
              <a:t>, </a:t>
            </a:r>
            <a:r>
              <a:rPr lang="en-US" i="1" dirty="0" err="1"/>
              <a:t>кто</a:t>
            </a:r>
            <a:r>
              <a:rPr lang="en-US" i="1" dirty="0"/>
              <a:t> </a:t>
            </a:r>
            <a:r>
              <a:rPr lang="en-US" i="1" dirty="0" err="1"/>
              <a:t>их</a:t>
            </a:r>
            <a:r>
              <a:rPr lang="en-US" i="1" dirty="0"/>
              <a:t> </a:t>
            </a:r>
            <a:r>
              <a:rPr lang="en-US" i="1" dirty="0" err="1"/>
              <a:t>любит</a:t>
            </a:r>
            <a:r>
              <a:rPr lang="en-US" i="1" dirty="0"/>
              <a:t>, </a:t>
            </a:r>
            <a:r>
              <a:rPr lang="en-US" i="1" dirty="0" err="1"/>
              <a:t>что</a:t>
            </a:r>
            <a:r>
              <a:rPr lang="en-US" i="1" dirty="0"/>
              <a:t> </a:t>
            </a:r>
            <a:r>
              <a:rPr lang="en-US" i="1" dirty="0" err="1"/>
              <a:t>они</a:t>
            </a:r>
            <a:r>
              <a:rPr lang="en-US" i="1" dirty="0"/>
              <a:t> </a:t>
            </a:r>
            <a:r>
              <a:rPr lang="en-US" i="1" dirty="0" err="1"/>
              <a:t>не</a:t>
            </a:r>
            <a:r>
              <a:rPr lang="en-US" i="1" dirty="0"/>
              <a:t> </a:t>
            </a:r>
            <a:r>
              <a:rPr lang="en-US" i="1" dirty="0" err="1"/>
              <a:t>были</a:t>
            </a:r>
            <a:r>
              <a:rPr lang="en-US" i="1" dirty="0"/>
              <a:t> </a:t>
            </a:r>
            <a:r>
              <a:rPr lang="en-US" i="1" dirty="0" err="1"/>
              <a:t>верны</a:t>
            </a:r>
            <a:r>
              <a:rPr lang="en-US" i="1" dirty="0"/>
              <a:t> в </a:t>
            </a:r>
            <a:r>
              <a:rPr lang="en-US" i="1" dirty="0" err="1"/>
              <a:t>отношениях</a:t>
            </a:r>
            <a:r>
              <a:rPr lang="en-US" i="1" dirty="0"/>
              <a:t> и </a:t>
            </a:r>
            <a:r>
              <a:rPr lang="en-US" i="1" dirty="0" err="1"/>
              <a:t>что</a:t>
            </a:r>
            <a:r>
              <a:rPr lang="en-US" i="1" dirty="0"/>
              <a:t> </a:t>
            </a:r>
            <a:r>
              <a:rPr lang="en-US" i="1" dirty="0" err="1"/>
              <a:t>они</a:t>
            </a:r>
            <a:r>
              <a:rPr lang="en-US" i="1" dirty="0"/>
              <a:t> </a:t>
            </a:r>
            <a:r>
              <a:rPr lang="en-US" i="1" dirty="0" err="1"/>
              <a:t>подвергли</a:t>
            </a:r>
            <a:r>
              <a:rPr lang="en-US" i="1" dirty="0"/>
              <a:t> </a:t>
            </a:r>
            <a:r>
              <a:rPr lang="ru-RU" i="1" dirty="0"/>
              <a:t>его</a:t>
            </a:r>
            <a:r>
              <a:rPr lang="en-US" i="1" dirty="0"/>
              <a:t> ВИЧ-</a:t>
            </a:r>
            <a:r>
              <a:rPr lang="en-US" i="1" dirty="0" err="1"/>
              <a:t>инфекции</a:t>
            </a:r>
            <a:r>
              <a:rPr lang="en-US" i="1" dirty="0"/>
              <a:t>. </a:t>
            </a:r>
            <a:r>
              <a:rPr lang="en-US" i="1" dirty="0" err="1"/>
              <a:t>Клиенты</a:t>
            </a:r>
            <a:r>
              <a:rPr lang="en-US" i="1" dirty="0"/>
              <a:t> </a:t>
            </a:r>
            <a:r>
              <a:rPr lang="en-US" i="1" dirty="0" err="1"/>
              <a:t>нередко</a:t>
            </a:r>
            <a:r>
              <a:rPr lang="en-US" i="1" dirty="0"/>
              <a:t> </a:t>
            </a:r>
            <a:r>
              <a:rPr lang="en-US" i="1" dirty="0" err="1"/>
              <a:t>испытывают</a:t>
            </a:r>
            <a:r>
              <a:rPr lang="en-US" i="1" dirty="0"/>
              <a:t> </a:t>
            </a:r>
            <a:r>
              <a:rPr lang="en-US" i="1" dirty="0" err="1"/>
              <a:t>страх</a:t>
            </a:r>
            <a:r>
              <a:rPr lang="en-US" i="1" dirty="0"/>
              <a:t>, </a:t>
            </a:r>
            <a:r>
              <a:rPr lang="en-US" i="1" dirty="0" err="1"/>
              <a:t>стыд</a:t>
            </a:r>
            <a:r>
              <a:rPr lang="en-US" i="1" dirty="0"/>
              <a:t> и </a:t>
            </a:r>
            <a:r>
              <a:rPr lang="en-US" i="1" dirty="0" err="1"/>
              <a:t>неоднозначность</a:t>
            </a:r>
            <a:r>
              <a:rPr lang="en-US" i="1" dirty="0"/>
              <a:t> </a:t>
            </a:r>
            <a:r>
              <a:rPr lang="en-US" i="1" dirty="0" err="1"/>
              <a:t>по</a:t>
            </a:r>
            <a:r>
              <a:rPr lang="en-US" i="1" dirty="0"/>
              <a:t> </a:t>
            </a:r>
            <a:r>
              <a:rPr lang="en-US" i="1" dirty="0" err="1"/>
              <a:t>поводу</a:t>
            </a:r>
            <a:r>
              <a:rPr lang="en-US" i="1" dirty="0"/>
              <a:t> </a:t>
            </a:r>
            <a:r>
              <a:rPr lang="en-US" i="1" dirty="0" err="1"/>
              <a:t>того</a:t>
            </a:r>
            <a:r>
              <a:rPr lang="en-US" i="1" dirty="0"/>
              <a:t>, </a:t>
            </a:r>
            <a:r>
              <a:rPr lang="en-US" i="1" dirty="0" err="1"/>
              <a:t>что</a:t>
            </a:r>
            <a:r>
              <a:rPr lang="en-US" i="1" dirty="0"/>
              <a:t> </a:t>
            </a:r>
            <a:r>
              <a:rPr lang="en-US" i="1" dirty="0" err="1"/>
              <a:t>им</a:t>
            </a:r>
            <a:r>
              <a:rPr lang="en-US" i="1" dirty="0"/>
              <a:t> </a:t>
            </a:r>
            <a:r>
              <a:rPr lang="en-US" i="1" dirty="0" err="1"/>
              <a:t>делать</a:t>
            </a:r>
            <a:r>
              <a:rPr lang="en-US" i="1" dirty="0"/>
              <a:t>.</a:t>
            </a:r>
            <a:endParaRPr lang="en-US" i="1" dirty="0">
              <a:cs typeface="Calibri"/>
            </a:endParaRPr>
          </a:p>
          <a:p>
            <a:endParaRPr lang="en-US" dirty="0"/>
          </a:p>
          <a:p>
            <a:r>
              <a:rPr lang="en-US" i="1" dirty="0" err="1"/>
              <a:t>Важно</a:t>
            </a:r>
            <a:r>
              <a:rPr lang="en-US" i="1" dirty="0"/>
              <a:t> </a:t>
            </a:r>
            <a:r>
              <a:rPr lang="en-US" i="1" dirty="0" err="1"/>
              <a:t>использовать</a:t>
            </a:r>
            <a:r>
              <a:rPr lang="en-US" i="1" dirty="0"/>
              <a:t> </a:t>
            </a:r>
            <a:r>
              <a:rPr lang="en-US" i="1" dirty="0" err="1"/>
              <a:t>техники</a:t>
            </a:r>
            <a:r>
              <a:rPr lang="en-US" i="1" dirty="0"/>
              <a:t> </a:t>
            </a:r>
            <a:r>
              <a:rPr lang="en-US" i="1" dirty="0" err="1"/>
              <a:t>мотивационного</a:t>
            </a:r>
            <a:r>
              <a:rPr lang="en-US" i="1" dirty="0"/>
              <a:t> </a:t>
            </a:r>
            <a:r>
              <a:rPr lang="en-US" i="1" dirty="0" err="1"/>
              <a:t>консультирования</a:t>
            </a:r>
            <a:r>
              <a:rPr lang="en-US" i="1" dirty="0"/>
              <a:t> </a:t>
            </a:r>
            <a:r>
              <a:rPr lang="en-US" i="1" dirty="0" err="1"/>
              <a:t>на</a:t>
            </a:r>
            <a:r>
              <a:rPr lang="en-US" i="1" dirty="0"/>
              <a:t> </a:t>
            </a:r>
            <a:r>
              <a:rPr lang="en-US" i="1" dirty="0" err="1"/>
              <a:t>всех</a:t>
            </a:r>
            <a:r>
              <a:rPr lang="en-US" i="1" dirty="0"/>
              <a:t> </a:t>
            </a:r>
            <a:r>
              <a:rPr lang="en-US" i="1" dirty="0" err="1"/>
              <a:t>этапах</a:t>
            </a:r>
            <a:r>
              <a:rPr lang="en-US" i="1" dirty="0"/>
              <a:t>. К </a:t>
            </a:r>
            <a:r>
              <a:rPr lang="en-US" i="1" dirty="0" err="1"/>
              <a:t>ним</a:t>
            </a:r>
            <a:r>
              <a:rPr lang="en-US" i="1" dirty="0"/>
              <a:t> </a:t>
            </a:r>
            <a:r>
              <a:rPr lang="en-US" i="1" dirty="0" err="1"/>
              <a:t>относятся</a:t>
            </a:r>
            <a:r>
              <a:rPr lang="en-US" i="1" dirty="0"/>
              <a:t>:</a:t>
            </a:r>
            <a:endParaRPr lang="en-US" i="1" dirty="0">
              <a:cs typeface="Calibri"/>
            </a:endParaRPr>
          </a:p>
          <a:p>
            <a:r>
              <a:rPr lang="en-US" dirty="0"/>
              <a:t>[НАЗЫВАЙТЕ ПО ОЧЕРЕДИ КАЖДЫЙ НАВЫК</a:t>
            </a:r>
            <a:r>
              <a:rPr lang="ru-RU" dirty="0"/>
              <a:t>,</a:t>
            </a:r>
            <a:r>
              <a:rPr lang="en-US" dirty="0"/>
              <a:t> КАК ОН БУДЕТ ПОЯВЛЯТЬСЯ НА СЛАЙДЕ].</a:t>
            </a:r>
            <a:endParaRPr lang="en-US" dirty="0">
              <a:cs typeface="Calibri"/>
            </a:endParaRPr>
          </a:p>
          <a:p>
            <a:endParaRPr lang="en-US" dirty="0"/>
          </a:p>
          <a:p>
            <a:r>
              <a:rPr lang="en-US" dirty="0" err="1"/>
              <a:t>Вам</a:t>
            </a:r>
            <a:r>
              <a:rPr lang="en-US" dirty="0"/>
              <a:t> </a:t>
            </a:r>
            <a:r>
              <a:rPr lang="en-US" dirty="0" err="1"/>
              <a:t>также</a:t>
            </a:r>
            <a:r>
              <a:rPr lang="en-US" dirty="0"/>
              <a:t> </a:t>
            </a:r>
            <a:r>
              <a:rPr lang="en-US" dirty="0" err="1"/>
              <a:t>важно</a:t>
            </a:r>
            <a:r>
              <a:rPr lang="en-US" dirty="0"/>
              <a:t> </a:t>
            </a:r>
            <a:r>
              <a:rPr lang="en-US" dirty="0" err="1"/>
              <a:t>замечать</a:t>
            </a:r>
            <a:r>
              <a:rPr lang="en-US" dirty="0"/>
              <a:t> и </a:t>
            </a:r>
            <a:r>
              <a:rPr lang="en-US" dirty="0" err="1"/>
              <a:t>поддерживать</a:t>
            </a:r>
            <a:r>
              <a:rPr lang="en-US" dirty="0"/>
              <a:t> </a:t>
            </a:r>
            <a:r>
              <a:rPr lang="en-US" dirty="0" err="1"/>
              <a:t>клиентов</a:t>
            </a:r>
            <a:r>
              <a:rPr lang="en-US" dirty="0"/>
              <a:t>, </a:t>
            </a:r>
            <a:r>
              <a:rPr lang="en-US" dirty="0" err="1"/>
              <a:t>когда</a:t>
            </a:r>
            <a:r>
              <a:rPr lang="en-US" dirty="0"/>
              <a:t> </a:t>
            </a:r>
            <a:r>
              <a:rPr lang="en-US" dirty="0" err="1"/>
              <a:t>они</a:t>
            </a:r>
            <a:r>
              <a:rPr lang="en-US" dirty="0"/>
              <a:t> </a:t>
            </a:r>
            <a:r>
              <a:rPr lang="en-US" dirty="0" err="1"/>
              <a:t>говорят</a:t>
            </a:r>
            <a:r>
              <a:rPr lang="en-US" dirty="0"/>
              <a:t> о </a:t>
            </a:r>
            <a:r>
              <a:rPr lang="en-US" dirty="0" err="1"/>
              <a:t>положительных</a:t>
            </a:r>
            <a:r>
              <a:rPr lang="en-US" dirty="0"/>
              <a:t> </a:t>
            </a:r>
            <a:r>
              <a:rPr lang="en-US" dirty="0" err="1"/>
              <a:t>изменениях</a:t>
            </a:r>
            <a:r>
              <a:rPr lang="en-US" dirty="0"/>
              <a:t>, </a:t>
            </a:r>
            <a:r>
              <a:rPr lang="en-US" dirty="0" err="1"/>
              <a:t>которые</a:t>
            </a:r>
            <a:r>
              <a:rPr lang="en-US" dirty="0"/>
              <a:t> </a:t>
            </a:r>
            <a:r>
              <a:rPr lang="en-US" dirty="0" err="1"/>
              <a:t>думают</a:t>
            </a:r>
            <a:r>
              <a:rPr lang="en-US" dirty="0"/>
              <a:t> </a:t>
            </a:r>
            <a:r>
              <a:rPr lang="ru-RU" dirty="0"/>
              <a:t>внести </a:t>
            </a:r>
            <a:r>
              <a:rPr lang="en-US" dirty="0"/>
              <a:t>в </a:t>
            </a:r>
            <a:r>
              <a:rPr lang="en-US" dirty="0" err="1"/>
              <a:t>свою</a:t>
            </a:r>
            <a:r>
              <a:rPr lang="en-US" dirty="0"/>
              <a:t> </a:t>
            </a:r>
            <a:r>
              <a:rPr lang="en-US" dirty="0" err="1"/>
              <a:t>жизнь</a:t>
            </a:r>
            <a:r>
              <a:rPr lang="en-US" dirty="0"/>
              <a:t>.</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13</a:t>
            </a:fld>
            <a:endParaRPr lang="en-US"/>
          </a:p>
        </p:txBody>
      </p:sp>
    </p:spTree>
    <p:extLst>
      <p:ext uri="{BB962C8B-B14F-4D97-AF65-F5344CB8AC3E}">
        <p14:creationId xmlns:p14="http://schemas.microsoft.com/office/powerpoint/2010/main" val="31957874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284663"/>
          </a:xfrm>
        </p:spPr>
        <p:txBody>
          <a:bodyPr/>
          <a:lstStyle/>
          <a:p>
            <a:r>
              <a:rPr lang="ru" dirty="0"/>
              <a:t>Спросите участников, как они думают, что такое «рефлексивное слушание».</a:t>
            </a:r>
            <a:endParaRPr lang="en-US" dirty="0">
              <a:cs typeface="Calibri" panose="020F0502020204030204"/>
            </a:endParaRPr>
          </a:p>
          <a:p>
            <a:endParaRPr lang="ru" dirty="0"/>
          </a:p>
          <a:p>
            <a:r>
              <a:rPr lang="ru" dirty="0"/>
              <a:t>Позвольте им ответить.</a:t>
            </a:r>
            <a:r>
              <a:rPr lang="en-US" dirty="0"/>
              <a:t> </a:t>
            </a:r>
          </a:p>
          <a:p>
            <a:endParaRPr lang="ru" i="1" dirty="0"/>
          </a:p>
          <a:p>
            <a:r>
              <a:rPr lang="ru" i="1" dirty="0"/>
              <a:t>Рефлексия — это утверждения, а не вопросы, которые можно использовать для сбора информации и помочь вам лучше понять своего клиента.</a:t>
            </a:r>
            <a:r>
              <a:rPr lang="en-US" dirty="0"/>
              <a:t> </a:t>
            </a:r>
          </a:p>
          <a:p>
            <a:r>
              <a:rPr lang="ru" i="1" dirty="0"/>
              <a:t>Следующие устные подсказки можно использовать, когда вы рефлексируете. Например:</a:t>
            </a:r>
            <a:r>
              <a:rPr lang="en-US" dirty="0"/>
              <a:t> </a:t>
            </a:r>
          </a:p>
          <a:p>
            <a:r>
              <a:rPr lang="ru" i="1" dirty="0"/>
              <a:t>«То есть, ты чувствуешь…»</a:t>
            </a:r>
            <a:r>
              <a:rPr lang="en-US" dirty="0"/>
              <a:t> </a:t>
            </a:r>
            <a:endParaRPr lang="en-US" dirty="0">
              <a:cs typeface="Calibri"/>
            </a:endParaRPr>
          </a:p>
          <a:p>
            <a:r>
              <a:rPr lang="ru" i="1" dirty="0"/>
              <a:t>«Я слышу, что ты…»</a:t>
            </a:r>
            <a:r>
              <a:rPr lang="en-US" dirty="0"/>
              <a:t> </a:t>
            </a:r>
            <a:endParaRPr lang="en-US" dirty="0">
              <a:cs typeface="Calibri"/>
            </a:endParaRPr>
          </a:p>
          <a:p>
            <a:r>
              <a:rPr lang="ru" i="1" dirty="0"/>
              <a:t>«Вам интересно…»</a:t>
            </a:r>
            <a:r>
              <a:rPr lang="en-US" dirty="0"/>
              <a:t> </a:t>
            </a:r>
            <a:endParaRPr lang="en-US" dirty="0">
              <a:cs typeface="Calibri"/>
            </a:endParaRPr>
          </a:p>
          <a:p>
            <a:r>
              <a:rPr lang="ru" i="1" dirty="0"/>
              <a:t>«Кажется, вы…»</a:t>
            </a:r>
            <a:r>
              <a:rPr lang="en-US" dirty="0"/>
              <a:t> </a:t>
            </a:r>
            <a:endParaRPr lang="en-US" dirty="0">
              <a:cs typeface="Calibri"/>
            </a:endParaRPr>
          </a:p>
          <a:p>
            <a:r>
              <a:rPr lang="ru" i="1" dirty="0"/>
              <a:t>Их необязательно использовать, но они могут быть полезны, особенно тем, кто только начинает использовать отражения.</a:t>
            </a:r>
            <a:r>
              <a:rPr lang="en-US" dirty="0"/>
              <a:t> </a:t>
            </a:r>
            <a:endParaRPr lang="en-US" dirty="0">
              <a:cs typeface="Calibri"/>
            </a:endParaRPr>
          </a:p>
          <a:p>
            <a:r>
              <a:rPr lang="ru" dirty="0"/>
              <a:t> </a:t>
            </a:r>
            <a:r>
              <a:rPr lang="en-US" dirty="0"/>
              <a:t> </a:t>
            </a:r>
            <a:endParaRPr lang="en-US" dirty="0">
              <a:cs typeface="Calibri"/>
            </a:endParaRPr>
          </a:p>
          <a:p>
            <a:r>
              <a:rPr lang="ru" dirty="0"/>
              <a:t>Предложите</a:t>
            </a:r>
            <a:r>
              <a:rPr lang="en-US" dirty="0"/>
              <a:t> </a:t>
            </a:r>
            <a:r>
              <a:rPr lang="ru" dirty="0"/>
              <a:t>участникам</a:t>
            </a:r>
            <a:r>
              <a:rPr lang="en-US" dirty="0"/>
              <a:t> </a:t>
            </a:r>
            <a:r>
              <a:rPr lang="ru" dirty="0"/>
              <a:t>попрактиковаться в рефлексии,</a:t>
            </a:r>
            <a:r>
              <a:rPr lang="en-US" dirty="0"/>
              <a:t> </a:t>
            </a:r>
            <a:r>
              <a:rPr lang="ru" dirty="0"/>
              <a:t>дав</a:t>
            </a:r>
            <a:r>
              <a:rPr lang="en-US" dirty="0"/>
              <a:t> </a:t>
            </a:r>
            <a:r>
              <a:rPr lang="ru" dirty="0"/>
              <a:t>им</a:t>
            </a:r>
            <a:r>
              <a:rPr lang="en-US" dirty="0"/>
              <a:t> </a:t>
            </a:r>
            <a:r>
              <a:rPr lang="ru" dirty="0"/>
              <a:t>несколько</a:t>
            </a:r>
            <a:r>
              <a:rPr lang="en-US" dirty="0"/>
              <a:t> </a:t>
            </a:r>
            <a:r>
              <a:rPr lang="ru" dirty="0"/>
              <a:t>утверждений.</a:t>
            </a:r>
            <a:r>
              <a:rPr lang="en-US" dirty="0"/>
              <a:t> </a:t>
            </a:r>
            <a:r>
              <a:rPr lang="ru" dirty="0"/>
              <a:t>Посмотрите,</a:t>
            </a:r>
            <a:r>
              <a:rPr lang="en-US" dirty="0"/>
              <a:t> </a:t>
            </a:r>
            <a:r>
              <a:rPr lang="ru" dirty="0"/>
              <a:t>смогут</a:t>
            </a:r>
            <a:r>
              <a:rPr lang="en-US" dirty="0"/>
              <a:t> </a:t>
            </a:r>
            <a:r>
              <a:rPr lang="ru" dirty="0"/>
              <a:t>ли</a:t>
            </a:r>
            <a:r>
              <a:rPr lang="en-US" dirty="0"/>
              <a:t> </a:t>
            </a:r>
            <a:r>
              <a:rPr lang="ru" dirty="0"/>
              <a:t>они</a:t>
            </a:r>
            <a:r>
              <a:rPr lang="en-US" dirty="0"/>
              <a:t> </a:t>
            </a:r>
            <a:r>
              <a:rPr lang="ru" dirty="0"/>
              <a:t>отрефлексировать</a:t>
            </a:r>
            <a:r>
              <a:rPr lang="en-US" dirty="0"/>
              <a:t> </a:t>
            </a:r>
            <a:r>
              <a:rPr lang="ru" dirty="0"/>
              <a:t>эти</a:t>
            </a:r>
            <a:r>
              <a:rPr lang="en-US" dirty="0"/>
              <a:t> </a:t>
            </a:r>
            <a:r>
              <a:rPr lang="ru" dirty="0"/>
              <a:t>утверждения</a:t>
            </a:r>
            <a:r>
              <a:rPr lang="en-US" dirty="0"/>
              <a:t> </a:t>
            </a:r>
            <a:r>
              <a:rPr lang="ru" dirty="0"/>
              <a:t>обратно вам:</a:t>
            </a:r>
            <a:r>
              <a:rPr lang="en-US" dirty="0"/>
              <a:t>  </a:t>
            </a:r>
            <a:endParaRPr lang="en-US" dirty="0">
              <a:cs typeface="Calibri"/>
            </a:endParaRPr>
          </a:p>
          <a:p>
            <a:pPr marL="171450" indent="-171450">
              <a:buFont typeface="Arial"/>
              <a:buChar char="•"/>
            </a:pPr>
            <a:r>
              <a:rPr lang="ru" dirty="0"/>
              <a:t>«Все постоянно говорят</a:t>
            </a:r>
            <a:r>
              <a:rPr lang="en-US" dirty="0"/>
              <a:t> </a:t>
            </a:r>
            <a:r>
              <a:rPr lang="ru" dirty="0"/>
              <a:t>о ВИЧ, но меня это не касается, потому что я молодой и в хорошей форме. </a:t>
            </a:r>
            <a:r>
              <a:rPr lang="ru-RU" dirty="0"/>
              <a:t>П</a:t>
            </a:r>
            <a:r>
              <a:rPr lang="ru" dirty="0"/>
              <a:t>оэтому я могу за это не переживать».</a:t>
            </a:r>
            <a:endParaRPr lang="en-US" dirty="0"/>
          </a:p>
          <a:p>
            <a:pPr marL="171450" indent="-171450">
              <a:buFont typeface="Arial"/>
              <a:buChar char="•"/>
            </a:pPr>
            <a:r>
              <a:rPr lang="ru" dirty="0"/>
              <a:t>«Я</a:t>
            </a:r>
            <a:r>
              <a:rPr lang="en-US" dirty="0"/>
              <a:t> </a:t>
            </a:r>
            <a:r>
              <a:rPr lang="ru" dirty="0"/>
              <a:t>знаю,</a:t>
            </a:r>
            <a:r>
              <a:rPr lang="en-US" dirty="0"/>
              <a:t> </a:t>
            </a:r>
            <a:r>
              <a:rPr lang="ru" dirty="0"/>
              <a:t>что</a:t>
            </a:r>
            <a:r>
              <a:rPr lang="en-US" dirty="0"/>
              <a:t> </a:t>
            </a:r>
            <a:r>
              <a:rPr lang="ru" dirty="0"/>
              <a:t>должен</a:t>
            </a:r>
            <a:r>
              <a:rPr lang="en-US" dirty="0"/>
              <a:t> </a:t>
            </a:r>
            <a:r>
              <a:rPr lang="ru" dirty="0"/>
              <a:t>сказать</a:t>
            </a:r>
            <a:r>
              <a:rPr lang="en-US" dirty="0"/>
              <a:t> </a:t>
            </a:r>
            <a:r>
              <a:rPr lang="ru" dirty="0"/>
              <a:t>об этом жене, но я просто не</a:t>
            </a:r>
            <a:r>
              <a:rPr lang="en-US" dirty="0"/>
              <a:t> </a:t>
            </a:r>
            <a:r>
              <a:rPr lang="ru" dirty="0"/>
              <a:t>знаю,</a:t>
            </a:r>
            <a:r>
              <a:rPr lang="en-US" dirty="0"/>
              <a:t> </a:t>
            </a:r>
            <a:r>
              <a:rPr lang="ru" dirty="0"/>
              <a:t>что</a:t>
            </a:r>
            <a:r>
              <a:rPr lang="en-US" dirty="0"/>
              <a:t> </a:t>
            </a:r>
            <a:r>
              <a:rPr lang="ru" dirty="0"/>
              <a:t>буду делать,</a:t>
            </a:r>
            <a:r>
              <a:rPr lang="en-US" dirty="0"/>
              <a:t> </a:t>
            </a:r>
            <a:r>
              <a:rPr lang="ru" dirty="0"/>
              <a:t>если</a:t>
            </a:r>
            <a:r>
              <a:rPr lang="en-US" dirty="0"/>
              <a:t> </a:t>
            </a:r>
            <a:r>
              <a:rPr lang="ru" dirty="0"/>
              <a:t>она</a:t>
            </a:r>
            <a:r>
              <a:rPr lang="en-US" dirty="0"/>
              <a:t> </a:t>
            </a:r>
            <a:r>
              <a:rPr lang="ru" dirty="0"/>
              <a:t>с</a:t>
            </a:r>
            <a:r>
              <a:rPr lang="en-US" dirty="0"/>
              <a:t> </a:t>
            </a:r>
            <a:r>
              <a:rPr lang="ru" dirty="0"/>
              <a:t>детьми уйдет от меня».</a:t>
            </a:r>
            <a:r>
              <a:rPr lang="en-US" dirty="0"/>
              <a:t> </a:t>
            </a:r>
            <a:endParaRPr lang="en-US" dirty="0">
              <a:cs typeface="Calibri"/>
            </a:endParaRPr>
          </a:p>
          <a:p>
            <a:pPr marL="171450" indent="-171450">
              <a:buFont typeface="Arial"/>
              <a:buChar char="•"/>
            </a:pPr>
            <a:r>
              <a:rPr lang="ru" dirty="0"/>
              <a:t>«Если</a:t>
            </a:r>
            <a:r>
              <a:rPr lang="en-US" dirty="0"/>
              <a:t> </a:t>
            </a:r>
            <a:r>
              <a:rPr lang="ru" dirty="0"/>
              <a:t>я</a:t>
            </a:r>
            <a:r>
              <a:rPr lang="en-US" dirty="0"/>
              <a:t> </a:t>
            </a:r>
            <a:r>
              <a:rPr lang="ru" dirty="0"/>
              <a:t>попрошу</a:t>
            </a:r>
            <a:r>
              <a:rPr lang="en-US" dirty="0"/>
              <a:t> </a:t>
            </a:r>
            <a:r>
              <a:rPr lang="ru" dirty="0"/>
              <a:t>своего</a:t>
            </a:r>
            <a:r>
              <a:rPr lang="en-US" dirty="0"/>
              <a:t> </a:t>
            </a:r>
            <a:r>
              <a:rPr lang="ru" dirty="0"/>
              <a:t>парня</a:t>
            </a:r>
            <a:r>
              <a:rPr lang="en-US" dirty="0"/>
              <a:t> </a:t>
            </a:r>
            <a:r>
              <a:rPr lang="ru" dirty="0"/>
              <a:t>использовать</a:t>
            </a:r>
            <a:r>
              <a:rPr lang="en-US" dirty="0"/>
              <a:t> </a:t>
            </a:r>
            <a:r>
              <a:rPr lang="ru" dirty="0"/>
              <a:t>презервативы,</a:t>
            </a:r>
            <a:r>
              <a:rPr lang="en-US" dirty="0"/>
              <a:t> </a:t>
            </a:r>
            <a:r>
              <a:rPr lang="ru" dirty="0"/>
              <a:t>он</a:t>
            </a:r>
            <a:r>
              <a:rPr lang="en-US" dirty="0"/>
              <a:t> </a:t>
            </a:r>
            <a:r>
              <a:rPr lang="ru" dirty="0"/>
              <a:t>подумает,</a:t>
            </a:r>
            <a:r>
              <a:rPr lang="en-US" dirty="0"/>
              <a:t> </a:t>
            </a:r>
            <a:r>
              <a:rPr lang="ru" dirty="0"/>
              <a:t>что</a:t>
            </a:r>
            <a:r>
              <a:rPr lang="en-US" dirty="0"/>
              <a:t> </a:t>
            </a:r>
            <a:r>
              <a:rPr lang="ru" dirty="0"/>
              <a:t>я ему изменяю».</a:t>
            </a:r>
            <a:r>
              <a:rPr lang="en-US" dirty="0"/>
              <a:t> </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14</a:t>
            </a:fld>
            <a:endParaRPr lang="en-US"/>
          </a:p>
        </p:txBody>
      </p:sp>
    </p:spTree>
    <p:extLst>
      <p:ext uri="{BB962C8B-B14F-4D97-AF65-F5344CB8AC3E}">
        <p14:creationId xmlns:p14="http://schemas.microsoft.com/office/powerpoint/2010/main" val="12040314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38188"/>
            <a:ext cx="5486400" cy="3086100"/>
          </a:xfrm>
        </p:spPr>
      </p:sp>
      <p:sp>
        <p:nvSpPr>
          <p:cNvPr id="3" name="Notes Placeholder 2"/>
          <p:cNvSpPr>
            <a:spLocks noGrp="1"/>
          </p:cNvSpPr>
          <p:nvPr>
            <p:ph type="body" idx="1"/>
          </p:nvPr>
        </p:nvSpPr>
        <p:spPr>
          <a:xfrm>
            <a:off x="685800" y="3999718"/>
            <a:ext cx="5577214" cy="4956392"/>
          </a:xfrm>
        </p:spPr>
        <p:txBody>
          <a:bodyPr/>
          <a:lstStyle/>
          <a:p>
            <a:pPr marL="285750" indent="-285750">
              <a:buFont typeface="Arial"/>
              <a:buChar char="•"/>
            </a:pPr>
            <a:r>
              <a:rPr lang="ru" b="1" dirty="0"/>
              <a:t>Игра с мяч</a:t>
            </a:r>
            <a:r>
              <a:rPr lang="ru-RU" b="1" dirty="0"/>
              <a:t>ом</a:t>
            </a:r>
            <a:r>
              <a:rPr lang="ru" b="1" dirty="0"/>
              <a:t> на упражнение рефлексии</a:t>
            </a:r>
            <a:r>
              <a:rPr lang="ru" b="1" kern="1200" dirty="0">
                <a:effectLst/>
              </a:rPr>
              <a:t>: </a:t>
            </a:r>
            <a:r>
              <a:rPr lang="ru" dirty="0"/>
              <a:t>попросите участников пройти в ту часть комнаты, где вся группа сможет встать в большой круг и видеть друг друга</a:t>
            </a:r>
            <a:r>
              <a:rPr lang="ru" kern="1200" dirty="0">
                <a:effectLst/>
              </a:rPr>
              <a:t>. </a:t>
            </a:r>
            <a:r>
              <a:rPr lang="ru" dirty="0"/>
              <a:t>Принесите небольшой мяч, который можно легко бросить и поймать </a:t>
            </a:r>
            <a:r>
              <a:rPr lang="ru" kern="1200" dirty="0">
                <a:effectLst/>
              </a:rPr>
              <a:t>(</a:t>
            </a:r>
            <a:r>
              <a:rPr lang="ru" dirty="0"/>
              <a:t>при необходимости его можно сделать </a:t>
            </a:r>
            <a:r>
              <a:rPr lang="ru-RU" dirty="0"/>
              <a:t>из</a:t>
            </a:r>
            <a:r>
              <a:rPr lang="ru" dirty="0"/>
              <a:t> бумаги и скотча</a:t>
            </a:r>
            <a:r>
              <a:rPr lang="ru" kern="1200" dirty="0">
                <a:effectLst/>
              </a:rPr>
              <a:t>). </a:t>
            </a:r>
            <a:r>
              <a:rPr lang="ru" dirty="0"/>
              <a:t>Объясните, что вы скажете какое-либо утверждение о себе</a:t>
            </a:r>
            <a:r>
              <a:rPr lang="ru" kern="1200" dirty="0">
                <a:effectLst/>
              </a:rPr>
              <a:t>. </a:t>
            </a:r>
            <a:r>
              <a:rPr lang="ru" dirty="0"/>
              <a:t>Вы можете предложить группе тему, например: «Что-то, что мне нравится в себе» или «Что-то, над чем я работаю», </a:t>
            </a:r>
            <a:r>
              <a:rPr lang="ru" kern="1200" dirty="0">
                <a:effectLst/>
              </a:rPr>
              <a:t>- </a:t>
            </a:r>
            <a:r>
              <a:rPr lang="ru" dirty="0"/>
              <a:t>любую, подходящую для ваших участников</a:t>
            </a:r>
            <a:r>
              <a:rPr lang="ru" kern="1200" dirty="0">
                <a:effectLst/>
              </a:rPr>
              <a:t>.</a:t>
            </a:r>
            <a:endParaRPr lang="ru" dirty="0"/>
          </a:p>
          <a:p>
            <a:r>
              <a:rPr lang="ru" b="1" i="1" dirty="0"/>
              <a:t>Например</a:t>
            </a:r>
            <a:r>
              <a:rPr lang="ru" b="1" i="1" kern="1200" dirty="0">
                <a:effectLst/>
              </a:rPr>
              <a:t>: </a:t>
            </a:r>
            <a:r>
              <a:rPr lang="ru" i="1" dirty="0"/>
              <a:t>Я люблю путешествовать по работе, но чувствую</a:t>
            </a:r>
            <a:r>
              <a:rPr lang="ru" i="1" kern="1200" dirty="0">
                <a:effectLst/>
              </a:rPr>
              <a:t>, </a:t>
            </a:r>
            <a:r>
              <a:rPr lang="ru" i="1" dirty="0"/>
              <a:t>что мне не хватает времени на друзей и семью</a:t>
            </a:r>
            <a:r>
              <a:rPr lang="ru" i="1" kern="1200" dirty="0">
                <a:effectLst/>
              </a:rPr>
              <a:t>.</a:t>
            </a:r>
            <a:r>
              <a:rPr lang="en-US" dirty="0"/>
              <a:t> </a:t>
            </a:r>
            <a:endParaRPr lang="en-US" dirty="0">
              <a:cs typeface="Calibri"/>
            </a:endParaRPr>
          </a:p>
          <a:p>
            <a:r>
              <a:rPr lang="ru" dirty="0"/>
              <a:t>Объясните, что после того как вы скажете утверждение о себе, вы выберете взглядом кого-то в кругу и бросите ей/ему мяч</a:t>
            </a:r>
            <a:r>
              <a:rPr lang="ru" kern="1200" dirty="0">
                <a:effectLst/>
              </a:rPr>
              <a:t>, </a:t>
            </a:r>
            <a:r>
              <a:rPr lang="ru" dirty="0"/>
              <a:t>когда они будут готовы его принять</a:t>
            </a:r>
            <a:r>
              <a:rPr lang="ru" kern="1200" dirty="0">
                <a:effectLst/>
              </a:rPr>
              <a:t>. </a:t>
            </a:r>
            <a:r>
              <a:rPr lang="ru" dirty="0"/>
              <a:t>Их работа состоит в том, чтобы сначала отрефлексировать то</a:t>
            </a:r>
            <a:r>
              <a:rPr lang="ru" kern="1200" dirty="0">
                <a:effectLst/>
              </a:rPr>
              <a:t>, </a:t>
            </a:r>
            <a:r>
              <a:rPr lang="ru" dirty="0"/>
              <a:t>что вы сказали ранее о себе</a:t>
            </a:r>
            <a:r>
              <a:rPr lang="ru" kern="1200" dirty="0">
                <a:effectLst/>
              </a:rPr>
              <a:t>, </a:t>
            </a:r>
            <a:r>
              <a:rPr lang="ru" dirty="0"/>
              <a:t>затем сказать утверждение уже о себе и также бросить мяч кому-то другому</a:t>
            </a:r>
            <a:r>
              <a:rPr lang="ru" kern="1200" dirty="0">
                <a:effectLst/>
              </a:rPr>
              <a:t>.</a:t>
            </a:r>
            <a:r>
              <a:rPr lang="en-US" dirty="0"/>
              <a:t> </a:t>
            </a:r>
            <a:endParaRPr lang="ru-RU" dirty="0"/>
          </a:p>
          <a:p>
            <a:r>
              <a:rPr lang="ru" kern="1200" dirty="0">
                <a:effectLst/>
              </a:rPr>
              <a:t>Примечание: </a:t>
            </a:r>
            <a:r>
              <a:rPr lang="ru" dirty="0"/>
              <a:t>потребуется, чтобы участники внимательно слушали друг друга. Продолжайте, пока каждый не сделает хотя бы один ход. </a:t>
            </a:r>
            <a:r>
              <a:rPr lang="ru-RU" dirty="0"/>
              <a:t>Е</a:t>
            </a:r>
            <a:r>
              <a:rPr lang="ru" dirty="0"/>
              <a:t>сли все идет хорошо</a:t>
            </a:r>
            <a:r>
              <a:rPr lang="ru" kern="1200" dirty="0">
                <a:effectLst/>
              </a:rPr>
              <a:t>, </a:t>
            </a:r>
            <a:r>
              <a:rPr lang="ru" dirty="0"/>
              <a:t>вы можете продолжить еще один раунд</a:t>
            </a:r>
            <a:r>
              <a:rPr lang="ru" kern="1200" dirty="0">
                <a:effectLst/>
              </a:rPr>
              <a:t>, </a:t>
            </a:r>
            <a:r>
              <a:rPr lang="ru" dirty="0"/>
              <a:t>но уже с другой темой</a:t>
            </a:r>
            <a:r>
              <a:rPr lang="ru" kern="1200" dirty="0">
                <a:effectLst/>
              </a:rPr>
              <a:t>. </a:t>
            </a:r>
            <a:r>
              <a:rPr lang="ru" dirty="0"/>
              <a:t>Старайтесь не допускать того, чтобы участники передавали мяч человеку рядом с ними. </a:t>
            </a:r>
            <a:r>
              <a:rPr lang="ru-RU" dirty="0"/>
              <a:t>И</a:t>
            </a:r>
            <a:r>
              <a:rPr lang="ru" dirty="0"/>
              <a:t>дея состоит в том, чтобы все </a:t>
            </a:r>
            <a:r>
              <a:rPr lang="ru-RU" dirty="0"/>
              <a:t>вовлеченные в игру</a:t>
            </a:r>
            <a:r>
              <a:rPr lang="ru" dirty="0"/>
              <a:t> слушали и думали, поскольку они </a:t>
            </a:r>
            <a:r>
              <a:rPr lang="ru-RU" dirty="0"/>
              <a:t>не могут предугадать, кто станет следующим</a:t>
            </a:r>
            <a:r>
              <a:rPr lang="ru" dirty="0"/>
              <a:t>.</a:t>
            </a:r>
            <a:r>
              <a:rPr lang="en-US" dirty="0"/>
              <a:t> </a:t>
            </a:r>
            <a:endParaRPr lang="en-US" dirty="0">
              <a:cs typeface="Calibri"/>
            </a:endParaRPr>
          </a:p>
          <a:p>
            <a:r>
              <a:rPr lang="ru" dirty="0"/>
              <a:t>Когда упражнение закончится</a:t>
            </a:r>
            <a:r>
              <a:rPr lang="ru" kern="1200" dirty="0">
                <a:effectLst/>
              </a:rPr>
              <a:t>, </a:t>
            </a:r>
            <a:r>
              <a:rPr lang="ru" dirty="0"/>
              <a:t>спросите участников, каковы были их ощущения</a:t>
            </a:r>
            <a:r>
              <a:rPr lang="ru" kern="1200" dirty="0">
                <a:effectLst/>
              </a:rPr>
              <a:t>. </a:t>
            </a:r>
            <a:r>
              <a:rPr lang="ru" dirty="0"/>
              <a:t>Что было легко в рефлексии</a:t>
            </a:r>
            <a:r>
              <a:rPr lang="ru" kern="1200" dirty="0">
                <a:effectLst/>
              </a:rPr>
              <a:t>? </a:t>
            </a:r>
            <a:r>
              <a:rPr lang="ru" dirty="0"/>
              <a:t>Что было сложно</a:t>
            </a:r>
            <a:r>
              <a:rPr lang="ru" kern="1200" dirty="0">
                <a:effectLst/>
              </a:rPr>
              <a:t>?</a:t>
            </a:r>
            <a:r>
              <a:rPr lang="en-US" dirty="0"/>
              <a:t> </a:t>
            </a:r>
            <a:endParaRPr lang="en-US" dirty="0">
              <a:cs typeface="Calibri"/>
            </a:endParaRPr>
          </a:p>
          <a:p>
            <a:r>
              <a:rPr lang="ru" dirty="0"/>
              <a:t>Будьте готовы услышать, что было трудно оставаться сосредоточенным и следить за всем, о чем говорилось</a:t>
            </a:r>
            <a:r>
              <a:rPr lang="ru" kern="1200" dirty="0">
                <a:effectLst/>
              </a:rPr>
              <a:t>.</a:t>
            </a:r>
            <a:r>
              <a:rPr lang="en-US" kern="1200" dirty="0">
                <a:effectLst/>
              </a:rPr>
              <a:t> </a:t>
            </a:r>
            <a:r>
              <a:rPr lang="ru" i="1" dirty="0"/>
              <a:t>Объясните: для того чтобы эффективно рефлексировать, то есть отражать утверждения вашего клиента, вы должны уметь внимательно слушать и наблюдать за </a:t>
            </a:r>
            <a:r>
              <a:rPr lang="ru-RU" i="1" dirty="0"/>
              <a:t>его </a:t>
            </a:r>
            <a:r>
              <a:rPr lang="ru" i="1" dirty="0"/>
              <a:t>вербальными и невербальными сигналами, А ТАКЖЕ </a:t>
            </a:r>
            <a:r>
              <a:rPr lang="ru-RU" i="1" dirty="0"/>
              <a:t>сосредоточенно</a:t>
            </a:r>
            <a:r>
              <a:rPr lang="ru" i="1" dirty="0"/>
              <a:t> думать над тем</a:t>
            </a:r>
            <a:r>
              <a:rPr lang="ru" i="1" kern="1200" dirty="0">
                <a:effectLst/>
              </a:rPr>
              <a:t>, </a:t>
            </a:r>
            <a:r>
              <a:rPr lang="ru" i="1" dirty="0"/>
              <a:t>что на самом деле </a:t>
            </a:r>
            <a:r>
              <a:rPr lang="ru-RU" i="1" dirty="0"/>
              <a:t>он </a:t>
            </a:r>
            <a:r>
              <a:rPr lang="ru" i="1" dirty="0"/>
              <a:t>имеет в виду</a:t>
            </a:r>
            <a:r>
              <a:rPr lang="ru" i="1" kern="1200" dirty="0">
                <a:effectLst/>
              </a:rPr>
              <a:t>. </a:t>
            </a:r>
            <a:r>
              <a:rPr lang="ru" i="1" dirty="0"/>
              <a:t>Вместо того, чтобы беспокоиться о том, что вы хотите сказать своему клиенту, ваша первая задача должна заключаться в том, чтобы понять</a:t>
            </a:r>
            <a:r>
              <a:rPr lang="ru" i="1" kern="1200" dirty="0">
                <a:effectLst/>
              </a:rPr>
              <a:t>, </a:t>
            </a:r>
            <a:r>
              <a:rPr lang="ru" i="1" dirty="0"/>
              <a:t>что он пытается вам сказать</a:t>
            </a:r>
            <a:r>
              <a:rPr lang="ru" i="1" kern="1200" dirty="0">
                <a:effectLst/>
              </a:rPr>
              <a:t>.</a:t>
            </a:r>
            <a:endParaRPr lang="ru" i="1" dirty="0"/>
          </a:p>
        </p:txBody>
      </p:sp>
      <p:sp>
        <p:nvSpPr>
          <p:cNvPr id="4" name="Slide Number Placeholder 3"/>
          <p:cNvSpPr>
            <a:spLocks noGrp="1"/>
          </p:cNvSpPr>
          <p:nvPr>
            <p:ph type="sldNum" sz="quarter" idx="5"/>
          </p:nvPr>
        </p:nvSpPr>
        <p:spPr/>
        <p:txBody>
          <a:bodyPr/>
          <a:lstStyle/>
          <a:p>
            <a:fld id="{9AA269E5-789A-4D39-AC6D-24DE67320D1E}" type="slidenum">
              <a:rPr lang="en-US" smtClean="0"/>
              <a:t>15</a:t>
            </a:fld>
            <a:endParaRPr lang="en-US"/>
          </a:p>
        </p:txBody>
      </p:sp>
    </p:spTree>
    <p:extLst>
      <p:ext uri="{BB962C8B-B14F-4D97-AF65-F5344CB8AC3E}">
        <p14:creationId xmlns:p14="http://schemas.microsoft.com/office/powerpoint/2010/main" val="2092824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467877"/>
          </a:xfrm>
        </p:spPr>
        <p:txBody>
          <a:bodyPr/>
          <a:lstStyle/>
          <a:p>
            <a:pPr marL="285750" indent="-285750">
              <a:buFont typeface="Arial"/>
              <a:buChar char="•"/>
            </a:pPr>
            <a:r>
              <a:rPr lang="ru" dirty="0"/>
              <a:t>Спросите участников, может ли кто-нибудь объяснить, что такое аффирмация</a:t>
            </a:r>
            <a:r>
              <a:rPr lang="ru" kern="1200" dirty="0">
                <a:effectLst/>
              </a:rPr>
              <a:t>.</a:t>
            </a:r>
            <a:endParaRPr lang="ru" dirty="0"/>
          </a:p>
          <a:p>
            <a:r>
              <a:rPr lang="ru" dirty="0"/>
              <a:t>Аффирмаци</a:t>
            </a:r>
            <a:r>
              <a:rPr lang="ru-RU" dirty="0"/>
              <a:t>я</a:t>
            </a:r>
            <a:r>
              <a:rPr lang="ru" dirty="0"/>
              <a:t> – </a:t>
            </a:r>
            <a:r>
              <a:rPr lang="ru-RU" dirty="0"/>
              <a:t>это умение</a:t>
            </a:r>
            <a:r>
              <a:rPr lang="ru" dirty="0"/>
              <a:t> подчеркнуть положительные моменты в намерениях или действиях наших клиентов</a:t>
            </a:r>
            <a:r>
              <a:rPr lang="ru" kern="1200" dirty="0">
                <a:effectLst/>
              </a:rPr>
              <a:t>. </a:t>
            </a:r>
            <a:r>
              <a:rPr lang="ru" dirty="0"/>
              <a:t>Многие консультанты</a:t>
            </a:r>
            <a:r>
              <a:rPr lang="ru" kern="1200" dirty="0">
                <a:effectLst/>
              </a:rPr>
              <a:t>/</a:t>
            </a:r>
            <a:r>
              <a:rPr lang="ru" dirty="0"/>
              <a:t>навигаторы большую часть времени фокусируются на «плохом» поведении своих клиентов и редко признают их положительные выбор</a:t>
            </a:r>
            <a:r>
              <a:rPr lang="ru" kern="1200" dirty="0">
                <a:effectLst/>
              </a:rPr>
              <a:t>, </a:t>
            </a:r>
            <a:r>
              <a:rPr lang="ru" dirty="0"/>
              <a:t>изменения или намерения. Аффирмации могут помочь построить позитивный раппорт с нашими клиентами (может быть утомительным</a:t>
            </a:r>
            <a:r>
              <a:rPr lang="ru" kern="1200" dirty="0">
                <a:effectLst/>
              </a:rPr>
              <a:t>, </a:t>
            </a:r>
            <a:r>
              <a:rPr lang="ru" dirty="0"/>
              <a:t>если кто-то все время говорит вам</a:t>
            </a:r>
            <a:r>
              <a:rPr lang="ru" kern="1200" dirty="0">
                <a:effectLst/>
              </a:rPr>
              <a:t>, </a:t>
            </a:r>
            <a:r>
              <a:rPr lang="ru" dirty="0"/>
              <a:t>что вы можете сделать лучше</a:t>
            </a:r>
            <a:r>
              <a:rPr lang="ru" kern="1200" dirty="0">
                <a:effectLst/>
              </a:rPr>
              <a:t>). </a:t>
            </a:r>
            <a:r>
              <a:rPr lang="ru" dirty="0"/>
              <a:t>Аффирмации или позитивные утверждения также могут снизить защитную реакцию клиентов и сделать их более открытыми для конструктивной критической обратной связи в будущем</a:t>
            </a:r>
            <a:r>
              <a:rPr lang="ru" kern="1200" dirty="0">
                <a:effectLst/>
              </a:rPr>
              <a:t>. </a:t>
            </a:r>
            <a:r>
              <a:rPr lang="ru" dirty="0"/>
              <a:t>По своей сути аффирмация — это эмпатия, потому что она показывает, что мы признаем ценность каждого человека</a:t>
            </a:r>
            <a:r>
              <a:rPr lang="ru" kern="1200" dirty="0">
                <a:effectLst/>
              </a:rPr>
              <a:t>, </a:t>
            </a:r>
            <a:r>
              <a:rPr lang="ru" dirty="0"/>
              <a:t>даже тех</a:t>
            </a:r>
            <a:r>
              <a:rPr lang="ru" kern="1200" dirty="0">
                <a:effectLst/>
              </a:rPr>
              <a:t>, </a:t>
            </a:r>
            <a:r>
              <a:rPr lang="ru" dirty="0"/>
              <a:t>кто постоянно</a:t>
            </a:r>
            <a:r>
              <a:rPr lang="ru" kern="1200" dirty="0">
                <a:effectLst/>
              </a:rPr>
              <a:t>, </a:t>
            </a:r>
            <a:r>
              <a:rPr lang="ru" dirty="0"/>
              <a:t>если вообще никогда не придерживается идеального поведения</a:t>
            </a:r>
            <a:r>
              <a:rPr lang="ru" kern="1200" dirty="0">
                <a:effectLst/>
              </a:rPr>
              <a:t>.</a:t>
            </a:r>
            <a:r>
              <a:rPr lang="en-US" dirty="0"/>
              <a:t> </a:t>
            </a:r>
            <a:endParaRPr lang="en-US" dirty="0">
              <a:cs typeface="Calibri"/>
            </a:endParaRPr>
          </a:p>
          <a:p>
            <a:r>
              <a:rPr lang="ru" dirty="0"/>
              <a:t>Объясните</a:t>
            </a:r>
            <a:r>
              <a:rPr lang="ru" i="0" dirty="0"/>
              <a:t>: </a:t>
            </a:r>
            <a:r>
              <a:rPr lang="ru" dirty="0"/>
              <a:t>есть разные способы аффирмации</a:t>
            </a:r>
            <a:r>
              <a:rPr lang="ru" kern="1200" dirty="0">
                <a:effectLst/>
              </a:rPr>
              <a:t>.</a:t>
            </a:r>
            <a:r>
              <a:rPr lang="en-US" dirty="0"/>
              <a:t> </a:t>
            </a:r>
            <a:endParaRPr lang="ru-RU" dirty="0"/>
          </a:p>
          <a:p>
            <a:r>
              <a:rPr lang="ru" dirty="0"/>
              <a:t>Попросите участников привести примеры того, что они могут сказать о клиенте </a:t>
            </a:r>
            <a:r>
              <a:rPr lang="ru" kern="1200" dirty="0">
                <a:effectLst/>
              </a:rPr>
              <a:t>(</a:t>
            </a:r>
            <a:r>
              <a:rPr lang="ru" dirty="0"/>
              <a:t>или друге</a:t>
            </a:r>
            <a:r>
              <a:rPr lang="ru" kern="1200" dirty="0">
                <a:effectLst/>
              </a:rPr>
              <a:t>/</a:t>
            </a:r>
            <a:r>
              <a:rPr lang="ru" dirty="0"/>
              <a:t>члене семьи</a:t>
            </a:r>
            <a:r>
              <a:rPr lang="ru" i="0" kern="1200" dirty="0">
                <a:effectLst/>
              </a:rPr>
              <a:t>/</a:t>
            </a:r>
            <a:r>
              <a:rPr lang="ru" dirty="0"/>
              <a:t>партнере).</a:t>
            </a:r>
            <a:r>
              <a:rPr lang="en-US" dirty="0"/>
              <a:t> </a:t>
            </a:r>
            <a:endParaRPr lang="en-US" dirty="0">
              <a:cs typeface="Calibri"/>
            </a:endParaRPr>
          </a:p>
          <a:p>
            <a:pPr marL="285750" indent="-285750">
              <a:buFont typeface="Arial"/>
              <a:buChar char="•"/>
            </a:pPr>
            <a:r>
              <a:rPr lang="ru" dirty="0"/>
              <a:t>Вы можете сделать позитивный комментарий о намерении или действии человека</a:t>
            </a:r>
            <a:endParaRPr lang="en-US" dirty="0">
              <a:ea typeface="+mn-ea"/>
              <a:cs typeface="+mn-cs"/>
            </a:endParaRPr>
          </a:p>
          <a:p>
            <a:pPr marL="285750" indent="-285750">
              <a:buFont typeface="Arial"/>
              <a:buChar char="•"/>
            </a:pPr>
            <a:r>
              <a:rPr lang="ru" dirty="0"/>
              <a:t>Вы можете комментировать положительные черты характера или навыки</a:t>
            </a:r>
            <a:endParaRPr lang="en-US" dirty="0">
              <a:ea typeface="+mn-ea"/>
              <a:cs typeface="+mn-cs"/>
            </a:endParaRPr>
          </a:p>
          <a:p>
            <a:r>
              <a:rPr lang="ru" dirty="0"/>
              <a:t>Вы можете перефразировать негативное в позитивное.</a:t>
            </a:r>
            <a:r>
              <a:rPr lang="ru" kern="1200" dirty="0">
                <a:effectLst/>
              </a:rPr>
              <a:t> </a:t>
            </a:r>
            <a:r>
              <a:rPr lang="ru-RU" dirty="0"/>
              <a:t>Н</a:t>
            </a:r>
            <a:r>
              <a:rPr lang="ru" dirty="0"/>
              <a:t>апример: «У вас еще не получилось полностью бросить курить</a:t>
            </a:r>
            <a:r>
              <a:rPr lang="ru" kern="1200" dirty="0">
                <a:effectLst/>
              </a:rPr>
              <a:t>, </a:t>
            </a:r>
            <a:r>
              <a:rPr lang="ru" dirty="0"/>
              <a:t>но вы продолжаете стараться</a:t>
            </a:r>
            <a:r>
              <a:rPr lang="ru" kern="1200" dirty="0">
                <a:effectLst/>
              </a:rPr>
              <a:t>, </a:t>
            </a:r>
            <a:r>
              <a:rPr lang="ru" dirty="0"/>
              <a:t>потому что вы действительно заботитесь о вашем здоровье».</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16</a:t>
            </a:fld>
            <a:endParaRPr lang="en-US"/>
          </a:p>
        </p:txBody>
      </p:sp>
    </p:spTree>
    <p:extLst>
      <p:ext uri="{BB962C8B-B14F-4D97-AF65-F5344CB8AC3E}">
        <p14:creationId xmlns:p14="http://schemas.microsoft.com/office/powerpoint/2010/main" val="3569561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37919"/>
            <a:ext cx="5852786" cy="4743451"/>
          </a:xfrm>
        </p:spPr>
        <p:txBody>
          <a:bodyPr/>
          <a:lstStyle/>
          <a:p>
            <a:r>
              <a:rPr lang="ru" dirty="0"/>
              <a:t>Попросите участников повернуться к соседу за столом (все участники должны быть в группах по два или три человека). </a:t>
            </a:r>
            <a:r>
              <a:rPr lang="ru" i="0" dirty="0"/>
              <a:t>Скажите</a:t>
            </a:r>
            <a:r>
              <a:rPr lang="ru" dirty="0"/>
              <a:t> участникам, что цель этого упражнения – попрактиковаться в аффирмации друг с другом в течение нескольких минут. Попросите участников подумать о ситуации из реальной жизни, с которой они в настоящее время имеют дело и которой им удобно поделиться со своим соседом (-</a:t>
            </a:r>
            <a:r>
              <a:rPr lang="ru" dirty="0" err="1"/>
              <a:t>ами</a:t>
            </a:r>
            <a:r>
              <a:rPr lang="ru" dirty="0"/>
              <a:t>). Затем, в свою очередь, сосед должен кратко рассказать слушателю о проблеме, над которой работает его собеседник, и о том, что он делает, чтобы преодолеть трудности, с которыми сталкивается.</a:t>
            </a:r>
            <a:endParaRPr lang="en-US" dirty="0"/>
          </a:p>
          <a:p>
            <a:endParaRPr lang="ru" dirty="0"/>
          </a:p>
          <a:p>
            <a:r>
              <a:rPr lang="ru" dirty="0"/>
              <a:t>Поощряйте участников, выступающих в качестве слушателей, при необходимости делать аффирмации, стараясь начинать свои утверждения с «вы» (не начинайте с «я»), и сосредоточьтесь на чем-то положительном в человеке: его действиях, намерениях, чертах характера или навыках.</a:t>
            </a:r>
            <a:r>
              <a:rPr lang="en-US" dirty="0"/>
              <a:t> </a:t>
            </a:r>
          </a:p>
          <a:p>
            <a:r>
              <a:rPr lang="ru" dirty="0"/>
              <a:t>Отведите на это упражнение около 5 минут, а затем обсудите по очереди реакцию и наблюдения, полученные в ходе упражнения.</a:t>
            </a:r>
            <a:r>
              <a:rPr lang="en-US" dirty="0"/>
              <a:t> </a:t>
            </a:r>
          </a:p>
          <a:p>
            <a:endParaRPr lang="en-US" dirty="0">
              <a:cs typeface="Calibri"/>
            </a:endParaRPr>
          </a:p>
          <a:p>
            <a:r>
              <a:rPr lang="ru" i="1" dirty="0"/>
              <a:t>Каково было получать аффирмации? Каково было их </a:t>
            </a:r>
            <a:r>
              <a:rPr lang="ru-RU" i="1" dirty="0"/>
              <a:t>проговаривать</a:t>
            </a:r>
            <a:r>
              <a:rPr lang="ru" i="1" dirty="0"/>
              <a:t>? Как это может потенциально помочь взаимоотношениям между клиентом и консультантом при проведении индексного тестирования?</a:t>
            </a:r>
            <a:r>
              <a:rPr lang="en-US" dirty="0"/>
              <a:t> </a:t>
            </a:r>
            <a:endParaRPr lang="en-US" dirty="0">
              <a:cs typeface="Calibri"/>
            </a:endParaRPr>
          </a:p>
          <a:p>
            <a:endParaRPr lang="ru" i="1" dirty="0"/>
          </a:p>
          <a:p>
            <a:r>
              <a:rPr lang="ru" i="1" dirty="0"/>
              <a:t>Если есть время, спросите участников, в чем разница между одобрением и похвалой.</a:t>
            </a:r>
            <a:r>
              <a:rPr lang="en-US" dirty="0"/>
              <a:t> </a:t>
            </a:r>
          </a:p>
          <a:p>
            <a:endParaRPr lang="ru" i="1" dirty="0"/>
          </a:p>
          <a:p>
            <a:r>
              <a:rPr lang="ru" i="1" dirty="0"/>
              <a:t>Утверждение — это не то же самое, что похвала</a:t>
            </a:r>
            <a:r>
              <a:rPr lang="ru" i="1" kern="1200" dirty="0">
                <a:effectLst/>
              </a:rPr>
              <a:t>. </a:t>
            </a:r>
            <a:r>
              <a:rPr lang="ru" i="1" dirty="0"/>
              <a:t>Утверждать — значит констатировать что-то как факт - признать доброту</a:t>
            </a:r>
            <a:r>
              <a:rPr lang="ru" i="1" kern="1200" dirty="0">
                <a:effectLst/>
              </a:rPr>
              <a:t>, </a:t>
            </a:r>
            <a:r>
              <a:rPr lang="ru" i="1" dirty="0"/>
              <a:t>ценность в нашем клиенте</a:t>
            </a:r>
            <a:r>
              <a:rPr lang="ru" i="1" kern="1200" dirty="0">
                <a:effectLst/>
              </a:rPr>
              <a:t>, </a:t>
            </a:r>
            <a:r>
              <a:rPr lang="ru" i="1" dirty="0"/>
              <a:t>его поведение или предполагаемое поведение</a:t>
            </a:r>
            <a:r>
              <a:rPr lang="ru" i="1" kern="1200" dirty="0">
                <a:effectLst/>
              </a:rPr>
              <a:t>. </a:t>
            </a:r>
            <a:r>
              <a:rPr lang="ru" i="1" dirty="0"/>
              <a:t>Это добро существует независимо от того, признаем мы это или нет, - оно просто есть</a:t>
            </a:r>
            <a:r>
              <a:rPr lang="ru" i="1" kern="1200" dirty="0">
                <a:effectLst/>
              </a:rPr>
              <a:t>. </a:t>
            </a:r>
            <a:r>
              <a:rPr lang="ru" i="1" dirty="0"/>
              <a:t>С другой стороны, хвалить — значит утверждать, что аутрич-работник или консультант разбирается в том, что хорошо</a:t>
            </a:r>
            <a:r>
              <a:rPr lang="ru" i="1" kern="1200" dirty="0">
                <a:effectLst/>
              </a:rPr>
              <a:t>, </a:t>
            </a:r>
            <a:r>
              <a:rPr lang="ru" i="1" dirty="0"/>
              <a:t>а что плохо</a:t>
            </a:r>
            <a:r>
              <a:rPr lang="ru" i="1" kern="1200" dirty="0">
                <a:effectLst/>
              </a:rPr>
              <a:t>, </a:t>
            </a:r>
            <a:r>
              <a:rPr lang="ru" i="1" dirty="0"/>
              <a:t>что имеет ценность</a:t>
            </a:r>
            <a:r>
              <a:rPr lang="ru" i="1" kern="1200" dirty="0">
                <a:effectLst/>
              </a:rPr>
              <a:t>, </a:t>
            </a:r>
            <a:r>
              <a:rPr lang="ru" i="1" dirty="0"/>
              <a:t>а что нет</a:t>
            </a:r>
            <a:r>
              <a:rPr lang="ru" i="1" kern="1200" dirty="0">
                <a:effectLst/>
              </a:rPr>
              <a:t>. </a:t>
            </a:r>
            <a:r>
              <a:rPr lang="ru" i="1" dirty="0"/>
              <a:t>Это ставит их в положение над клиентом</a:t>
            </a:r>
            <a:r>
              <a:rPr lang="ru" i="1" kern="1200" dirty="0">
                <a:effectLst/>
              </a:rPr>
              <a:t>.</a:t>
            </a:r>
            <a:r>
              <a:rPr lang="en-US" dirty="0"/>
              <a:t> </a:t>
            </a:r>
            <a:endParaRPr lang="ru" dirty="0"/>
          </a:p>
          <a:p>
            <a:endParaRPr lang="ru" i="1" dirty="0"/>
          </a:p>
          <a:p>
            <a:r>
              <a:rPr lang="ru" i="1" dirty="0"/>
              <a:t>На практике это означает создание утверждений</a:t>
            </a:r>
            <a:r>
              <a:rPr lang="ru" i="1" kern="1200" dirty="0">
                <a:effectLst/>
              </a:rPr>
              <a:t>, </a:t>
            </a:r>
            <a:r>
              <a:rPr lang="ru" i="1" dirty="0"/>
              <a:t>в которых основное внимание уделяется «вам» </a:t>
            </a:r>
            <a:r>
              <a:rPr lang="ru" i="1" kern="1200" dirty="0">
                <a:effectLst/>
              </a:rPr>
              <a:t>(</a:t>
            </a:r>
            <a:r>
              <a:rPr lang="ru" i="1" dirty="0"/>
              <a:t>клиенту), а не «мне» </a:t>
            </a:r>
            <a:r>
              <a:rPr lang="ru" i="1" kern="1200" dirty="0">
                <a:effectLst/>
              </a:rPr>
              <a:t>(</a:t>
            </a:r>
            <a:r>
              <a:rPr lang="ru" i="1" dirty="0"/>
              <a:t>аутрич-работнику</a:t>
            </a:r>
            <a:r>
              <a:rPr lang="ru" i="1" kern="1200" dirty="0">
                <a:effectLst/>
              </a:rPr>
              <a:t>). </a:t>
            </a:r>
            <a:r>
              <a:rPr lang="ru" i="1" dirty="0"/>
              <a:t>Подумайте о разнице между: «Ты действительно хочешь защитить себя» и «Я думаю</a:t>
            </a:r>
            <a:r>
              <a:rPr lang="ru" i="1" kern="1200" dirty="0">
                <a:effectLst/>
              </a:rPr>
              <a:t>, </a:t>
            </a:r>
            <a:r>
              <a:rPr lang="ru" i="1" dirty="0"/>
              <a:t>ты очень стараешься». В первом примере основное внимание уделяется клиенту</a:t>
            </a:r>
            <a:r>
              <a:rPr lang="ru" i="1" kern="1200" dirty="0">
                <a:effectLst/>
              </a:rPr>
              <a:t>; </a:t>
            </a:r>
            <a:r>
              <a:rPr lang="ru" i="1" dirty="0"/>
              <a:t>во втором акцент делается на аутрич-работнике и его или ее оценке клиента</a:t>
            </a:r>
            <a:r>
              <a:rPr lang="ru" i="1" kern="1200" dirty="0">
                <a:effectLst/>
              </a:rPr>
              <a:t>.</a:t>
            </a:r>
            <a:endParaRPr lang="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17</a:t>
            </a:fld>
            <a:endParaRPr lang="en-US"/>
          </a:p>
        </p:txBody>
      </p:sp>
    </p:spTree>
    <p:extLst>
      <p:ext uri="{BB962C8B-B14F-4D97-AF65-F5344CB8AC3E}">
        <p14:creationId xmlns:p14="http://schemas.microsoft.com/office/powerpoint/2010/main" val="1582297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41993"/>
          </a:xfrm>
        </p:spPr>
        <p:txBody>
          <a:bodyPr/>
          <a:lstStyle/>
          <a:p>
            <a:r>
              <a:rPr lang="ru" dirty="0"/>
              <a:t>Попросите участников помочь вам определить разницу между разными типами вопросов, которые можно использовать</a:t>
            </a:r>
            <a:r>
              <a:rPr lang="ru" kern="1200" dirty="0">
                <a:effectLst/>
              </a:rPr>
              <a:t>:</a:t>
            </a:r>
            <a:endParaRPr lang="en-US" dirty="0"/>
          </a:p>
          <a:p>
            <a:pPr marL="285750" indent="-285750">
              <a:buFont typeface="Arial"/>
              <a:buChar char="•"/>
            </a:pPr>
            <a:r>
              <a:rPr lang="ru" dirty="0"/>
              <a:t>Открытые вопросы </a:t>
            </a:r>
            <a:endParaRPr lang="en-US" dirty="0">
              <a:ea typeface="+mn-ea"/>
              <a:cs typeface="+mn-cs"/>
            </a:endParaRPr>
          </a:p>
          <a:p>
            <a:pPr marL="285750" indent="-285750">
              <a:buFont typeface="Arial"/>
              <a:buChar char="•"/>
            </a:pPr>
            <a:r>
              <a:rPr lang="ru" dirty="0"/>
              <a:t>Закрытые вопросы</a:t>
            </a:r>
            <a:endParaRPr lang="en-US" dirty="0">
              <a:ea typeface="+mn-ea"/>
              <a:cs typeface="+mn-cs"/>
            </a:endParaRPr>
          </a:p>
          <a:p>
            <a:pPr marL="285750" indent="-285750">
              <a:buFont typeface="Arial"/>
              <a:buChar char="•"/>
            </a:pPr>
            <a:r>
              <a:rPr lang="ru" dirty="0"/>
              <a:t>Наводящие вопросы или вопросы «почему»</a:t>
            </a:r>
            <a:endParaRPr lang="en-US" dirty="0">
              <a:ea typeface="+mn-ea"/>
              <a:cs typeface="+mn-cs"/>
            </a:endParaRPr>
          </a:p>
          <a:p>
            <a:r>
              <a:rPr lang="ru" dirty="0"/>
              <a:t>Попросите участников привести примеры каждого из них</a:t>
            </a:r>
            <a:r>
              <a:rPr lang="ru" kern="1200" dirty="0">
                <a:effectLst/>
              </a:rPr>
              <a:t>.</a:t>
            </a:r>
            <a:r>
              <a:rPr lang="en-US" dirty="0"/>
              <a:t> </a:t>
            </a:r>
            <a:endParaRPr lang="en-US" dirty="0">
              <a:cs typeface="Calibri"/>
            </a:endParaRPr>
          </a:p>
          <a:p>
            <a:r>
              <a:rPr lang="ru" dirty="0"/>
              <a:t>Обсудите</a:t>
            </a:r>
            <a:r>
              <a:rPr lang="ru" kern="1200" dirty="0">
                <a:effectLst/>
              </a:rPr>
              <a:t>, </a:t>
            </a:r>
            <a:r>
              <a:rPr lang="ru" dirty="0"/>
              <a:t>какие типы вопросов обычно лучше использовать с клиентами</a:t>
            </a:r>
            <a:r>
              <a:rPr lang="ru" kern="1200" dirty="0">
                <a:effectLst/>
              </a:rPr>
              <a:t>, </a:t>
            </a:r>
            <a:r>
              <a:rPr lang="ru" dirty="0"/>
              <a:t>а в каких ситуациях можно использовать другие типы вопросов</a:t>
            </a:r>
            <a:r>
              <a:rPr lang="ru" kern="1200" dirty="0">
                <a:effectLst/>
              </a:rPr>
              <a:t>:</a:t>
            </a:r>
            <a:r>
              <a:rPr lang="en-US" dirty="0"/>
              <a:t> </a:t>
            </a:r>
            <a:endParaRPr lang="en-US" dirty="0">
              <a:cs typeface="Calibri"/>
            </a:endParaRPr>
          </a:p>
          <a:p>
            <a:pPr marL="285750" indent="-285750">
              <a:buFont typeface="Arial"/>
              <a:buChar char="•"/>
            </a:pPr>
            <a:r>
              <a:rPr lang="ru" dirty="0"/>
              <a:t>Открытые</a:t>
            </a:r>
            <a:r>
              <a:rPr lang="ru" kern="1200" dirty="0">
                <a:effectLst/>
              </a:rPr>
              <a:t> вопросы </a:t>
            </a:r>
            <a:r>
              <a:rPr lang="ru" dirty="0"/>
              <a:t>позволяют собрать больше информации</a:t>
            </a:r>
            <a:r>
              <a:rPr lang="ru" kern="1200" dirty="0">
                <a:effectLst/>
              </a:rPr>
              <a:t>, </a:t>
            </a:r>
            <a:r>
              <a:rPr lang="ru" dirty="0"/>
              <a:t>при этом сохраняя фокус разговора на клиенте</a:t>
            </a:r>
            <a:r>
              <a:rPr lang="ru" kern="1200" dirty="0">
                <a:effectLst/>
              </a:rPr>
              <a:t>. </a:t>
            </a:r>
            <a:r>
              <a:rPr lang="ru" dirty="0"/>
              <a:t> Помогают установить взаимопонимание и поддерживать разговор</a:t>
            </a:r>
            <a:r>
              <a:rPr lang="ru" kern="1200" dirty="0">
                <a:effectLst/>
              </a:rPr>
              <a:t>.</a:t>
            </a:r>
            <a:endParaRPr lang="ru" dirty="0">
              <a:cs typeface="Calibri"/>
            </a:endParaRPr>
          </a:p>
          <a:p>
            <a:pPr marL="285750" indent="-285750">
              <a:buFont typeface="Arial"/>
              <a:buChar char="•"/>
            </a:pPr>
            <a:r>
              <a:rPr lang="ru" dirty="0"/>
              <a:t>Закрытые</a:t>
            </a:r>
            <a:r>
              <a:rPr lang="ru" kern="1200" dirty="0">
                <a:effectLst/>
              </a:rPr>
              <a:t> - </a:t>
            </a:r>
            <a:r>
              <a:rPr lang="ru" dirty="0"/>
              <a:t>полезны для установления фактов</a:t>
            </a:r>
            <a:r>
              <a:rPr lang="ru" kern="1200" dirty="0">
                <a:effectLst/>
              </a:rPr>
              <a:t>, </a:t>
            </a:r>
            <a:r>
              <a:rPr lang="ru" dirty="0"/>
              <a:t>понимания поведения</a:t>
            </a:r>
            <a:r>
              <a:rPr lang="ru" kern="1200" dirty="0">
                <a:effectLst/>
              </a:rPr>
              <a:t>, </a:t>
            </a:r>
            <a:r>
              <a:rPr lang="ru" dirty="0"/>
              <a:t>но при этом можно попасть в «оценочную ловушку», когда клиент просто отвечает на список вопросов</a:t>
            </a:r>
            <a:r>
              <a:rPr lang="ru" kern="1200" dirty="0">
                <a:effectLst/>
              </a:rPr>
              <a:t>.</a:t>
            </a:r>
            <a:endParaRPr lang="ru" dirty="0">
              <a:cs typeface="Calibri"/>
            </a:endParaRPr>
          </a:p>
          <a:p>
            <a:r>
              <a:rPr lang="ru" i="1" dirty="0"/>
              <a:t>В чем опасность использования наводящих вопросов или вопросов, начинающихся с «почему»?</a:t>
            </a:r>
            <a:r>
              <a:rPr lang="en-US" dirty="0"/>
              <a:t> </a:t>
            </a:r>
            <a:endParaRPr lang="en-US" dirty="0">
              <a:cs typeface="Calibri"/>
            </a:endParaRPr>
          </a:p>
          <a:p>
            <a:pPr marL="285750" indent="-285750">
              <a:buFont typeface="Arial"/>
              <a:buChar char="•"/>
            </a:pPr>
            <a:r>
              <a:rPr lang="ru" dirty="0"/>
              <a:t>Наводящие вопросы</a:t>
            </a:r>
            <a:r>
              <a:rPr lang="ru" kern="1200" dirty="0">
                <a:effectLst/>
              </a:rPr>
              <a:t> </a:t>
            </a:r>
            <a:r>
              <a:rPr lang="ru" dirty="0"/>
              <a:t>в целом неприемлемы, поскольку вы не знаете, говорит ли клиент вам правду или говорит то</a:t>
            </a:r>
            <a:r>
              <a:rPr lang="ru" kern="1200" dirty="0">
                <a:effectLst/>
              </a:rPr>
              <a:t>, </a:t>
            </a:r>
            <a:r>
              <a:rPr lang="ru" dirty="0"/>
              <a:t>что вы хотите услышать</a:t>
            </a:r>
            <a:r>
              <a:rPr lang="ru" kern="1200" dirty="0">
                <a:effectLst/>
              </a:rPr>
              <a:t>.</a:t>
            </a:r>
            <a:endParaRPr lang="ru" dirty="0">
              <a:cs typeface="Calibri"/>
            </a:endParaRPr>
          </a:p>
          <a:p>
            <a:r>
              <a:rPr lang="ru" dirty="0"/>
              <a:t>Вопросы, </a:t>
            </a:r>
            <a:r>
              <a:rPr lang="ru-RU" dirty="0"/>
              <a:t>начинающиеся со слова</a:t>
            </a:r>
            <a:r>
              <a:rPr lang="ru" dirty="0"/>
              <a:t> «</a:t>
            </a:r>
            <a:r>
              <a:rPr lang="ru-RU" dirty="0"/>
              <a:t>п</a:t>
            </a:r>
            <a:r>
              <a:rPr lang="ru" dirty="0"/>
              <a:t>очему», всегда неприемлемы</a:t>
            </a:r>
            <a:r>
              <a:rPr lang="ru" kern="1200" dirty="0">
                <a:effectLst/>
              </a:rPr>
              <a:t>. </a:t>
            </a:r>
            <a:r>
              <a:rPr lang="ru" dirty="0"/>
              <a:t>Такого рода заряженные вопросы — это форма обвинения клиента и они несовместимы с разумной коммуникацией по изменению поведения</a:t>
            </a:r>
            <a:r>
              <a:rPr lang="ru" kern="1200" dirty="0">
                <a:effectLst/>
              </a:rPr>
              <a:t>.</a:t>
            </a:r>
            <a:endParaRPr lang="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18</a:t>
            </a:fld>
            <a:endParaRPr lang="en-US"/>
          </a:p>
        </p:txBody>
      </p:sp>
    </p:spTree>
    <p:extLst>
      <p:ext uri="{BB962C8B-B14F-4D97-AF65-F5344CB8AC3E}">
        <p14:creationId xmlns:p14="http://schemas.microsoft.com/office/powerpoint/2010/main" val="3462747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579438"/>
            <a:ext cx="5486400" cy="3086100"/>
          </a:xfrm>
        </p:spPr>
      </p:sp>
      <p:sp>
        <p:nvSpPr>
          <p:cNvPr id="3" name="Notes Placeholder 2"/>
          <p:cNvSpPr>
            <a:spLocks noGrp="1"/>
          </p:cNvSpPr>
          <p:nvPr>
            <p:ph type="body" idx="1"/>
          </p:nvPr>
        </p:nvSpPr>
        <p:spPr>
          <a:xfrm>
            <a:off x="685800" y="3836878"/>
            <a:ext cx="5486400" cy="5094179"/>
          </a:xfrm>
        </p:spPr>
        <p:txBody>
          <a:bodyPr/>
          <a:lstStyle/>
          <a:p>
            <a:r>
              <a:rPr lang="ru" dirty="0"/>
              <a:t>Попросите участников вернуться к своим группам из трех человек для обсуждения</a:t>
            </a:r>
            <a:r>
              <a:rPr lang="ru" kern="1200" dirty="0">
                <a:effectLst/>
              </a:rPr>
              <a:t>.</a:t>
            </a:r>
            <a:endParaRPr lang="en-US" dirty="0"/>
          </a:p>
          <a:p>
            <a:r>
              <a:rPr lang="ru" dirty="0"/>
              <a:t>На этот раз попросите одного из участников начать с вопроса, чтобы получить дополнительную информацию о ситуации</a:t>
            </a:r>
            <a:r>
              <a:rPr lang="ru" kern="1200" dirty="0">
                <a:effectLst/>
              </a:rPr>
              <a:t>, </a:t>
            </a:r>
            <a:r>
              <a:rPr lang="ru" dirty="0"/>
              <a:t>обсуждавшейся в предыдущем упражнении </a:t>
            </a:r>
            <a:r>
              <a:rPr lang="ru" kern="1200" dirty="0">
                <a:effectLst/>
              </a:rPr>
              <a:t>(</a:t>
            </a:r>
            <a:r>
              <a:rPr lang="ru" dirty="0"/>
              <a:t>люди могут поменяться ролями, если до этого не было достаточно времени</a:t>
            </a:r>
            <a:r>
              <a:rPr lang="ru" kern="1200" dirty="0">
                <a:effectLst/>
              </a:rPr>
              <a:t>). </a:t>
            </a:r>
            <a:r>
              <a:rPr lang="ru" dirty="0"/>
              <a:t>Навигаторов</a:t>
            </a:r>
            <a:r>
              <a:rPr lang="ru" kern="1200" dirty="0">
                <a:effectLst/>
              </a:rPr>
              <a:t>/</a:t>
            </a:r>
            <a:r>
              <a:rPr lang="ru" dirty="0"/>
              <a:t>консультантов следует поощрять использовать как открытые, так и закрытые вопросы</a:t>
            </a:r>
            <a:r>
              <a:rPr lang="ru" kern="1200" dirty="0">
                <a:effectLst/>
              </a:rPr>
              <a:t>, </a:t>
            </a:r>
            <a:r>
              <a:rPr lang="ru" dirty="0"/>
              <a:t>чтобы больше узнать о точке зрения клиента</a:t>
            </a:r>
            <a:r>
              <a:rPr lang="ru" kern="1200" dirty="0">
                <a:effectLst/>
              </a:rPr>
              <a:t>, </a:t>
            </a:r>
            <a:r>
              <a:rPr lang="ru" dirty="0"/>
              <a:t>опыте и т.д</a:t>
            </a:r>
            <a:r>
              <a:rPr lang="ru" kern="1200" dirty="0">
                <a:effectLst/>
              </a:rPr>
              <a:t>.</a:t>
            </a:r>
            <a:r>
              <a:rPr lang="en-US" dirty="0"/>
              <a:t> </a:t>
            </a:r>
            <a:endParaRPr lang="en-US" dirty="0">
              <a:cs typeface="Calibri"/>
            </a:endParaRPr>
          </a:p>
          <a:p>
            <a:r>
              <a:rPr lang="ru" dirty="0"/>
              <a:t>Наблюдатели должны следить за тем</a:t>
            </a:r>
            <a:r>
              <a:rPr lang="ru" kern="1200" dirty="0">
                <a:effectLst/>
              </a:rPr>
              <a:t>, </a:t>
            </a:r>
            <a:r>
              <a:rPr lang="ru" dirty="0"/>
              <a:t>какую информацию дают различные подходы к опросу и как в результате протекает беседа</a:t>
            </a:r>
            <a:r>
              <a:rPr lang="ru" kern="1200" dirty="0">
                <a:effectLst/>
              </a:rPr>
              <a:t>. </a:t>
            </a:r>
            <a:r>
              <a:rPr lang="ru" dirty="0"/>
              <a:t>Им также следует следить за наводящими вопросами или вопросами, которые начинаются со слов</a:t>
            </a:r>
            <a:r>
              <a:rPr lang="ru-RU" dirty="0"/>
              <a:t>а</a:t>
            </a:r>
            <a:r>
              <a:rPr lang="ru" dirty="0"/>
              <a:t> «почему», и принимать к сведению</a:t>
            </a:r>
            <a:r>
              <a:rPr lang="ru" kern="1200" dirty="0">
                <a:effectLst/>
              </a:rPr>
              <a:t>. </a:t>
            </a:r>
            <a:r>
              <a:rPr lang="ru" dirty="0"/>
              <a:t>Если позволяет время</a:t>
            </a:r>
            <a:r>
              <a:rPr lang="ru" kern="1200" dirty="0">
                <a:effectLst/>
              </a:rPr>
              <a:t>, </a:t>
            </a:r>
            <a:r>
              <a:rPr lang="ru" dirty="0"/>
              <a:t>люди могут поменяться ролями</a:t>
            </a:r>
            <a:r>
              <a:rPr lang="ru" kern="1200" dirty="0">
                <a:effectLst/>
              </a:rPr>
              <a:t>.</a:t>
            </a:r>
            <a:r>
              <a:rPr lang="en-US" dirty="0"/>
              <a:t> </a:t>
            </a:r>
            <a:endParaRPr lang="en-US" dirty="0">
              <a:cs typeface="Calibri"/>
            </a:endParaRPr>
          </a:p>
          <a:p>
            <a:r>
              <a:rPr lang="ru" dirty="0"/>
              <a:t>После упражнения проведите краткое общее обсуждение, чтобы получить наблюдения и мысли группы</a:t>
            </a:r>
            <a:r>
              <a:rPr lang="ru" kern="1200" dirty="0">
                <a:effectLst/>
              </a:rPr>
              <a:t>.</a:t>
            </a:r>
            <a:r>
              <a:rPr lang="en-US" dirty="0"/>
              <a:t> </a:t>
            </a:r>
            <a:endParaRPr lang="en-US" dirty="0">
              <a:cs typeface="Calibri"/>
            </a:endParaRPr>
          </a:p>
          <a:p>
            <a:r>
              <a:rPr lang="ru" i="1" dirty="0"/>
              <a:t>Когда лучше использовать открытый вопрос вместо закрытого</a:t>
            </a:r>
            <a:r>
              <a:rPr lang="ru" i="1" kern="1200" dirty="0">
                <a:effectLst/>
              </a:rPr>
              <a:t>?</a:t>
            </a:r>
            <a:r>
              <a:rPr lang="ru" i="1" dirty="0"/>
              <a:t> </a:t>
            </a:r>
            <a:endParaRPr lang="ru" dirty="0"/>
          </a:p>
          <a:p>
            <a:r>
              <a:rPr lang="ru" i="1" dirty="0"/>
              <a:t>Открытые вопросы</a:t>
            </a:r>
            <a:r>
              <a:rPr lang="ru" i="1" kern="1200" dirty="0">
                <a:effectLst/>
              </a:rPr>
              <a:t>, </a:t>
            </a:r>
            <a:r>
              <a:rPr lang="ru" i="1" dirty="0"/>
              <a:t>в отличие от закрытых</a:t>
            </a:r>
            <a:r>
              <a:rPr lang="ru" i="1" kern="1200" dirty="0">
                <a:effectLst/>
              </a:rPr>
              <a:t>, </a:t>
            </a:r>
            <a:r>
              <a:rPr lang="ru" i="1" dirty="0"/>
              <a:t>помогают вам вовлечься и лучше понять своего клиента</a:t>
            </a:r>
            <a:r>
              <a:rPr lang="ru" i="1" kern="1200" dirty="0">
                <a:effectLst/>
              </a:rPr>
              <a:t>, </a:t>
            </a:r>
            <a:r>
              <a:rPr lang="ru" i="1" dirty="0"/>
              <a:t>потому что </a:t>
            </a:r>
            <a:r>
              <a:rPr lang="ru-RU" i="1" dirty="0"/>
              <a:t>они</a:t>
            </a:r>
            <a:r>
              <a:rPr lang="ru" i="1" dirty="0"/>
              <a:t> сосредоточивают внимание на клиенте</a:t>
            </a:r>
            <a:r>
              <a:rPr lang="ru" i="1" kern="1200" dirty="0">
                <a:effectLst/>
              </a:rPr>
              <a:t>, </a:t>
            </a:r>
            <a:r>
              <a:rPr lang="ru" i="1" dirty="0"/>
              <a:t>а не на вас</a:t>
            </a:r>
            <a:r>
              <a:rPr lang="ru" i="1" kern="1200" dirty="0">
                <a:effectLst/>
              </a:rPr>
              <a:t>. </a:t>
            </a:r>
            <a:r>
              <a:rPr lang="ru" i="1" dirty="0"/>
              <a:t>Как правило, это лучший способ начать разговор, когда вы все еще устанавливаете взаимопонимание со своим клиентом</a:t>
            </a:r>
            <a:r>
              <a:rPr lang="ru" i="1" kern="1200" dirty="0">
                <a:effectLst/>
              </a:rPr>
              <a:t>. </a:t>
            </a:r>
            <a:r>
              <a:rPr lang="ru" i="1" dirty="0"/>
              <a:t>Это не означает</a:t>
            </a:r>
            <a:r>
              <a:rPr lang="ru" i="1" kern="1200" dirty="0">
                <a:effectLst/>
              </a:rPr>
              <a:t>, </a:t>
            </a:r>
            <a:r>
              <a:rPr lang="ru" i="1" dirty="0"/>
              <a:t>что вы никогда не должны использовать закрытые вопросы - иногда </a:t>
            </a:r>
            <a:r>
              <a:rPr lang="ru-RU" i="1" dirty="0"/>
              <a:t>они</a:t>
            </a:r>
            <a:r>
              <a:rPr lang="ru" i="1" dirty="0"/>
              <a:t> необходимы для получения конкретной или точной информации или для прояснения вопроса</a:t>
            </a:r>
            <a:r>
              <a:rPr lang="ru" i="1" kern="1200" dirty="0">
                <a:effectLst/>
              </a:rPr>
              <a:t>. </a:t>
            </a:r>
            <a:r>
              <a:rPr lang="ru" i="1" dirty="0"/>
              <a:t>Если у вас есть список конкретных вопросов, </a:t>
            </a:r>
            <a:r>
              <a:rPr lang="ru-RU" i="1" dirty="0"/>
              <a:t>подразумевающих</a:t>
            </a:r>
            <a:r>
              <a:rPr lang="ru" i="1" dirty="0"/>
              <a:t> ответ «да» </a:t>
            </a:r>
            <a:r>
              <a:rPr lang="ru-RU" i="1" dirty="0"/>
              <a:t>или </a:t>
            </a:r>
            <a:r>
              <a:rPr lang="ru" i="1" dirty="0"/>
              <a:t>«нет», на которые вам нужны ответы </a:t>
            </a:r>
            <a:r>
              <a:rPr lang="ru" i="1" kern="1200" dirty="0">
                <a:effectLst/>
              </a:rPr>
              <a:t>(</a:t>
            </a:r>
            <a:r>
              <a:rPr lang="ru" i="1" dirty="0"/>
              <a:t>например</a:t>
            </a:r>
            <a:r>
              <a:rPr lang="ru" i="1" kern="1200" dirty="0">
                <a:effectLst/>
              </a:rPr>
              <a:t>, </a:t>
            </a:r>
            <a:r>
              <a:rPr lang="ru" i="1" dirty="0"/>
              <a:t>для сбора данных</a:t>
            </a:r>
            <a:r>
              <a:rPr lang="ru" i="1" kern="1200" dirty="0">
                <a:effectLst/>
              </a:rPr>
              <a:t>), </a:t>
            </a:r>
            <a:r>
              <a:rPr lang="ru" i="1" dirty="0"/>
              <a:t>лучше сохранить их на потом</a:t>
            </a:r>
            <a:r>
              <a:rPr lang="ru" i="1" kern="1200" dirty="0">
                <a:effectLst/>
              </a:rPr>
              <a:t>. </a:t>
            </a:r>
            <a:r>
              <a:rPr lang="ru" i="1" dirty="0"/>
              <a:t>По ходу разговора может оказаться, что вы уже нашли нужные ответы, даже не задавая этих конкретных вопросов</a:t>
            </a:r>
            <a:r>
              <a:rPr lang="ru" i="1" kern="1200" dirty="0">
                <a:effectLst/>
              </a:rPr>
              <a:t>.</a:t>
            </a:r>
            <a:endParaRPr lang="ru" dirty="0"/>
          </a:p>
        </p:txBody>
      </p:sp>
      <p:sp>
        <p:nvSpPr>
          <p:cNvPr id="4" name="Slide Number Placeholder 3"/>
          <p:cNvSpPr>
            <a:spLocks noGrp="1"/>
          </p:cNvSpPr>
          <p:nvPr>
            <p:ph type="sldNum" sz="quarter" idx="5"/>
          </p:nvPr>
        </p:nvSpPr>
        <p:spPr/>
        <p:txBody>
          <a:bodyPr/>
          <a:lstStyle/>
          <a:p>
            <a:fld id="{9AA269E5-789A-4D39-AC6D-24DE67320D1E}" type="slidenum">
              <a:rPr lang="en-US" smtClean="0"/>
              <a:t>19</a:t>
            </a:fld>
            <a:endParaRPr lang="en-US"/>
          </a:p>
        </p:txBody>
      </p:sp>
    </p:spTree>
    <p:extLst>
      <p:ext uri="{BB962C8B-B14F-4D97-AF65-F5344CB8AC3E}">
        <p14:creationId xmlns:p14="http://schemas.microsoft.com/office/powerpoint/2010/main" val="35139518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Rectangle 7">
            <a:extLst>
              <a:ext uri="{FF2B5EF4-FFF2-40B4-BE49-F238E27FC236}">
                <a16:creationId xmlns:a16="http://schemas.microsoft.com/office/drawing/2014/main" id="{9755297F-6FB7-E545-9AAF-85FAAE6A93FE}"/>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accent2"/>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accent2"/>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accent2"/>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accent2"/>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accent2"/>
                </a:solidFill>
                <a:latin typeface="Arial" panose="020B0604020202020204" pitchFamily="34" charset="0"/>
                <a:ea typeface="ＭＳ Ｐゴシック" panose="020B0600070205080204" pitchFamily="34" charset="-128"/>
              </a:defRPr>
            </a:lvl5pPr>
            <a:lvl6pPr marL="25146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6pPr>
            <a:lvl7pPr marL="29718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7pPr>
            <a:lvl8pPr marL="34290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8pPr>
            <a:lvl9pPr marL="3886200" indent="-228600" eaLnBrk="0" fontAlgn="base" hangingPunct="0">
              <a:spcBef>
                <a:spcPct val="50000"/>
              </a:spcBef>
              <a:spcAft>
                <a:spcPct val="0"/>
              </a:spcAft>
              <a:defRPr sz="2400">
                <a:solidFill>
                  <a:schemeClr val="accent2"/>
                </a:solidFill>
                <a:latin typeface="Arial" panose="020B0604020202020204" pitchFamily="34" charset="0"/>
                <a:ea typeface="ＭＳ Ｐゴシック" panose="020B0600070205080204" pitchFamily="34" charset="-128"/>
              </a:defRPr>
            </a:lvl9pPr>
          </a:lstStyle>
          <a:p>
            <a:pPr eaLnBrk="1" hangingPunct="1"/>
            <a:fld id="{A3544D68-4125-D04F-A5FF-897DF4390C0C}" type="slidenum">
              <a:rPr lang="en-US" altLang="en-US" sz="1200">
                <a:solidFill>
                  <a:schemeClr val="tx1"/>
                </a:solidFill>
                <a:latin typeface="Times New Roman" panose="02020603050405020304" pitchFamily="18" charset="0"/>
              </a:rPr>
              <a:pPr eaLnBrk="1" hangingPunct="1"/>
              <a:t>2</a:t>
            </a:fld>
            <a:endParaRPr lang="en-US" altLang="en-US" sz="1200">
              <a:solidFill>
                <a:schemeClr val="tx1"/>
              </a:solidFill>
              <a:latin typeface="Times New Roman" panose="02020603050405020304" pitchFamily="18" charset="0"/>
            </a:endParaRPr>
          </a:p>
        </p:txBody>
      </p:sp>
      <p:sp>
        <p:nvSpPr>
          <p:cNvPr id="145410" name="Rectangle 2">
            <a:extLst>
              <a:ext uri="{FF2B5EF4-FFF2-40B4-BE49-F238E27FC236}">
                <a16:creationId xmlns:a16="http://schemas.microsoft.com/office/drawing/2014/main" id="{50AB474D-7859-7C49-AEB1-2DC25EB7B86D}"/>
              </a:ext>
            </a:extLst>
          </p:cNvPr>
          <p:cNvSpPr>
            <a:spLocks noGrp="1" noRot="1" noChangeAspect="1" noChangeArrowheads="1" noTextEdit="1"/>
          </p:cNvSpPr>
          <p:nvPr>
            <p:ph type="sldImg"/>
          </p:nvPr>
        </p:nvSpPr>
        <p:spPr>
          <a:solidFill>
            <a:srgbClr val="FFFFFF"/>
          </a:solidFill>
          <a:ln/>
        </p:spPr>
      </p:sp>
      <p:sp>
        <p:nvSpPr>
          <p:cNvPr id="986115" name="Rectangle 3">
            <a:extLst>
              <a:ext uri="{FF2B5EF4-FFF2-40B4-BE49-F238E27FC236}">
                <a16:creationId xmlns:a16="http://schemas.microsoft.com/office/drawing/2014/main" id="{977C21F6-FEC3-6D44-8DCB-391688D8F5D0}"/>
              </a:ext>
            </a:extLst>
          </p:cNvPr>
          <p:cNvSpPr>
            <a:spLocks noGrp="1" noChangeArrowheads="1"/>
          </p:cNvSpPr>
          <p:nvPr>
            <p:ph type="body" idx="1"/>
          </p:nvPr>
        </p:nvSpPr>
        <p:spPr>
          <a:solidFill>
            <a:srgbClr val="FFFFFF"/>
          </a:solidFill>
          <a:ln>
            <a:noFill/>
            <a:miter lim="800000"/>
            <a:headEnd/>
            <a:tailEnd/>
          </a:ln>
        </p:spPr>
        <p:txBody>
          <a:bodyPr/>
          <a:lstStyle/>
          <a:p>
            <a:r>
              <a:rPr lang="ru-RU" b="1" dirty="0"/>
              <a:t>Спросите</a:t>
            </a:r>
            <a:r>
              <a:rPr lang="en-US" b="1" dirty="0"/>
              <a:t>: </a:t>
            </a:r>
            <a:r>
              <a:rPr lang="ru-RU" b="1" dirty="0"/>
              <a:t>«</a:t>
            </a:r>
            <a:r>
              <a:rPr lang="ru" i="1" dirty="0"/>
              <a:t>Все готовы к конфетной викторине?»</a:t>
            </a:r>
            <a:endParaRPr lang="en-US" i="1" dirty="0">
              <a:cs typeface="Calibri"/>
            </a:endParaRPr>
          </a:p>
          <a:p>
            <a:endParaRPr lang="ru" i="1" dirty="0"/>
          </a:p>
          <a:p>
            <a:r>
              <a:rPr lang="en-US" b="1" dirty="0" err="1"/>
              <a:t>Примечание</a:t>
            </a:r>
            <a:r>
              <a:rPr lang="en-US" dirty="0"/>
              <a:t>: </a:t>
            </a:r>
            <a:r>
              <a:rPr lang="ru" dirty="0"/>
              <a:t>вы можете провести эту сессию коротко в пленарном формате. Задавайте по одному вопросу за раз и награждайте конфетой (или другим призом) тех, кто правильно ответит.</a:t>
            </a:r>
            <a:r>
              <a:rPr lang="en-US" dirty="0"/>
              <a:t> </a:t>
            </a:r>
            <a:endParaRPr lang="en-US" dirty="0">
              <a:cs typeface="Calibri"/>
            </a:endParaRPr>
          </a:p>
          <a:p>
            <a:r>
              <a:rPr lang="ru" dirty="0"/>
              <a:t>Перед тем как перейти к следующей сессии, спросите участников, есть ли у них какие-либо вопросы по материалу, рассмотренному в 1-й день. По возможности, попросите участников поделиться своими мыслями, чтобы помочь им ответить на вопросы, прежде чем вы поделитесь собственными мыслями.</a:t>
            </a:r>
            <a:r>
              <a:rPr lang="en-US" dirty="0"/>
              <a:t> </a:t>
            </a:r>
            <a:endParaRPr lang="en-US" dirty="0">
              <a:cs typeface="Calibri"/>
            </a:endParaRPr>
          </a:p>
          <a:p>
            <a:r>
              <a:rPr lang="ru" dirty="0"/>
              <a:t>Когда группа будет готова, переходите к следующей сессии.</a:t>
            </a:r>
            <a:endParaRPr lang="ru" dirty="0">
              <a:cs typeface="Calibri"/>
            </a:endParaRPr>
          </a:p>
        </p:txBody>
      </p:sp>
    </p:spTree>
    <p:extLst>
      <p:ext uri="{BB962C8B-B14F-4D97-AF65-F5344CB8AC3E}">
        <p14:creationId xmlns:p14="http://schemas.microsoft.com/office/powerpoint/2010/main" val="10862563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Проведите мозговой штурм по некоторым ситуациям, в которых консультантам</a:t>
            </a:r>
            <a:r>
              <a:rPr lang="ru" kern="1200" dirty="0">
                <a:effectLst/>
              </a:rPr>
              <a:t>/</a:t>
            </a:r>
            <a:r>
              <a:rPr lang="ru" dirty="0"/>
              <a:t>равным навигатор</a:t>
            </a:r>
            <a:r>
              <a:rPr lang="ru-RU" dirty="0"/>
              <a:t>а</a:t>
            </a:r>
            <a:r>
              <a:rPr lang="ru" dirty="0"/>
              <a:t>м важно взять на себя инициативу</a:t>
            </a:r>
            <a:r>
              <a:rPr lang="ru" kern="1200" dirty="0">
                <a:effectLst/>
              </a:rPr>
              <a:t>:</a:t>
            </a:r>
            <a:r>
              <a:rPr lang="ru" dirty="0"/>
              <a:t> </a:t>
            </a:r>
            <a:endParaRPr lang="en-US" dirty="0">
              <a:cs typeface="Calibri" panose="020F0502020204030204"/>
            </a:endParaRPr>
          </a:p>
          <a:p>
            <a:pPr marL="285750" indent="-285750">
              <a:buFont typeface="Arial"/>
              <a:buChar char="•"/>
            </a:pPr>
            <a:r>
              <a:rPr lang="ru" dirty="0"/>
              <a:t>Если у клиента недостаточно информации или он дезинформирован  </a:t>
            </a:r>
            <a:endParaRPr lang="en-US" dirty="0">
              <a:ea typeface="+mn-ea"/>
              <a:cs typeface="+mn-cs"/>
            </a:endParaRPr>
          </a:p>
          <a:p>
            <a:pPr marL="285750" indent="-285750">
              <a:buFont typeface="Arial"/>
              <a:buChar char="•"/>
            </a:pPr>
            <a:r>
              <a:rPr lang="ru" dirty="0"/>
              <a:t>Если у вас есть идея или предложение, которое может помочь клиенту </a:t>
            </a:r>
            <a:endParaRPr lang="en-US" dirty="0">
              <a:ea typeface="+mn-ea"/>
              <a:cs typeface="+mn-cs"/>
            </a:endParaRPr>
          </a:p>
          <a:p>
            <a:pPr marL="285750" indent="-285750">
              <a:buFont typeface="Arial"/>
              <a:buChar char="•"/>
            </a:pPr>
            <a:r>
              <a:rPr lang="ru" dirty="0"/>
              <a:t>Если клиент запрашивает информацию или помощь </a:t>
            </a:r>
            <a:endParaRPr lang="en-US" dirty="0">
              <a:ea typeface="+mn-ea"/>
              <a:cs typeface="+mn-cs"/>
            </a:endParaRPr>
          </a:p>
          <a:p>
            <a:pPr marL="285750" lvl="0" indent="-285750">
              <a:buFont typeface="Arial"/>
              <a:buChar char="•"/>
            </a:pPr>
            <a:r>
              <a:rPr lang="ru" dirty="0"/>
              <a:t>Другое</a:t>
            </a:r>
            <a:endParaRPr lang="ru" dirty="0">
              <a:cs typeface="Calibri"/>
            </a:endParaRPr>
          </a:p>
          <a:p>
            <a:endParaRPr lang="ru" i="1" dirty="0"/>
          </a:p>
          <a:p>
            <a:r>
              <a:rPr lang="ru" i="1" dirty="0"/>
              <a:t>Когда подошла ваша очередь говорить, может быть сложно предоставлять информацию и при этом не выглядеть как будто вы - эксперт</a:t>
            </a:r>
            <a:r>
              <a:rPr lang="ru" i="1" kern="1200" dirty="0">
                <a:effectLst/>
              </a:rPr>
              <a:t>, </a:t>
            </a:r>
            <a:r>
              <a:rPr lang="ru" i="1" dirty="0"/>
              <a:t>а клиент зависит от вас: поделитесь ли вы с ним этой информацией или нет</a:t>
            </a:r>
            <a:r>
              <a:rPr lang="ru" i="1" kern="1200" dirty="0">
                <a:effectLst/>
              </a:rPr>
              <a:t>? </a:t>
            </a:r>
            <a:r>
              <a:rPr lang="ru" i="1" dirty="0"/>
              <a:t>В чем может заключаться риск игры в роли эксперта</a:t>
            </a:r>
            <a:r>
              <a:rPr lang="ru" i="1" kern="1200" dirty="0">
                <a:effectLst/>
              </a:rPr>
              <a:t>, </a:t>
            </a:r>
            <a:r>
              <a:rPr lang="ru" i="1" dirty="0"/>
              <a:t>а не соратника</a:t>
            </a:r>
            <a:r>
              <a:rPr lang="ru" i="1" kern="1200" dirty="0">
                <a:effectLst/>
              </a:rPr>
              <a:t>? </a:t>
            </a:r>
            <a:r>
              <a:rPr lang="ru-RU" i="1" dirty="0"/>
              <a:t>Если вы играете</a:t>
            </a:r>
            <a:r>
              <a:rPr lang="ru" i="1" dirty="0"/>
              <a:t> роль эксперта, процесс консультирования может проходить быстрее</a:t>
            </a:r>
            <a:r>
              <a:rPr lang="ru" i="1" kern="1200" dirty="0">
                <a:effectLst/>
              </a:rPr>
              <a:t>. Н</a:t>
            </a:r>
            <a:r>
              <a:rPr lang="ru" i="1" dirty="0"/>
              <a:t>о это</a:t>
            </a:r>
            <a:r>
              <a:rPr lang="ru-RU" i="1" dirty="0"/>
              <a:t>т подход</a:t>
            </a:r>
            <a:r>
              <a:rPr lang="ru" i="1" dirty="0"/>
              <a:t> игнорирует знания</a:t>
            </a:r>
            <a:r>
              <a:rPr lang="ru" i="1" kern="1200" dirty="0">
                <a:effectLst/>
              </a:rPr>
              <a:t>/</a:t>
            </a:r>
            <a:r>
              <a:rPr lang="ru" i="1" dirty="0"/>
              <a:t>опыт, которые клиент, возможно, уже имеет</a:t>
            </a:r>
            <a:r>
              <a:rPr lang="ru" i="1" kern="1200" dirty="0">
                <a:effectLst/>
              </a:rPr>
              <a:t>. </a:t>
            </a:r>
            <a:r>
              <a:rPr lang="ru" i="1" dirty="0"/>
              <a:t>Это может заставить клиента почувствовать, что он не интересен нам как личность</a:t>
            </a:r>
            <a:r>
              <a:rPr lang="ru" i="1" kern="1200" dirty="0">
                <a:effectLst/>
              </a:rPr>
              <a:t>. </a:t>
            </a:r>
            <a:r>
              <a:rPr lang="ru" i="1" dirty="0"/>
              <a:t>Это также означает, что мы, возможно, не решаем наиболее важные проблемы клиента, поскольку мы не спрашивали</a:t>
            </a:r>
            <a:r>
              <a:rPr lang="ru" i="1" kern="1200" dirty="0">
                <a:effectLst/>
              </a:rPr>
              <a:t>, </a:t>
            </a:r>
            <a:r>
              <a:rPr lang="ru" i="1" dirty="0"/>
              <a:t>в чем они заключались</a:t>
            </a:r>
            <a:r>
              <a:rPr lang="ru" i="1" kern="1200" dirty="0">
                <a:effectLst/>
              </a:rPr>
              <a:t>. </a:t>
            </a:r>
            <a:r>
              <a:rPr lang="ru" i="1" dirty="0"/>
              <a:t>Наконец, даже несмотря на то</a:t>
            </a:r>
            <a:r>
              <a:rPr lang="ru" i="1" kern="1200" dirty="0">
                <a:effectLst/>
              </a:rPr>
              <a:t>, </a:t>
            </a:r>
            <a:r>
              <a:rPr lang="ru" i="1" dirty="0"/>
              <a:t>что клиенты могут без особого энтузиазма принять наши рекомендации как от экспертов</a:t>
            </a:r>
            <a:r>
              <a:rPr lang="ru" i="1" kern="1200" dirty="0">
                <a:effectLst/>
              </a:rPr>
              <a:t>, </a:t>
            </a:r>
            <a:r>
              <a:rPr lang="ru" i="1" dirty="0"/>
              <a:t>они могут не до конца быть готовы и настроены на изменения</a:t>
            </a:r>
            <a:r>
              <a:rPr lang="ru" i="1" kern="1200" dirty="0">
                <a:effectLst/>
              </a:rPr>
              <a:t>.</a:t>
            </a:r>
            <a:r>
              <a:rPr lang="ru" dirty="0"/>
              <a:t> </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20</a:t>
            </a:fld>
            <a:endParaRPr lang="en-US"/>
          </a:p>
        </p:txBody>
      </p:sp>
    </p:spTree>
    <p:extLst>
      <p:ext uri="{BB962C8B-B14F-4D97-AF65-F5344CB8AC3E}">
        <p14:creationId xmlns:p14="http://schemas.microsoft.com/office/powerpoint/2010/main" val="1035453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Мы хотим иметь возможность предоставлять информацию и рекомендации нашим клиентам</a:t>
            </a:r>
            <a:r>
              <a:rPr lang="ru" i="1" kern="1200" dirty="0">
                <a:effectLst/>
              </a:rPr>
              <a:t>, </a:t>
            </a:r>
            <a:r>
              <a:rPr lang="ru" i="1" dirty="0"/>
              <a:t>но мы хотим делать это совместно с ними</a:t>
            </a:r>
            <a:r>
              <a:rPr lang="ru" i="1" kern="1200" dirty="0">
                <a:effectLst/>
              </a:rPr>
              <a:t>.</a:t>
            </a:r>
            <a:r>
              <a:rPr lang="ru" i="1" dirty="0"/>
              <a:t> </a:t>
            </a:r>
            <a:endParaRPr lang="ru" dirty="0">
              <a:cs typeface="Calibri" panose="020F0502020204030204"/>
            </a:endParaRPr>
          </a:p>
          <a:p>
            <a:r>
              <a:rPr lang="ru" i="1" dirty="0"/>
              <a:t>Вот здесь-то и вступает в игру подход «Спроси-Скажи-Спроси»:  </a:t>
            </a:r>
            <a:endParaRPr lang="en-US" dirty="0">
              <a:ea typeface="+mn-ea"/>
              <a:cs typeface="+mn-cs"/>
            </a:endParaRPr>
          </a:p>
          <a:p>
            <a:pPr marL="285750" indent="-285750">
              <a:buFont typeface="Arial"/>
              <a:buChar char="•"/>
            </a:pPr>
            <a:r>
              <a:rPr lang="ru" b="1" i="1" dirty="0"/>
              <a:t>Спросите</a:t>
            </a:r>
            <a:r>
              <a:rPr lang="ru" i="1" dirty="0"/>
              <a:t> клиента, что он уже знает по теме, которую вы обсуждаете</a:t>
            </a:r>
            <a:r>
              <a:rPr lang="ru" i="1" kern="1200" dirty="0">
                <a:effectLst/>
              </a:rPr>
              <a:t>.</a:t>
            </a:r>
            <a:r>
              <a:rPr lang="ru" i="1" dirty="0"/>
              <a:t> </a:t>
            </a:r>
            <a:endParaRPr lang="en-US" dirty="0">
              <a:ea typeface="+mn-ea"/>
              <a:cs typeface="+mn-cs"/>
            </a:endParaRPr>
          </a:p>
          <a:p>
            <a:pPr marL="285750" indent="-285750">
              <a:buFont typeface="Arial"/>
              <a:buChar char="•"/>
            </a:pPr>
            <a:r>
              <a:rPr lang="ru" b="1" i="1" dirty="0"/>
              <a:t>Скажите</a:t>
            </a:r>
            <a:r>
              <a:rPr lang="ru" i="1" dirty="0"/>
              <a:t> клиенту о дополнительной информации по данной теме</a:t>
            </a:r>
            <a:r>
              <a:rPr lang="ru" i="1" kern="1200" dirty="0">
                <a:effectLst/>
              </a:rPr>
              <a:t>. (</a:t>
            </a:r>
            <a:r>
              <a:rPr lang="ru" i="1" dirty="0"/>
              <a:t>И </a:t>
            </a:r>
            <a:r>
              <a:rPr lang="ru-RU" i="1" dirty="0"/>
              <a:t>это должна быть</a:t>
            </a:r>
            <a:r>
              <a:rPr lang="ru" i="1" dirty="0"/>
              <a:t> только релевантная информация</a:t>
            </a:r>
            <a:r>
              <a:rPr lang="ru" i="1" kern="1200" dirty="0">
                <a:effectLst/>
              </a:rPr>
              <a:t>. </a:t>
            </a:r>
            <a:r>
              <a:rPr lang="ru" i="1" dirty="0"/>
              <a:t>Нет необходимости повторять то, что клиент уже знает</a:t>
            </a:r>
            <a:r>
              <a:rPr lang="ru" i="1" kern="1200" dirty="0">
                <a:effectLst/>
              </a:rPr>
              <a:t>, </a:t>
            </a:r>
            <a:r>
              <a:rPr lang="ru" i="1" dirty="0"/>
              <a:t>и мы не должны перегружать </a:t>
            </a:r>
            <a:r>
              <a:rPr lang="ru-RU" i="1" dirty="0"/>
              <a:t>его</a:t>
            </a:r>
            <a:r>
              <a:rPr lang="ru" i="1" dirty="0"/>
              <a:t> деталями</a:t>
            </a:r>
            <a:r>
              <a:rPr lang="ru" i="1" kern="1200" dirty="0">
                <a:effectLst/>
              </a:rPr>
              <a:t>).</a:t>
            </a:r>
            <a:r>
              <a:rPr lang="ru" i="1" dirty="0"/>
              <a:t> </a:t>
            </a:r>
            <a:endParaRPr lang="en-US" dirty="0">
              <a:ea typeface="+mn-ea"/>
              <a:cs typeface="+mn-cs"/>
            </a:endParaRPr>
          </a:p>
          <a:p>
            <a:pPr marL="285750" indent="-285750">
              <a:buFont typeface="Arial"/>
              <a:buChar char="•"/>
            </a:pPr>
            <a:r>
              <a:rPr lang="ru" b="1" i="1" dirty="0"/>
              <a:t>Спросите</a:t>
            </a:r>
            <a:r>
              <a:rPr lang="ru" i="1" dirty="0"/>
              <a:t> клиента о его реакции на предоставленную вами новую информацию</a:t>
            </a:r>
            <a:r>
              <a:rPr lang="ru" i="1" kern="1200" dirty="0">
                <a:effectLst/>
              </a:rPr>
              <a:t>.</a:t>
            </a:r>
            <a:endParaRPr lang="ru" dirty="0"/>
          </a:p>
          <a:p>
            <a:r>
              <a:rPr lang="ru" i="1" dirty="0"/>
              <a:t>Спрашивать клиентов о том, что они уже знают и как они поняли ту информацию, которой мы с ними поделились ранее, — это то, что мы должны практиковать каждый раз, когда хотим предоставить новую информацию или рекомендацию нашему клиенту — это укрепляет </a:t>
            </a:r>
            <a:r>
              <a:rPr lang="ru-RU" i="1" dirty="0"/>
              <a:t>его</a:t>
            </a:r>
            <a:r>
              <a:rPr lang="ru" i="1" dirty="0"/>
              <a:t> автономию</a:t>
            </a:r>
            <a:r>
              <a:rPr lang="ru" i="1" kern="1200" dirty="0">
                <a:effectLst/>
              </a:rPr>
              <a:t>.</a:t>
            </a:r>
            <a:endParaRPr lang="ru" dirty="0"/>
          </a:p>
        </p:txBody>
      </p:sp>
      <p:sp>
        <p:nvSpPr>
          <p:cNvPr id="4" name="Slide Number Placeholder 3"/>
          <p:cNvSpPr>
            <a:spLocks noGrp="1"/>
          </p:cNvSpPr>
          <p:nvPr>
            <p:ph type="sldNum" sz="quarter" idx="5"/>
          </p:nvPr>
        </p:nvSpPr>
        <p:spPr/>
        <p:txBody>
          <a:bodyPr/>
          <a:lstStyle/>
          <a:p>
            <a:fld id="{9AA269E5-789A-4D39-AC6D-24DE67320D1E}" type="slidenum">
              <a:rPr lang="en-US" smtClean="0"/>
              <a:t>21</a:t>
            </a:fld>
            <a:endParaRPr lang="en-US"/>
          </a:p>
        </p:txBody>
      </p:sp>
    </p:spTree>
    <p:extLst>
      <p:ext uri="{BB962C8B-B14F-4D97-AF65-F5344CB8AC3E}">
        <p14:creationId xmlns:p14="http://schemas.microsoft.com/office/powerpoint/2010/main" val="127916607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1525" y="300038"/>
            <a:ext cx="4089400" cy="2300287"/>
          </a:xfrm>
        </p:spPr>
      </p:sp>
      <p:sp>
        <p:nvSpPr>
          <p:cNvPr id="3" name="Notes Placeholder 2"/>
          <p:cNvSpPr>
            <a:spLocks noGrp="1"/>
          </p:cNvSpPr>
          <p:nvPr>
            <p:ph type="body" idx="1"/>
          </p:nvPr>
        </p:nvSpPr>
        <p:spPr>
          <a:xfrm>
            <a:off x="685800" y="2625725"/>
            <a:ext cx="5677422" cy="6430593"/>
          </a:xfrm>
        </p:spPr>
        <p:txBody>
          <a:bodyPr/>
          <a:lstStyle/>
          <a:p>
            <a:r>
              <a:rPr lang="ru-RU" dirty="0"/>
              <a:t>Выберите</a:t>
            </a:r>
            <a:r>
              <a:rPr lang="ru" dirty="0"/>
              <a:t> двух добровольцев</a:t>
            </a:r>
            <a:r>
              <a:rPr lang="ru" kern="1200" dirty="0">
                <a:effectLst/>
              </a:rPr>
              <a:t>, </a:t>
            </a:r>
            <a:r>
              <a:rPr lang="ru" dirty="0"/>
              <a:t>которые помогут вам разыграть сценарий</a:t>
            </a:r>
            <a:r>
              <a:rPr lang="ru" kern="1200" dirty="0">
                <a:effectLst/>
              </a:rPr>
              <a:t>, </a:t>
            </a:r>
            <a:r>
              <a:rPr lang="ru" dirty="0"/>
              <a:t>представленный на слайде</a:t>
            </a:r>
            <a:r>
              <a:rPr lang="ru" kern="1200" dirty="0">
                <a:effectLst/>
              </a:rPr>
              <a:t>. </a:t>
            </a:r>
            <a:r>
              <a:rPr lang="ru" dirty="0"/>
              <a:t>Если ваша аудитория довольно большая</a:t>
            </a:r>
            <a:r>
              <a:rPr lang="ru" kern="1200" dirty="0">
                <a:effectLst/>
              </a:rPr>
              <a:t>, </a:t>
            </a:r>
            <a:r>
              <a:rPr lang="ru" dirty="0"/>
              <a:t>вы можете заранее распечатать данный слайд и раздать копии перед упражнением</a:t>
            </a:r>
            <a:r>
              <a:rPr lang="ru" kern="1200" dirty="0">
                <a:effectLst/>
              </a:rPr>
              <a:t>.</a:t>
            </a:r>
            <a:endParaRPr lang="en-US" dirty="0"/>
          </a:p>
          <a:p>
            <a:endParaRPr lang="ru" dirty="0"/>
          </a:p>
          <a:p>
            <a:r>
              <a:rPr lang="ru" dirty="0"/>
              <a:t>Прежде чем двое начнут читать, объясните, что один будет в роли клиента, а другой - консультанта.</a:t>
            </a:r>
            <a:r>
              <a:rPr lang="en-US" dirty="0"/>
              <a:t> </a:t>
            </a:r>
          </a:p>
          <a:p>
            <a:pPr>
              <a:lnSpc>
                <a:spcPct val="90000"/>
              </a:lnSpc>
            </a:pPr>
            <a:endParaRPr lang="ru" dirty="0"/>
          </a:p>
          <a:p>
            <a:pPr>
              <a:lnSpc>
                <a:spcPct val="90000"/>
              </a:lnSpc>
            </a:pPr>
            <a:r>
              <a:rPr lang="ru" dirty="0"/>
              <a:t>Объясните, что красные вопросительные знаки (на слайде) в сценарии — это маркеры, которые следуют за одним или несколькими наборами навыков, которые мы разбирали на данной сессии. По мере того как двое добровольцев будут зачитывать сценарий, участники могут поднимать руки или называть навык, использованный непосредственно перед каждым вопросительным знаком.</a:t>
            </a:r>
            <a:r>
              <a:rPr lang="en-US" dirty="0"/>
              <a:t> </a:t>
            </a:r>
          </a:p>
          <a:p>
            <a:pPr>
              <a:lnSpc>
                <a:spcPct val="90000"/>
              </a:lnSpc>
            </a:pPr>
            <a:endParaRPr lang="ru" dirty="0"/>
          </a:p>
          <a:p>
            <a:pPr>
              <a:lnSpc>
                <a:spcPct val="90000"/>
              </a:lnSpc>
            </a:pPr>
            <a:r>
              <a:rPr lang="ru" dirty="0"/>
              <a:t>Попросите добровольцев останавливаться у каждого красного вопросительного знака, чтобы дать участникам время подумать. Используйте ответы в примечаниях к слайду, чтобы помогать участникам.</a:t>
            </a:r>
          </a:p>
        </p:txBody>
      </p:sp>
      <p:sp>
        <p:nvSpPr>
          <p:cNvPr id="4" name="Slide Number Placeholder 3"/>
          <p:cNvSpPr>
            <a:spLocks noGrp="1"/>
          </p:cNvSpPr>
          <p:nvPr>
            <p:ph type="sldNum" sz="quarter" idx="5"/>
          </p:nvPr>
        </p:nvSpPr>
        <p:spPr/>
        <p:txBody>
          <a:bodyPr/>
          <a:lstStyle/>
          <a:p>
            <a:fld id="{9AA269E5-789A-4D39-AC6D-24DE67320D1E}" type="slidenum">
              <a:rPr lang="en-US" smtClean="0"/>
              <a:t>22</a:t>
            </a:fld>
            <a:endParaRPr lang="en-US"/>
          </a:p>
        </p:txBody>
      </p:sp>
    </p:spTree>
    <p:extLst>
      <p:ext uri="{BB962C8B-B14F-4D97-AF65-F5344CB8AC3E}">
        <p14:creationId xmlns:p14="http://schemas.microsoft.com/office/powerpoint/2010/main" val="2803203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Независимо от того, какую стратегию вы используете при общении со своими клиентами, важно избегать определенных методов коммуникации</a:t>
            </a:r>
            <a:r>
              <a:rPr lang="ru" i="1" kern="1200" dirty="0">
                <a:effectLst/>
              </a:rPr>
              <a:t>, </a:t>
            </a:r>
            <a:r>
              <a:rPr lang="ru" i="1" dirty="0"/>
              <a:t>которые</a:t>
            </a:r>
            <a:r>
              <a:rPr lang="ru" i="1" kern="1200" dirty="0">
                <a:effectLst/>
              </a:rPr>
              <a:t>, </a:t>
            </a:r>
            <a:r>
              <a:rPr lang="ru" i="1" dirty="0"/>
              <a:t>хотя и имеют добрые намерения</a:t>
            </a:r>
            <a:r>
              <a:rPr lang="ru" i="1" kern="1200" dirty="0">
                <a:effectLst/>
              </a:rPr>
              <a:t>, </a:t>
            </a:r>
            <a:r>
              <a:rPr lang="ru" i="1" dirty="0"/>
              <a:t>могут побудить клиентов сопротивляться переменам</a:t>
            </a:r>
            <a:r>
              <a:rPr lang="ru" i="1" kern="1200" dirty="0">
                <a:effectLst/>
              </a:rPr>
              <a:t>.</a:t>
            </a:r>
            <a:endParaRPr lang="ru" dirty="0">
              <a:cs typeface="Calibri" panose="020F0502020204030204"/>
            </a:endParaRPr>
          </a:p>
          <a:p>
            <a:endParaRPr lang="ru" i="1" dirty="0"/>
          </a:p>
          <a:p>
            <a:r>
              <a:rPr lang="ru" i="1" dirty="0"/>
              <a:t>К ним относятся те, что указаны на данном слайде</a:t>
            </a:r>
            <a:r>
              <a:rPr lang="ru" i="1" kern="1200" dirty="0">
                <a:effectLst/>
              </a:rPr>
              <a:t>. </a:t>
            </a:r>
            <a:r>
              <a:rPr lang="ru" i="1" dirty="0"/>
              <a:t>Кто-нибудь хочет прочитать, что написано на этом слайде</a:t>
            </a:r>
            <a:r>
              <a:rPr lang="ru" i="1" kern="1200" dirty="0">
                <a:effectLst/>
              </a:rPr>
              <a:t>?</a:t>
            </a:r>
            <a:r>
              <a:rPr lang="en-US" dirty="0"/>
              <a:t> </a:t>
            </a:r>
          </a:p>
          <a:p>
            <a:endParaRPr lang="ru" dirty="0"/>
          </a:p>
          <a:p>
            <a:r>
              <a:rPr lang="ru" dirty="0"/>
              <a:t>Попросите добровольца прочитать примеры</a:t>
            </a:r>
            <a:r>
              <a:rPr lang="ru" i="0" kern="1200" dirty="0">
                <a:effectLst/>
              </a:rPr>
              <a:t>.</a:t>
            </a:r>
            <a:endParaRPr lang="ru" dirty="0"/>
          </a:p>
        </p:txBody>
      </p:sp>
      <p:sp>
        <p:nvSpPr>
          <p:cNvPr id="4" name="Slide Number Placeholder 3"/>
          <p:cNvSpPr>
            <a:spLocks noGrp="1"/>
          </p:cNvSpPr>
          <p:nvPr>
            <p:ph type="sldNum" sz="quarter" idx="5"/>
          </p:nvPr>
        </p:nvSpPr>
        <p:spPr/>
        <p:txBody>
          <a:bodyPr/>
          <a:lstStyle/>
          <a:p>
            <a:fld id="{9AA269E5-789A-4D39-AC6D-24DE67320D1E}" type="slidenum">
              <a:rPr lang="en-US" smtClean="0"/>
              <a:t>23</a:t>
            </a:fld>
            <a:endParaRPr lang="en-US"/>
          </a:p>
        </p:txBody>
      </p:sp>
    </p:spTree>
    <p:extLst>
      <p:ext uri="{BB962C8B-B14F-4D97-AF65-F5344CB8AC3E}">
        <p14:creationId xmlns:p14="http://schemas.microsoft.com/office/powerpoint/2010/main" val="247402050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Вместо подходов на предыдущем слайде вы можете попробовать использовать данные варианты. Кто-нибудь хочет прочитать данный слайд?</a:t>
            </a:r>
            <a:endParaRPr lang="ru" dirty="0">
              <a:cs typeface="Calibri" panose="020F0502020204030204"/>
            </a:endParaRPr>
          </a:p>
          <a:p>
            <a:pPr marL="171450" indent="-171450">
              <a:buFont typeface="Arial"/>
              <a:buChar char="•"/>
            </a:pPr>
            <a:endParaRPr lang="ru" i="1" dirty="0"/>
          </a:p>
          <a:p>
            <a:r>
              <a:rPr lang="ru" dirty="0"/>
              <a:t>Попросите добровольца прочитать примеры</a:t>
            </a:r>
            <a:r>
              <a:rPr lang="ru" i="0" dirty="0"/>
              <a:t>.</a:t>
            </a:r>
          </a:p>
          <a:p>
            <a:endParaRPr lang="ru" dirty="0">
              <a:cs typeface="Calibri"/>
            </a:endParaRPr>
          </a:p>
          <a:p>
            <a:r>
              <a:rPr lang="ru" b="1" dirty="0">
                <a:hlinkClick r:id="rId3"/>
              </a:rPr>
              <a:t>Амбивале́нтность</a:t>
            </a:r>
            <a:r>
              <a:rPr lang="ru" dirty="0"/>
              <a:t> — двойственность отношения к чему-либо, в особенности — двойственность переживания, выражающаяся в том, что один и тот же объект вызывает у человека одновременно два противоположных чувства.</a:t>
            </a:r>
            <a:endParaRPr lang="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24</a:t>
            </a:fld>
            <a:endParaRPr lang="en-US"/>
          </a:p>
        </p:txBody>
      </p:sp>
    </p:spTree>
    <p:extLst>
      <p:ext uri="{BB962C8B-B14F-4D97-AF65-F5344CB8AC3E}">
        <p14:creationId xmlns:p14="http://schemas.microsoft.com/office/powerpoint/2010/main" val="155083674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8663"/>
            <a:ext cx="5486400" cy="3086100"/>
          </a:xfrm>
        </p:spPr>
      </p:sp>
      <p:sp>
        <p:nvSpPr>
          <p:cNvPr id="3" name="Notes Placeholder 2"/>
          <p:cNvSpPr>
            <a:spLocks noGrp="1"/>
          </p:cNvSpPr>
          <p:nvPr>
            <p:ph type="body" idx="1"/>
          </p:nvPr>
        </p:nvSpPr>
        <p:spPr>
          <a:xfrm>
            <a:off x="685800" y="3949613"/>
            <a:ext cx="5486400" cy="5119231"/>
          </a:xfrm>
        </p:spPr>
        <p:txBody>
          <a:bodyPr/>
          <a:lstStyle/>
          <a:p>
            <a:r>
              <a:rPr lang="ru" i="1" dirty="0"/>
              <a:t>Кто-нибудь может сказать мне, что такое мотивация? Какие еще слова вы бы использовали, чтобы описать ее? Как она связана с индексным тестированием?</a:t>
            </a:r>
            <a:endParaRPr lang="ru" dirty="0">
              <a:cs typeface="Calibri" panose="020F0502020204030204"/>
            </a:endParaRPr>
          </a:p>
          <a:p>
            <a:endParaRPr lang="ru" dirty="0"/>
          </a:p>
          <a:p>
            <a:r>
              <a:rPr lang="ru" dirty="0"/>
              <a:t>Запишите комментарии участников на </a:t>
            </a:r>
            <a:r>
              <a:rPr lang="ru" dirty="0" err="1"/>
              <a:t>флипчарте</a:t>
            </a:r>
            <a:r>
              <a:rPr lang="ru" i="0" dirty="0"/>
              <a:t>.</a:t>
            </a:r>
            <a:r>
              <a:rPr lang="en-US" dirty="0"/>
              <a:t> </a:t>
            </a:r>
          </a:p>
          <a:p>
            <a:endParaRPr lang="ru" i="1" dirty="0"/>
          </a:p>
          <a:p>
            <a:r>
              <a:rPr lang="ru" i="1" dirty="0"/>
              <a:t>Теперь кто-нибудь может сказать мне, что такое принуждение?</a:t>
            </a:r>
            <a:r>
              <a:rPr lang="en-US" dirty="0"/>
              <a:t> </a:t>
            </a:r>
          </a:p>
          <a:p>
            <a:pPr>
              <a:defRPr/>
            </a:pPr>
            <a:endParaRPr lang="ru" dirty="0"/>
          </a:p>
          <a:p>
            <a:pPr>
              <a:defRPr/>
            </a:pPr>
            <a:r>
              <a:rPr lang="ru" dirty="0"/>
              <a:t>Запишите комментарии участников на </a:t>
            </a:r>
            <a:r>
              <a:rPr lang="ru" dirty="0" err="1"/>
              <a:t>флипчарте</a:t>
            </a:r>
            <a:r>
              <a:rPr lang="ru" i="0" dirty="0"/>
              <a:t>. </a:t>
            </a:r>
            <a:r>
              <a:rPr lang="ru" dirty="0"/>
              <a:t>Подчеркните на </a:t>
            </a:r>
            <a:r>
              <a:rPr lang="ru" dirty="0" err="1"/>
              <a:t>флипчарте</a:t>
            </a:r>
            <a:r>
              <a:rPr lang="ru" dirty="0"/>
              <a:t>, есть ли какое-либо сходство между словами, используемыми для описания мотивации и принуждения</a:t>
            </a:r>
            <a:r>
              <a:rPr lang="ru" i="0" dirty="0"/>
              <a:t>.</a:t>
            </a:r>
            <a:r>
              <a:rPr lang="en-US" dirty="0"/>
              <a:t> </a:t>
            </a:r>
          </a:p>
          <a:p>
            <a:endParaRPr lang="ru" i="1" dirty="0"/>
          </a:p>
          <a:p>
            <a:r>
              <a:rPr lang="ru" i="1" dirty="0"/>
              <a:t>Когда мотивация переходит черту принуждения? Давайте сделаем небольшое упражнение, чтобы понять, что вы думаете.</a:t>
            </a:r>
            <a:r>
              <a:rPr lang="en-US" dirty="0"/>
              <a:t> </a:t>
            </a:r>
          </a:p>
          <a:p>
            <a:endParaRPr lang="ru" dirty="0"/>
          </a:p>
          <a:p>
            <a:r>
              <a:rPr lang="ru" dirty="0"/>
              <a:t>Попросите группу встать. Для этого упражнения необходимо, чтобы </a:t>
            </a:r>
            <a:r>
              <a:rPr lang="ru-RU" dirty="0"/>
              <a:t>участники</a:t>
            </a:r>
            <a:r>
              <a:rPr lang="ru" dirty="0"/>
              <a:t> могли пройти в одну или другую сторону комнаты или остаться посередине. Или же они могут оставаться на своих местах и поднимать руки.</a:t>
            </a:r>
            <a:r>
              <a:rPr lang="en-US" dirty="0"/>
              <a:t> </a:t>
            </a:r>
          </a:p>
          <a:p>
            <a:r>
              <a:rPr lang="ru" dirty="0"/>
              <a:t>Приведите следующие примеры и попросите участников проголосовать, заняв место в комнате/или подняв руки, чтобы указать, является ли это мотивацией, принуждением или и тем, и другим:</a:t>
            </a:r>
            <a:r>
              <a:rPr lang="en-US" dirty="0"/>
              <a:t> </a:t>
            </a:r>
            <a:endParaRPr lang="ru" i="1" dirty="0"/>
          </a:p>
          <a:p>
            <a:r>
              <a:rPr lang="ru" i="1" dirty="0"/>
              <a:t>- Чтобы улучшить результаты индексного тестирования, клиника A платит ЛЖВ 10 долларов за каждого партнера, которого он приведет, и дополнительно 5 долларов, если у партнера окажется положительный результат.</a:t>
            </a:r>
            <a:endParaRPr lang="ru" i="1" dirty="0">
              <a:cs typeface="Calibri"/>
            </a:endParaRPr>
          </a:p>
          <a:p>
            <a:r>
              <a:rPr lang="ru" i="1" dirty="0"/>
              <a:t>- Клиентка-ЛЖВ приезжает за АРТ. Консультант говорит ей, что она не сможет получить лекарство, если не приведет как минимум двух партнеров на тестирование на ВИЧ.</a:t>
            </a:r>
            <a:endParaRPr lang="ru" i="1" dirty="0">
              <a:cs typeface="Calibri"/>
            </a:endParaRPr>
          </a:p>
          <a:p>
            <a:r>
              <a:rPr lang="ru" i="1" dirty="0"/>
              <a:t>- Мать, живущая с ВИЧ, не решается приводить своих биологических детей на тестирование на ВИЧ. Вы знакомите ее с такой же матерью, которая может поделиться своим опытом тестирования детей.</a:t>
            </a:r>
            <a:endParaRPr lang="ru" i="1" dirty="0">
              <a:cs typeface="Calibri" panose="020F0502020204030204"/>
            </a:endParaRPr>
          </a:p>
          <a:p>
            <a:pPr>
              <a:lnSpc>
                <a:spcPct val="90000"/>
              </a:lnSpc>
              <a:spcBef>
                <a:spcPts val="600"/>
              </a:spcBef>
              <a:defRPr/>
            </a:pPr>
            <a:endParaRPr lang="ru" i="1" dirty="0"/>
          </a:p>
          <a:p>
            <a:pPr>
              <a:lnSpc>
                <a:spcPct val="90000"/>
              </a:lnSpc>
              <a:spcBef>
                <a:spcPts val="600"/>
              </a:spcBef>
              <a:defRPr/>
            </a:pPr>
            <a:r>
              <a:rPr lang="ru" i="1" dirty="0"/>
              <a:t>ПРИНУЖДЕНИЕ: практика убеждения кого-либо сделать что-либо с помощью силы или угроз.</a:t>
            </a:r>
            <a:r>
              <a:rPr lang="en-US" dirty="0"/>
              <a:t> </a:t>
            </a:r>
            <a:r>
              <a:rPr lang="ru" i="1" dirty="0"/>
              <a:t>Прежде чем двигаться дальше, напомните участникам, что не принуждение является основным принципом тестирования на ВИЧ.</a:t>
            </a:r>
            <a:endParaRPr lang="ru" dirty="0"/>
          </a:p>
        </p:txBody>
      </p:sp>
      <p:sp>
        <p:nvSpPr>
          <p:cNvPr id="4" name="Slide Number Placeholder 3"/>
          <p:cNvSpPr>
            <a:spLocks noGrp="1"/>
          </p:cNvSpPr>
          <p:nvPr>
            <p:ph type="sldNum" sz="quarter" idx="5"/>
          </p:nvPr>
        </p:nvSpPr>
        <p:spPr/>
        <p:txBody>
          <a:bodyPr/>
          <a:lstStyle/>
          <a:p>
            <a:fld id="{9AA269E5-789A-4D39-AC6D-24DE67320D1E}" type="slidenum">
              <a:rPr lang="en-US" smtClean="0"/>
              <a:t>25</a:t>
            </a:fld>
            <a:endParaRPr lang="en-US"/>
          </a:p>
        </p:txBody>
      </p:sp>
    </p:spTree>
    <p:extLst>
      <p:ext uri="{BB962C8B-B14F-4D97-AF65-F5344CB8AC3E}">
        <p14:creationId xmlns:p14="http://schemas.microsoft.com/office/powerpoint/2010/main" val="18469992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Мотивационное консультирование помогает клиентам и поставщикам услуг наладить отношения, в которых скорее всего клиент будет делиться деликатной информацией. В контексте индексного тестирования данная информация может включать насилие со стороны одного из партнеров индекс-клиента.</a:t>
            </a:r>
            <a:endParaRPr lang="ru" dirty="0">
              <a:cs typeface="Calibri" panose="020F0502020204030204"/>
            </a:endParaRPr>
          </a:p>
          <a:p>
            <a:endParaRPr lang="ru" i="1" dirty="0"/>
          </a:p>
          <a:p>
            <a:r>
              <a:rPr lang="ru" i="1" dirty="0"/>
              <a:t>Раскрытие насилия со стороны интимного партнера (НССИП) нельзя рассматривать как другие причины, такие как амбивалентность или другие причины сопротивления. Вовлечение агрессивного партнера в тестирование партнеров на ВИЧ может нанести серьезный вред индекс-клиенту. Если клиент не чувствует себя комфортно, привлека</a:t>
            </a:r>
            <a:r>
              <a:rPr lang="ru-RU" i="1" dirty="0"/>
              <a:t>я</a:t>
            </a:r>
            <a:r>
              <a:rPr lang="ru" i="1" dirty="0"/>
              <a:t> партнера к тестированию из-за насилия или угрозы насилия, не следует продолжать проведение индексного тестирования.</a:t>
            </a:r>
            <a:r>
              <a:rPr lang="en-US" dirty="0"/>
              <a:t> </a:t>
            </a:r>
          </a:p>
          <a:p>
            <a:endParaRPr lang="ru" i="1" dirty="0"/>
          </a:p>
          <a:p>
            <a:r>
              <a:rPr lang="ru" i="1" dirty="0"/>
              <a:t>В то же время клиент, раскрывающий НССИП, теперь поделился важной информацией, которая может повлиять на его приверженность лечению, вирусную нагрузку и общее самочувствие.</a:t>
            </a:r>
            <a:r>
              <a:rPr lang="en-US" dirty="0"/>
              <a:t> </a:t>
            </a:r>
          </a:p>
          <a:p>
            <a:endParaRPr lang="ru" i="1" dirty="0"/>
          </a:p>
          <a:p>
            <a:r>
              <a:rPr lang="ru" i="1" dirty="0"/>
              <a:t>На это нужно немедленно отреагировать.</a:t>
            </a:r>
            <a:r>
              <a:rPr lang="en-US" dirty="0"/>
              <a:t> </a:t>
            </a:r>
            <a:r>
              <a:rPr lang="ru" i="1" dirty="0"/>
              <a:t>Когда происходит раскрытие информации о насилии, разговор об индексном тестировании следует приостановить, а консультанту следует перейти к оказанию первой помощи. Оказание первой помощи будет подробно рассмотрено на следующей сессии.</a:t>
            </a:r>
            <a:endParaRPr lang="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26</a:t>
            </a:fld>
            <a:endParaRPr lang="en-US"/>
          </a:p>
        </p:txBody>
      </p:sp>
    </p:spTree>
    <p:extLst>
      <p:ext uri="{BB962C8B-B14F-4D97-AF65-F5344CB8AC3E}">
        <p14:creationId xmlns:p14="http://schemas.microsoft.com/office/powerpoint/2010/main" val="12947454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На этой сессии мы обсудим некоторые пункты из минимальных требований, которые должны быть выполнены, прежде чем спрашивать о насилии, а также узнаем рекомендованные способы как спрашивать и реагировать на насилие со стороны интимного партнера (НССИП).</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27</a:t>
            </a:fld>
            <a:endParaRPr lang="en-US"/>
          </a:p>
        </p:txBody>
      </p:sp>
    </p:spTree>
    <p:extLst>
      <p:ext uri="{BB962C8B-B14F-4D97-AF65-F5344CB8AC3E}">
        <p14:creationId xmlns:p14="http://schemas.microsoft.com/office/powerpoint/2010/main" val="339492459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На протяжении этого тренинга мы несколько раз затрагивали тему насилия. На этом занятии мы обсудим, как задавать вопросы о насилии и что делать, когда нам становится известно о нем. </a:t>
            </a:r>
            <a:endParaRPr lang="en-US" dirty="0">
              <a:cs typeface="Calibri" panose="020F0502020204030204"/>
            </a:endParaRPr>
          </a:p>
          <a:p>
            <a:endParaRPr lang="ru" dirty="0"/>
          </a:p>
          <a:p>
            <a:r>
              <a:rPr lang="ru" dirty="0"/>
              <a:t>Прежде чем равные консультанты смогут спросить о насилии и, следовательно, прежде чем программа сможет внедрить индексное тестирование, - необходимо наличие нескольких элементов. Хотя равные навигаторы не несут ответственности за многие из них (например, за разработку СОП), для вас важно знать, какие виды поддержки должны быть доступны вам, когда вы принимаете участие в такой важной работе. </a:t>
            </a:r>
          </a:p>
          <a:p>
            <a:endParaRPr lang="ru" i="1" dirty="0"/>
          </a:p>
          <a:p>
            <a:r>
              <a:rPr lang="ru" i="1" dirty="0"/>
              <a:t>Два требования, которые мы подробно рассмотрим на этом занятии, выделены красным на слайде.</a:t>
            </a:r>
            <a:endParaRPr lang="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28</a:t>
            </a:fld>
            <a:endParaRPr lang="en-US"/>
          </a:p>
        </p:txBody>
      </p:sp>
    </p:spTree>
    <p:extLst>
      <p:ext uri="{BB962C8B-B14F-4D97-AF65-F5344CB8AC3E}">
        <p14:creationId xmlns:p14="http://schemas.microsoft.com/office/powerpoint/2010/main" val="1489903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Многие клиенты не понимают, зачем консультант по ВИЧ спрашивает их, не переживали ли они насилие. Поэтому важно начать с объяснения того, что спрашиваете о насилии, потому что вы заботитесь об их благополучии и хотите поддержать их в принятии решения о том, подходит ли им индексное тестирование и как</a:t>
            </a:r>
            <a:r>
              <a:rPr lang="ru-RU" dirty="0"/>
              <a:t>ой</a:t>
            </a:r>
            <a:r>
              <a:rPr lang="ru" dirty="0"/>
              <a:t> метод тестирования партнеров лучше использовать. </a:t>
            </a:r>
            <a:endParaRPr lang="en-US" dirty="0">
              <a:cs typeface="Calibri" panose="020F0502020204030204"/>
            </a:endParaRPr>
          </a:p>
          <a:p>
            <a:pPr>
              <a:lnSpc>
                <a:spcPct val="110000"/>
              </a:lnSpc>
              <a:spcAft>
                <a:spcPts val="800"/>
              </a:spcAft>
            </a:pPr>
            <a:endParaRPr lang="ru" i="1" dirty="0"/>
          </a:p>
          <a:p>
            <a:pPr>
              <a:lnSpc>
                <a:spcPct val="110000"/>
              </a:lnSpc>
              <a:spcAft>
                <a:spcPts val="800"/>
              </a:spcAft>
            </a:pPr>
            <a:r>
              <a:rPr lang="ru" i="1" dirty="0"/>
              <a:t>Вы можете рассмотреть возможность использования сценария, представленного здесь на слайде. Хотел бы кто-нибудь вызваться прочитать это? </a:t>
            </a:r>
          </a:p>
          <a:p>
            <a:pPr>
              <a:lnSpc>
                <a:spcPct val="110000"/>
              </a:lnSpc>
              <a:spcAft>
                <a:spcPts val="800"/>
              </a:spcAft>
            </a:pPr>
            <a:endParaRPr lang="ru" dirty="0"/>
          </a:p>
          <a:p>
            <a:pPr>
              <a:lnSpc>
                <a:spcPct val="110000"/>
              </a:lnSpc>
              <a:spcAft>
                <a:spcPts val="800"/>
              </a:spcAft>
            </a:pPr>
            <a:r>
              <a:rPr lang="ru" dirty="0"/>
              <a:t>Попросите участника прочитать пример и спросите, есть ли какие-либо вопросы</a:t>
            </a:r>
            <a:r>
              <a:rPr lang="ru" i="0" dirty="0"/>
              <a:t>.</a:t>
            </a:r>
            <a:endParaRPr lang="ru" dirty="0"/>
          </a:p>
        </p:txBody>
      </p:sp>
      <p:sp>
        <p:nvSpPr>
          <p:cNvPr id="4" name="Slide Number Placeholder 3"/>
          <p:cNvSpPr>
            <a:spLocks noGrp="1"/>
          </p:cNvSpPr>
          <p:nvPr>
            <p:ph type="sldNum" sz="quarter" idx="5"/>
          </p:nvPr>
        </p:nvSpPr>
        <p:spPr/>
        <p:txBody>
          <a:bodyPr/>
          <a:lstStyle/>
          <a:p>
            <a:fld id="{9AA269E5-789A-4D39-AC6D-24DE67320D1E}" type="slidenum">
              <a:rPr lang="en-US" smtClean="0"/>
              <a:t>29</a:t>
            </a:fld>
            <a:endParaRPr lang="en-US"/>
          </a:p>
        </p:txBody>
      </p:sp>
    </p:spTree>
    <p:extLst>
      <p:ext uri="{BB962C8B-B14F-4D97-AF65-F5344CB8AC3E}">
        <p14:creationId xmlns:p14="http://schemas.microsoft.com/office/powerpoint/2010/main" val="4474835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b="1" dirty="0"/>
              <a:t>ДАННАЯ СЕССИЯ НЕ ОБЯЗАТЕЛЬНА:</a:t>
            </a:r>
            <a:r>
              <a:rPr lang="ru" dirty="0"/>
              <a:t> пригласите группу реальных клиентов, живущих с ВИЧ, из сообщества, чтобы они рассказали об их личном опыте прохождения индексного тестирования и направления рискованного окружения. В идеале среди них должны быть клиенты с положительным опытом прохождения индексного тестирования и направления рискованного окружения.</a:t>
            </a:r>
            <a:endParaRPr lang="en-US" dirty="0">
              <a:cs typeface="Calibri" panose="020F0502020204030204"/>
            </a:endParaRPr>
          </a:p>
          <a:p>
            <a:endParaRPr lang="ru" b="1" dirty="0"/>
          </a:p>
          <a:p>
            <a:r>
              <a:rPr lang="ru" b="1" dirty="0"/>
              <a:t>ЦЕЛЬ</a:t>
            </a:r>
            <a:r>
              <a:rPr lang="ru" dirty="0"/>
              <a:t> этого упражнения - дать участникам возможность извлечь уроки из опыта, который получили клиенты, когда им предлагали и проводили индексное тестирование, а также любые советы, которые смогут обеспечить успех процесса. Данная сессия поможет участникам увидеть проблемы, с которыми могут сталкиваться клиенты, а также проблем</a:t>
            </a:r>
            <a:r>
              <a:rPr lang="ru-RU" dirty="0"/>
              <a:t>ы</a:t>
            </a:r>
            <a:r>
              <a:rPr lang="ru" dirty="0"/>
              <a:t>, с которыми могут столкнуться те, кто проводит индексное тестирование. Данная сессия также предоставит безопасное место для вопросов, прежде чем переходить к практике приобретенных навыков.</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3</a:t>
            </a:fld>
            <a:endParaRPr lang="en-US"/>
          </a:p>
        </p:txBody>
      </p:sp>
    </p:spTree>
    <p:extLst>
      <p:ext uri="{BB962C8B-B14F-4D97-AF65-F5344CB8AC3E}">
        <p14:creationId xmlns:p14="http://schemas.microsoft.com/office/powerpoint/2010/main" val="12888108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Когда вы спрашиваете о насилии со стороны интимного партнера</a:t>
            </a:r>
            <a:r>
              <a:rPr lang="ru" b="0" i="1" dirty="0"/>
              <a:t>, </a:t>
            </a:r>
            <a:r>
              <a:rPr lang="ru" i="1" dirty="0"/>
              <a:t>важно использовать стандартизированные вопросы</a:t>
            </a:r>
            <a:r>
              <a:rPr lang="ru" b="0" i="1" dirty="0"/>
              <a:t>. </a:t>
            </a:r>
            <a:r>
              <a:rPr lang="ru" i="1" dirty="0"/>
              <a:t>Это гарантирует, что каждый равный консультант не будет отталкиваться от собственного понимания насилия и что мы сможем узнать о широком спектре проявления насилия</a:t>
            </a:r>
            <a:r>
              <a:rPr lang="ru" b="0" i="1" dirty="0"/>
              <a:t>.</a:t>
            </a:r>
            <a:r>
              <a:rPr lang="ru" i="1" dirty="0"/>
              <a:t> </a:t>
            </a:r>
            <a:endParaRPr lang="en-US" dirty="0">
              <a:cs typeface="Calibri" panose="020F0502020204030204"/>
            </a:endParaRPr>
          </a:p>
          <a:p>
            <a:endParaRPr lang="ru" i="1" dirty="0"/>
          </a:p>
          <a:p>
            <a:r>
              <a:rPr lang="ru" i="1" dirty="0"/>
              <a:t>Вопросы слева предназначены для </a:t>
            </a:r>
            <a:r>
              <a:rPr lang="ru" i="1" dirty="0" err="1"/>
              <a:t>цисгендерных</a:t>
            </a:r>
            <a:r>
              <a:rPr lang="ru" i="1" dirty="0"/>
              <a:t> женщин</a:t>
            </a:r>
            <a:r>
              <a:rPr lang="ru" b="0" i="1" u="none" dirty="0"/>
              <a:t>. </a:t>
            </a:r>
            <a:r>
              <a:rPr lang="ru" i="1" dirty="0"/>
              <a:t>Они также уместны для ключевых групп населения</a:t>
            </a:r>
            <a:r>
              <a:rPr lang="ru" b="0" i="1" u="none" dirty="0"/>
              <a:t>, </a:t>
            </a:r>
            <a:r>
              <a:rPr lang="ru" i="1" dirty="0"/>
              <a:t>но не будут затрагивать особые формы проявления насилия</a:t>
            </a:r>
            <a:r>
              <a:rPr lang="ru" b="0" i="1" u="none" dirty="0"/>
              <a:t>, </a:t>
            </a:r>
            <a:r>
              <a:rPr lang="ru" i="1" dirty="0"/>
              <a:t>с которыми они могут сталкиваться.  </a:t>
            </a:r>
            <a:r>
              <a:rPr lang="en-US" dirty="0"/>
              <a:t> </a:t>
            </a:r>
          </a:p>
          <a:p>
            <a:endParaRPr lang="ru" dirty="0"/>
          </a:p>
          <a:p>
            <a:r>
              <a:rPr lang="ru" dirty="0"/>
              <a:t>Рассмотрите возможность добавления вопросов</a:t>
            </a:r>
            <a:r>
              <a:rPr lang="ru" b="0" u="none" dirty="0"/>
              <a:t>, </a:t>
            </a:r>
            <a:r>
              <a:rPr lang="ru" dirty="0"/>
              <a:t>например</a:t>
            </a:r>
            <a:r>
              <a:rPr lang="ru" b="0" u="none" dirty="0"/>
              <a:t>, </a:t>
            </a:r>
            <a:r>
              <a:rPr lang="ru" dirty="0"/>
              <a:t>таких как справа</a:t>
            </a:r>
            <a:r>
              <a:rPr lang="ru" b="0" u="none" dirty="0"/>
              <a:t>, </a:t>
            </a:r>
            <a:r>
              <a:rPr lang="ru" dirty="0"/>
              <a:t>или составьте другие уместные вопросы</a:t>
            </a:r>
            <a:r>
              <a:rPr lang="ru" b="0" u="none" dirty="0"/>
              <a:t> </a:t>
            </a:r>
            <a:r>
              <a:rPr lang="ru" dirty="0"/>
              <a:t>на основе характеристик насилия со стороны интимного партнера в вашем контексте</a:t>
            </a:r>
            <a:r>
              <a:rPr lang="ru" b="0" u="none" dirty="0"/>
              <a:t>.</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solidFill>
                  <a:prstClr val="black"/>
                </a:solidFill>
              </a:rPr>
              <a:pPr>
                <a:defRPr/>
              </a:pPr>
              <a:t>30</a:t>
            </a:fld>
            <a:endParaRPr lang="en-US">
              <a:solidFill>
                <a:prstClr val="black"/>
              </a:solidFill>
            </a:endParaRPr>
          </a:p>
        </p:txBody>
      </p:sp>
    </p:spTree>
    <p:extLst>
      <p:ext uri="{BB962C8B-B14F-4D97-AF65-F5344CB8AC3E}">
        <p14:creationId xmlns:p14="http://schemas.microsoft.com/office/powerpoint/2010/main" val="15338694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Итак, что вы должны сделать, если человек отвечает «нет» на все ваши вопросы?</a:t>
            </a:r>
          </a:p>
          <a:p>
            <a:endParaRPr lang="ru" i="1" dirty="0">
              <a:cs typeface="Calibri"/>
            </a:endParaRPr>
          </a:p>
          <a:p>
            <a:r>
              <a:rPr lang="ru" i="1" dirty="0">
                <a:cs typeface="Calibri"/>
              </a:rPr>
              <a:t>Просмотрите вместе слайд.</a:t>
            </a:r>
          </a:p>
        </p:txBody>
      </p:sp>
      <p:sp>
        <p:nvSpPr>
          <p:cNvPr id="4" name="Slide Number Placeholder 3"/>
          <p:cNvSpPr>
            <a:spLocks noGrp="1"/>
          </p:cNvSpPr>
          <p:nvPr>
            <p:ph type="sldNum" sz="quarter" idx="5"/>
          </p:nvPr>
        </p:nvSpPr>
        <p:spPr/>
        <p:txBody>
          <a:bodyPr/>
          <a:lstStyle/>
          <a:p>
            <a:fld id="{8D8D3582-6D6B-438A-82FF-FE0768558734}" type="slidenum">
              <a:rPr lang="en-US" smtClean="0"/>
              <a:t>31</a:t>
            </a:fld>
            <a:endParaRPr lang="en-US"/>
          </a:p>
        </p:txBody>
      </p:sp>
    </p:spTree>
    <p:extLst>
      <p:ext uri="{BB962C8B-B14F-4D97-AF65-F5344CB8AC3E}">
        <p14:creationId xmlns:p14="http://schemas.microsoft.com/office/powerpoint/2010/main" val="424216978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Что вам нужно делать, если человек отвечает «да» на вопросы скрининга по НССИП? </a:t>
            </a:r>
            <a:endParaRPr lang="en-US" dirty="0">
              <a:cs typeface="Calibri" panose="020F0502020204030204"/>
            </a:endParaRPr>
          </a:p>
          <a:p>
            <a:endParaRPr lang="ru" i="1" dirty="0"/>
          </a:p>
          <a:p>
            <a:r>
              <a:rPr lang="ru" i="1" dirty="0"/>
              <a:t>Важно не лишать его права участвовать в индексном тестировании и не начинать обсуждение другого партнера. </a:t>
            </a:r>
            <a:endParaRPr lang="en-US" dirty="0">
              <a:cs typeface="Calibri"/>
            </a:endParaRPr>
          </a:p>
          <a:p>
            <a:endParaRPr lang="ru" i="1" dirty="0"/>
          </a:p>
          <a:p>
            <a:r>
              <a:rPr lang="ru" i="1" dirty="0"/>
              <a:t>Клиент, раскрывающий НССИП, поделился важной информацией, которая может повлиять на его приверженность к лечению, вирусную нагрузку и общее самочувствие. Это необходимо разрешить незамедлительно. </a:t>
            </a:r>
            <a:endParaRPr lang="ru" dirty="0"/>
          </a:p>
          <a:p>
            <a:endParaRPr lang="ru" i="1" dirty="0"/>
          </a:p>
          <a:p>
            <a:r>
              <a:rPr lang="ru" i="1" dirty="0"/>
              <a:t>На сообщения о случаях насилия следует реагировать  первой помощью по методу LIVES (ССПОП). Несоблюдение этого пункта может причинить вред.</a:t>
            </a:r>
            <a:endParaRPr lang="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32</a:t>
            </a:fld>
            <a:endParaRPr lang="en-US"/>
          </a:p>
        </p:txBody>
      </p:sp>
    </p:spTree>
    <p:extLst>
      <p:ext uri="{BB962C8B-B14F-4D97-AF65-F5344CB8AC3E}">
        <p14:creationId xmlns:p14="http://schemas.microsoft.com/office/powerpoint/2010/main" val="26650902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 i="1" dirty="0"/>
              <a:t>Первая помощь также известна как первая психологическая помощь</a:t>
            </a:r>
            <a:r>
              <a:rPr lang="ru" i="1" kern="1200" dirty="0">
                <a:effectLst/>
              </a:rPr>
              <a:t>.</a:t>
            </a:r>
            <a:r>
              <a:rPr lang="ru" i="1" dirty="0"/>
              <a:t> </a:t>
            </a:r>
            <a:endParaRPr lang="ru" dirty="0">
              <a:cs typeface="Calibri" panose="020F0502020204030204"/>
            </a:endParaRPr>
          </a:p>
          <a:p>
            <a:endParaRPr lang="ru" i="1" dirty="0"/>
          </a:p>
          <a:p>
            <a:r>
              <a:rPr lang="ru" i="1" dirty="0"/>
              <a:t>Шаги оказания первой помощи легко запомнить, используя аббревиатуру </a:t>
            </a:r>
            <a:r>
              <a:rPr lang="ru" i="1" kern="1200" dirty="0">
                <a:effectLst/>
              </a:rPr>
              <a:t>LIVES </a:t>
            </a:r>
            <a:r>
              <a:rPr lang="ru" i="1" dirty="0"/>
              <a:t>или на русском ССПОП</a:t>
            </a:r>
            <a:r>
              <a:rPr lang="ru" i="1" kern="1200" dirty="0">
                <a:effectLst/>
              </a:rPr>
              <a:t>.</a:t>
            </a:r>
            <a:r>
              <a:rPr lang="ru" i="1" dirty="0"/>
              <a:t> </a:t>
            </a:r>
            <a:endParaRPr lang="en-US" dirty="0"/>
          </a:p>
          <a:p>
            <a:endParaRPr lang="ru" i="1" dirty="0"/>
          </a:p>
          <a:p>
            <a:r>
              <a:rPr lang="ru" i="1" dirty="0"/>
              <a:t>Просмотрите содержимое таблицы</a:t>
            </a:r>
            <a:r>
              <a:rPr lang="ru" i="1" kern="1200" dirty="0">
                <a:effectLst/>
              </a:rPr>
              <a:t>.</a:t>
            </a:r>
            <a:r>
              <a:rPr lang="ru" i="1" dirty="0"/>
              <a:t> </a:t>
            </a:r>
            <a:endParaRPr lang="en-US" dirty="0"/>
          </a:p>
          <a:p>
            <a:endParaRPr lang="ru" i="1" dirty="0"/>
          </a:p>
          <a:p>
            <a:r>
              <a:rPr lang="ru" i="1" dirty="0"/>
              <a:t>Из изображения видно, что ВОЗ рекомендует консультантам использовать метод LIVES (ССПОП), когда женщины сообщают о насилии</a:t>
            </a:r>
            <a:r>
              <a:rPr lang="ru" i="1" kern="1200" dirty="0">
                <a:effectLst/>
              </a:rPr>
              <a:t>. </a:t>
            </a:r>
            <a:r>
              <a:rPr lang="ru" i="1" dirty="0"/>
              <a:t>Его также можно использовать с ключевыми группами, которые являются мужчинами или трансгендерами</a:t>
            </a:r>
            <a:r>
              <a:rPr lang="ru" i="1" kern="1200" dirty="0">
                <a:effectLst/>
              </a:rPr>
              <a:t>.</a:t>
            </a:r>
            <a:r>
              <a:rPr lang="ru" i="1" dirty="0"/>
              <a:t> </a:t>
            </a:r>
            <a:endParaRPr lang="en-US" dirty="0">
              <a:cs typeface="Calibri"/>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33</a:t>
            </a:fld>
            <a:endParaRPr lang="en-US"/>
          </a:p>
        </p:txBody>
      </p:sp>
    </p:spTree>
    <p:extLst>
      <p:ext uri="{BB962C8B-B14F-4D97-AF65-F5344CB8AC3E}">
        <p14:creationId xmlns:p14="http://schemas.microsoft.com/office/powerpoint/2010/main" val="166710351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defRPr/>
            </a:pPr>
            <a:r>
              <a:rPr lang="ru" i="1" dirty="0"/>
              <a:t>Теперь мы рассмотрим каждый из навыков, указанных в аббревиатуре LIVES (ССПОП)</a:t>
            </a:r>
            <a:r>
              <a:rPr lang="ru" b="0" i="1" dirty="0"/>
              <a:t>.</a:t>
            </a:r>
            <a:r>
              <a:rPr lang="ru" i="1" dirty="0"/>
              <a:t> </a:t>
            </a:r>
            <a:endParaRPr lang="en-US" i="1" dirty="0">
              <a:cs typeface="Calibri" panose="020F0502020204030204"/>
            </a:endParaRPr>
          </a:p>
          <a:p>
            <a:pPr>
              <a:spcBef>
                <a:spcPct val="30000"/>
              </a:spcBef>
              <a:spcAft>
                <a:spcPct val="0"/>
              </a:spcAft>
              <a:defRPr/>
            </a:pPr>
            <a:endParaRPr lang="ru" i="1" dirty="0"/>
          </a:p>
          <a:p>
            <a:pPr>
              <a:spcBef>
                <a:spcPct val="30000"/>
              </a:spcBef>
              <a:spcAft>
                <a:spcPct val="0"/>
              </a:spcAft>
              <a:defRPr/>
            </a:pPr>
            <a:r>
              <a:rPr lang="ru" i="1" dirty="0"/>
              <a:t>Первый - это слушать без осуждения и с эмпатией</a:t>
            </a:r>
            <a:r>
              <a:rPr lang="ru" b="0" i="1" dirty="0"/>
              <a:t>. </a:t>
            </a:r>
            <a:endParaRPr lang="ru" i="1" dirty="0"/>
          </a:p>
          <a:p>
            <a:pPr>
              <a:spcBef>
                <a:spcPct val="30000"/>
              </a:spcBef>
              <a:spcAft>
                <a:spcPct val="0"/>
              </a:spcAft>
              <a:defRPr/>
            </a:pPr>
            <a:endParaRPr lang="ru" i="1" dirty="0"/>
          </a:p>
          <a:p>
            <a:pPr>
              <a:spcBef>
                <a:spcPct val="30000"/>
              </a:spcBef>
              <a:spcAft>
                <a:spcPct val="0"/>
              </a:spcAft>
              <a:defRPr/>
            </a:pPr>
            <a:r>
              <a:rPr lang="ru" i="1" dirty="0"/>
              <a:t>Помните, что может быть сложно рассказать о пережитом насилии</a:t>
            </a:r>
            <a:r>
              <a:rPr lang="ru" b="0" i="1" dirty="0"/>
              <a:t>; </a:t>
            </a:r>
            <a:r>
              <a:rPr lang="ru" i="1" dirty="0"/>
              <a:t>если дать понять, что вы заинтересованы и сопереживаете, это может побудить клиента открыться</a:t>
            </a:r>
            <a:r>
              <a:rPr lang="ru" b="0" i="1" dirty="0"/>
              <a:t>.</a:t>
            </a:r>
            <a:endParaRPr lang="ru" i="1" dirty="0">
              <a:cs typeface="Calibri"/>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34</a:t>
            </a:fld>
            <a:endParaRPr lang="en-US"/>
          </a:p>
        </p:txBody>
      </p:sp>
    </p:spTree>
    <p:extLst>
      <p:ext uri="{BB962C8B-B14F-4D97-AF65-F5344CB8AC3E}">
        <p14:creationId xmlns:p14="http://schemas.microsoft.com/office/powerpoint/2010/main" val="333878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41363"/>
            <a:ext cx="5584825" cy="3141662"/>
          </a:xfrm>
        </p:spPr>
      </p:sp>
      <p:sp>
        <p:nvSpPr>
          <p:cNvPr id="3" name="Notes Placeholder 2"/>
          <p:cNvSpPr>
            <a:spLocks noGrp="1"/>
          </p:cNvSpPr>
          <p:nvPr>
            <p:ph type="body" idx="1"/>
          </p:nvPr>
        </p:nvSpPr>
        <p:spPr>
          <a:xfrm>
            <a:off x="685800" y="4175080"/>
            <a:ext cx="5486400" cy="4054519"/>
          </a:xfrm>
        </p:spPr>
        <p:txBody>
          <a:bodyPr/>
          <a:lstStyle/>
          <a:p>
            <a:pPr>
              <a:defRPr/>
            </a:pPr>
            <a:r>
              <a:rPr lang="ru" i="1" dirty="0"/>
              <a:t>Мы обсуждали важность рефлексивного слушания на 10-й сессии</a:t>
            </a:r>
            <a:r>
              <a:rPr lang="ru" b="0" i="1" kern="1200" dirty="0">
                <a:effectLst/>
              </a:rPr>
              <a:t>. </a:t>
            </a:r>
            <a:r>
              <a:rPr lang="ru" i="1" dirty="0"/>
              <a:t>Однако важное различие между мотивационным консультированием и использованием первой помощи LIVES (ССПОП ) в случаях раскрытого насилия заключается в том</a:t>
            </a:r>
            <a:r>
              <a:rPr lang="ru" b="0" i="1" kern="1200" dirty="0">
                <a:effectLst/>
              </a:rPr>
              <a:t>, </a:t>
            </a:r>
            <a:r>
              <a:rPr lang="ru" i="1" dirty="0"/>
              <a:t>что вы</a:t>
            </a:r>
            <a:r>
              <a:rPr lang="ru" b="0" i="1" kern="1200" dirty="0">
                <a:effectLst/>
              </a:rPr>
              <a:t>, </a:t>
            </a:r>
            <a:r>
              <a:rPr lang="ru" i="1" dirty="0"/>
              <a:t>как консультант</a:t>
            </a:r>
            <a:r>
              <a:rPr lang="ru" b="0" i="1" kern="1200" dirty="0">
                <a:effectLst/>
              </a:rPr>
              <a:t>, </a:t>
            </a:r>
            <a:r>
              <a:rPr lang="ru" i="1" dirty="0"/>
              <a:t>не ставите конечной цели для клиента в изменении поведения</a:t>
            </a:r>
            <a:r>
              <a:rPr lang="ru" b="0" i="1" kern="1200" dirty="0">
                <a:effectLst/>
              </a:rPr>
              <a:t>. </a:t>
            </a:r>
            <a:endParaRPr lang="ru" dirty="0"/>
          </a:p>
          <a:p>
            <a:pPr>
              <a:defRPr/>
            </a:pPr>
            <a:r>
              <a:rPr lang="ru" i="1" dirty="0"/>
              <a:t>Ваша роль - просто выслушать клиента, чтобы понять, что он хочет делать, не пытаясь направить его к конкретному выбору</a:t>
            </a:r>
            <a:r>
              <a:rPr lang="ru" b="0" i="1" kern="1200" dirty="0">
                <a:effectLst/>
              </a:rPr>
              <a:t>.</a:t>
            </a:r>
            <a:endParaRPr lang="ru" dirty="0">
              <a:cs typeface="Calibri" panose="020F0502020204030204"/>
            </a:endParaRPr>
          </a:p>
          <a:p>
            <a:pPr>
              <a:defRPr/>
            </a:pPr>
            <a:endParaRPr lang="ru" i="1" dirty="0"/>
          </a:p>
          <a:p>
            <a:pPr>
              <a:defRPr/>
            </a:pPr>
            <a:r>
              <a:rPr lang="ru" i="1" dirty="0"/>
              <a:t>Также важно помнить, что НССИП - это сложный и личный вопрос, и что вы не должны решать проблемы своего клиента</a:t>
            </a:r>
            <a:r>
              <a:rPr lang="ru" b="0" i="1" kern="1200" dirty="0">
                <a:effectLst/>
              </a:rPr>
              <a:t>. LIVES </a:t>
            </a:r>
            <a:r>
              <a:rPr lang="ru" i="1" dirty="0"/>
              <a:t>дает платформу, на которой вы предоставляете клиенту варианты и даете ему знать, что вы поддержите любой выбор, который он сделает</a:t>
            </a:r>
            <a:r>
              <a:rPr lang="ru" b="0" i="1" kern="1200" dirty="0">
                <a:effectLst/>
              </a:rPr>
              <a:t>.</a:t>
            </a:r>
            <a:endParaRPr lang="ru" dirty="0">
              <a:cs typeface="Calibri"/>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EF6A6F5-C05B-44BE-A855-78A385532D70}" type="slidenum">
              <a:rPr lang="en-US" smtClean="0"/>
              <a:t>35</a:t>
            </a:fld>
            <a:endParaRPr lang="en-US"/>
          </a:p>
        </p:txBody>
      </p:sp>
    </p:spTree>
    <p:extLst>
      <p:ext uri="{BB962C8B-B14F-4D97-AF65-F5344CB8AC3E}">
        <p14:creationId xmlns:p14="http://schemas.microsoft.com/office/powerpoint/2010/main" val="18245833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Следующий навык - это спросить о потребностях/переживаниях. </a:t>
            </a:r>
            <a:endParaRPr lang="en-US" i="1" dirty="0">
              <a:cs typeface="Calibri"/>
            </a:endParaRPr>
          </a:p>
          <a:p>
            <a:endParaRPr lang="ru" i="1" dirty="0"/>
          </a:p>
          <a:p>
            <a:r>
              <a:rPr lang="ru" i="1" dirty="0"/>
              <a:t>Цель этого шага - узнать, что наиболее важно для пережившего насилие. </a:t>
            </a:r>
          </a:p>
          <a:p>
            <a:endParaRPr lang="ru" i="1" dirty="0"/>
          </a:p>
          <a:p>
            <a:r>
              <a:rPr lang="ru" i="1" dirty="0"/>
              <a:t>Важно уважать его желания и реагировать на его потребности.</a:t>
            </a:r>
            <a:endParaRPr lang="ru" i="1" dirty="0">
              <a:cs typeface="Calibri"/>
            </a:endParaRPr>
          </a:p>
        </p:txBody>
      </p:sp>
      <p:sp>
        <p:nvSpPr>
          <p:cNvPr id="4" name="Slide Number Placeholder 3"/>
          <p:cNvSpPr>
            <a:spLocks noGrp="1"/>
          </p:cNvSpPr>
          <p:nvPr>
            <p:ph type="sldNum" sz="quarter" idx="10"/>
          </p:nvPr>
        </p:nvSpPr>
        <p:spPr/>
        <p:txBody>
          <a:bodyPr/>
          <a:lstStyle/>
          <a:p>
            <a:fld id="{6CB466E0-0366-FE4D-8716-9453F7A07CCD}" type="slidenum">
              <a:rPr lang="en-US" smtClean="0"/>
              <a:t>36</a:t>
            </a:fld>
            <a:endParaRPr lang="en-US"/>
          </a:p>
        </p:txBody>
      </p:sp>
    </p:spTree>
    <p:extLst>
      <p:ext uri="{BB962C8B-B14F-4D97-AF65-F5344CB8AC3E}">
        <p14:creationId xmlns:p14="http://schemas.microsoft.com/office/powerpoint/2010/main" val="2036199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Существует множество методов, которые помогут вам узнать о потребностях и проблемах. </a:t>
            </a:r>
            <a:endParaRPr lang="en-US" dirty="0"/>
          </a:p>
          <a:p>
            <a:endParaRPr lang="ru" dirty="0"/>
          </a:p>
          <a:p>
            <a:r>
              <a:rPr lang="ru" dirty="0"/>
              <a:t>Попросите участников просмотреть варианты на столе и выбрать несколько из них, которые, по их мнению, они могут выполнить</a:t>
            </a:r>
            <a:r>
              <a:rPr lang="ru" i="0" dirty="0"/>
              <a:t>. </a:t>
            </a:r>
            <a:endParaRPr lang="ru" dirty="0"/>
          </a:p>
          <a:p>
            <a:endParaRPr lang="ru" dirty="0"/>
          </a:p>
          <a:p>
            <a:r>
              <a:rPr lang="ru" dirty="0"/>
              <a:t>При необходимости напомните им</a:t>
            </a:r>
            <a:r>
              <a:rPr lang="ru" i="0" dirty="0"/>
              <a:t>, </a:t>
            </a:r>
            <a:r>
              <a:rPr lang="ru" dirty="0"/>
              <a:t>что многие из этих навыков также используются в мотивационном консультировании</a:t>
            </a:r>
            <a:r>
              <a:rPr lang="ru" i="0" dirty="0"/>
              <a:t>.</a:t>
            </a:r>
            <a:endParaRPr lang="ru" dirty="0">
              <a:cs typeface="Calibri" panose="020F0502020204030204"/>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37</a:t>
            </a:fld>
            <a:endParaRPr lang="en-US"/>
          </a:p>
        </p:txBody>
      </p:sp>
    </p:spTree>
    <p:extLst>
      <p:ext uri="{BB962C8B-B14F-4D97-AF65-F5344CB8AC3E}">
        <p14:creationId xmlns:p14="http://schemas.microsoft.com/office/powerpoint/2010/main" val="23166995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 i="1" dirty="0"/>
              <a:t>Давайте попробуем попрактиковаться в некоторых из этих техник. </a:t>
            </a:r>
            <a:endParaRPr lang="ru" dirty="0"/>
          </a:p>
          <a:p>
            <a:r>
              <a:rPr lang="ru" i="1" dirty="0"/>
              <a:t>Предположим, вы с одним из ваших клиентов, вы спрашиваете о насилии и клиент говорит: «В прошлом мой парень угрожал мне». </a:t>
            </a:r>
            <a:endParaRPr lang="en-US" dirty="0"/>
          </a:p>
          <a:p>
            <a:r>
              <a:rPr lang="ru" i="1" dirty="0"/>
              <a:t>Что вы могли бы сказать, чтобы клиент, переживший насилие, предоставил больше информации? </a:t>
            </a:r>
            <a:endParaRPr lang="en-US" dirty="0"/>
          </a:p>
          <a:p>
            <a:r>
              <a:rPr lang="ru" dirty="0"/>
              <a:t>Позвольте участникам дать несколько ответов, а затем переходите дальше</a:t>
            </a:r>
            <a:r>
              <a:rPr lang="ru" i="0" dirty="0"/>
              <a:t>.</a:t>
            </a:r>
            <a:r>
              <a:rPr lang="en-US" dirty="0"/>
              <a:t> </a:t>
            </a:r>
            <a:r>
              <a:rPr lang="ru" dirty="0"/>
              <a:t>Объясните, что достаточно просто сказать: «Не могли бы вы рассказать мне об этом подробнее?».</a:t>
            </a:r>
            <a:endParaRPr lang="en-US"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38</a:t>
            </a:fld>
            <a:endParaRPr lang="en-US"/>
          </a:p>
        </p:txBody>
      </p:sp>
    </p:spTree>
    <p:extLst>
      <p:ext uri="{BB962C8B-B14F-4D97-AF65-F5344CB8AC3E}">
        <p14:creationId xmlns:p14="http://schemas.microsoft.com/office/powerpoint/2010/main" val="6646293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defRPr/>
            </a:pPr>
            <a:r>
              <a:rPr lang="ru" i="1" dirty="0"/>
              <a:t>Давайте проработаем еще один пример. </a:t>
            </a:r>
            <a:endParaRPr lang="ru" dirty="0"/>
          </a:p>
          <a:p>
            <a:pPr>
              <a:defRPr/>
            </a:pPr>
            <a:r>
              <a:rPr lang="ru" i="1" dirty="0"/>
              <a:t>Представьте, что у индекс-клиента спрашивают, били ли его когда-нибудь, и он отвечает следующим утверждением: </a:t>
            </a:r>
            <a:endParaRPr lang="en-US" dirty="0"/>
          </a:p>
          <a:p>
            <a:pPr>
              <a:defRPr/>
            </a:pPr>
            <a:r>
              <a:rPr lang="ru" i="1" dirty="0"/>
              <a:t>«Мой партнер очень непредсказуем. Я стараюсь делать все, чтобы он был счастлив и не злился, но иногда он просто злится без причины. В последнее время это становится все хуже».</a:t>
            </a:r>
            <a:r>
              <a:rPr lang="en-US" dirty="0"/>
              <a:t> </a:t>
            </a:r>
            <a:endParaRPr lang="en-US" dirty="0">
              <a:cs typeface="Calibri"/>
            </a:endParaRPr>
          </a:p>
          <a:p>
            <a:r>
              <a:rPr lang="ru" i="1" dirty="0"/>
              <a:t>Давайте попробуем помочь клиенту, пережившему насилие, определить и выразить свои нужды и опасения, рефлексируя или, другими словами, отражая то, что вы услышали</a:t>
            </a:r>
            <a:r>
              <a:rPr lang="ru" i="1" u="none" dirty="0"/>
              <a:t>. </a:t>
            </a:r>
            <a:endParaRPr lang="ru" dirty="0"/>
          </a:p>
          <a:p>
            <a:r>
              <a:rPr lang="ru" dirty="0"/>
              <a:t>Попросите участников поделиться некоторыми идеями о том, что может сказать консультант, а затем переходите к демонстрации примера</a:t>
            </a:r>
            <a:r>
              <a:rPr lang="ru" i="0" u="none" dirty="0"/>
              <a:t>.</a:t>
            </a:r>
            <a:r>
              <a:rPr lang="en-US" i="0" u="none" dirty="0"/>
              <a:t> </a:t>
            </a:r>
            <a:r>
              <a:rPr lang="ru" dirty="0"/>
              <a:t>Обратите внимание, что консультант пытается назвать саму потребность, чтобы позже ее можно было решить</a:t>
            </a:r>
            <a:r>
              <a:rPr lang="ru" i="0" dirty="0"/>
              <a:t>.</a:t>
            </a:r>
            <a:endParaRPr lang="ru"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39</a:t>
            </a:fld>
            <a:endParaRPr lang="en-US"/>
          </a:p>
        </p:txBody>
      </p:sp>
    </p:spTree>
    <p:extLst>
      <p:ext uri="{BB962C8B-B14F-4D97-AF65-F5344CB8AC3E}">
        <p14:creationId xmlns:p14="http://schemas.microsoft.com/office/powerpoint/2010/main" val="3730392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49"/>
            <a:ext cx="5486400" cy="4067045"/>
          </a:xfrm>
        </p:spPr>
        <p:txBody>
          <a:bodyPr/>
          <a:lstStyle/>
          <a:p>
            <a:r>
              <a:rPr lang="en-US" b="1" dirty="0" err="1"/>
              <a:t>Примечание</a:t>
            </a:r>
            <a:r>
              <a:rPr lang="en-US" dirty="0"/>
              <a:t>: </a:t>
            </a:r>
            <a:r>
              <a:rPr lang="ru-RU" dirty="0"/>
              <a:t>ц</a:t>
            </a:r>
            <a:r>
              <a:rPr lang="en-US" dirty="0" err="1"/>
              <a:t>ель</a:t>
            </a:r>
            <a:r>
              <a:rPr lang="en-US" dirty="0"/>
              <a:t> </a:t>
            </a:r>
            <a:r>
              <a:rPr lang="en-US" dirty="0" err="1"/>
              <a:t>данной</a:t>
            </a:r>
            <a:r>
              <a:rPr lang="en-US" dirty="0"/>
              <a:t> </a:t>
            </a:r>
            <a:r>
              <a:rPr lang="en-US" dirty="0" err="1"/>
              <a:t>сессии</a:t>
            </a:r>
            <a:r>
              <a:rPr lang="en-US" dirty="0"/>
              <a:t> </a:t>
            </a:r>
            <a:r>
              <a:rPr lang="en-US" dirty="0" err="1"/>
              <a:t>описана</a:t>
            </a:r>
            <a:r>
              <a:rPr lang="en-US" dirty="0"/>
              <a:t> в </a:t>
            </a:r>
            <a:r>
              <a:rPr lang="en-US" dirty="0" err="1"/>
              <a:t>примечании</a:t>
            </a:r>
            <a:r>
              <a:rPr lang="en-US" dirty="0"/>
              <a:t> к </a:t>
            </a:r>
            <a:r>
              <a:rPr lang="en-US" dirty="0" err="1"/>
              <a:t>предыдущему</a:t>
            </a:r>
            <a:r>
              <a:rPr lang="en-US" dirty="0"/>
              <a:t> </a:t>
            </a:r>
            <a:r>
              <a:rPr lang="en-US" dirty="0" err="1"/>
              <a:t>слайду</a:t>
            </a:r>
            <a:endParaRPr lang="en-US" dirty="0">
              <a:cs typeface="Calibri"/>
            </a:endParaRPr>
          </a:p>
          <a:p>
            <a:endParaRPr lang="ru" dirty="0"/>
          </a:p>
          <a:p>
            <a:r>
              <a:rPr lang="ru" dirty="0"/>
              <a:t>Сессию можно провести в формате панельной дискуссии. Фасилитатор (-ы) может пригласить не более четырех клиентов сесть в передней части комнаты или в кругу среди участников. Каждому клиенту может быть предоставлено около 5 минут для выступления. Заранее </a:t>
            </a:r>
            <a:r>
              <a:rPr lang="ru-RU" dirty="0"/>
              <a:t>обсудите</a:t>
            </a:r>
            <a:r>
              <a:rPr lang="ru" dirty="0"/>
              <a:t> с клиентами, чем они будут делиться, что, по вашему мнению, они могут привнести в обсуждение (описание их опыта, предложение и проведение индексного тестирования).</a:t>
            </a:r>
            <a:endParaRPr lang="en-US" dirty="0">
              <a:cs typeface="Calibri" panose="020F0502020204030204"/>
            </a:endParaRPr>
          </a:p>
          <a:p>
            <a:r>
              <a:rPr lang="ru" dirty="0"/>
              <a:t>Возможные темы для обсуждения</a:t>
            </a:r>
            <a:r>
              <a:rPr lang="en-US" dirty="0"/>
              <a:t>: </a:t>
            </a:r>
            <a:endParaRPr lang="en-US" dirty="0">
              <a:cs typeface="Calibri"/>
            </a:endParaRPr>
          </a:p>
          <a:p>
            <a:pPr marL="171450" indent="-171450">
              <a:buFont typeface="Arial"/>
              <a:buChar char="•"/>
            </a:pPr>
            <a:r>
              <a:rPr lang="ru" dirty="0"/>
              <a:t>Как клиенты чувствовали себя?</a:t>
            </a:r>
            <a:endParaRPr lang="en-US" dirty="0"/>
          </a:p>
          <a:p>
            <a:pPr marL="171450" indent="-171450">
              <a:buFont typeface="Arial"/>
              <a:buChar char="•"/>
            </a:pPr>
            <a:r>
              <a:rPr lang="ru" dirty="0"/>
              <a:t>Что именно во время консультирования помогло им принять решение?</a:t>
            </a:r>
            <a:endParaRPr lang="en-US" dirty="0"/>
          </a:p>
          <a:p>
            <a:pPr marL="171450" indent="-171450">
              <a:buFont typeface="Arial"/>
              <a:buChar char="•"/>
            </a:pPr>
            <a:r>
              <a:rPr lang="ru" dirty="0"/>
              <a:t>Что их беспокоило и как они это преодолели?</a:t>
            </a:r>
            <a:endParaRPr lang="en-US" dirty="0"/>
          </a:p>
          <a:p>
            <a:pPr marL="171450" indent="-171450">
              <a:buFont typeface="Arial"/>
              <a:buChar char="•"/>
            </a:pPr>
            <a:r>
              <a:rPr lang="ru" dirty="0"/>
              <a:t>Какими были результаты</a:t>
            </a:r>
            <a:r>
              <a:rPr lang="en-US" dirty="0"/>
              <a:t>?</a:t>
            </a:r>
            <a:endParaRPr lang="en-US" dirty="0">
              <a:cs typeface="Calibri"/>
            </a:endParaRPr>
          </a:p>
          <a:p>
            <a:r>
              <a:rPr lang="ru" dirty="0"/>
              <a:t> </a:t>
            </a:r>
            <a:endParaRPr lang="en-US" dirty="0"/>
          </a:p>
          <a:p>
            <a:r>
              <a:rPr lang="ru" dirty="0"/>
              <a:t>Предоставьте 10 минут для вопросов и ответов, поблагодарите клиентов и предложите всем участникам прерваться на кофе-брейк. В идеале клиенты остаются на кофе-брейк, чтобы дать участникам дополнительную возможность подойти к клиентам, если у них есть дополнительные вопросы.</a:t>
            </a:r>
            <a:endParaRPr lang="en-US"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4</a:t>
            </a:fld>
            <a:endParaRPr lang="en-US"/>
          </a:p>
        </p:txBody>
      </p:sp>
    </p:spTree>
    <p:extLst>
      <p:ext uri="{BB962C8B-B14F-4D97-AF65-F5344CB8AC3E}">
        <p14:creationId xmlns:p14="http://schemas.microsoft.com/office/powerpoint/2010/main" val="38109845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Следующая буква - V-П - Подтверждение значимости. Цель подтверждения значимости опыта клиента состоит в том, чтобы дать пережившим насилие понять: то, что они чувствуют - это нормально, они могут спокойно выражать </a:t>
            </a:r>
            <a:r>
              <a:rPr lang="ru-RU" i="1" dirty="0"/>
              <a:t>свои чувства</a:t>
            </a:r>
            <a:r>
              <a:rPr lang="ru" i="1" dirty="0"/>
              <a:t> и каждый имеет право жить без насилия. </a:t>
            </a:r>
            <a:endParaRPr lang="ru" dirty="0"/>
          </a:p>
        </p:txBody>
      </p:sp>
      <p:sp>
        <p:nvSpPr>
          <p:cNvPr id="4" name="Slide Number Placeholder 3"/>
          <p:cNvSpPr>
            <a:spLocks noGrp="1"/>
          </p:cNvSpPr>
          <p:nvPr>
            <p:ph type="sldNum" sz="quarter" idx="10"/>
          </p:nvPr>
        </p:nvSpPr>
        <p:spPr/>
        <p:txBody>
          <a:bodyPr/>
          <a:lstStyle/>
          <a:p>
            <a:fld id="{6CB466E0-0366-FE4D-8716-9453F7A07CCD}" type="slidenum">
              <a:rPr lang="en-US" smtClean="0"/>
              <a:t>40</a:t>
            </a:fld>
            <a:endParaRPr lang="en-US"/>
          </a:p>
        </p:txBody>
      </p:sp>
    </p:spTree>
    <p:extLst>
      <p:ext uri="{BB962C8B-B14F-4D97-AF65-F5344CB8AC3E}">
        <p14:creationId xmlns:p14="http://schemas.microsoft.com/office/powerpoint/2010/main" val="33019749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ru" i="1" dirty="0"/>
              <a:t>Эти сообщения дают чувство подтверждения пережившему насилие и дают понять, что он не виноват и что вы ему верите</a:t>
            </a:r>
            <a:r>
              <a:rPr lang="ru" i="1" kern="1200" dirty="0">
                <a:effectLst/>
              </a:rPr>
              <a:t>.</a:t>
            </a:r>
            <a:r>
              <a:rPr lang="ru" i="1" dirty="0"/>
              <a:t> </a:t>
            </a:r>
            <a:endParaRPr lang="ru" dirty="0"/>
          </a:p>
          <a:p>
            <a:r>
              <a:rPr lang="ru" i="1" dirty="0"/>
              <a:t>Они также объясняют, что человек не один</a:t>
            </a:r>
            <a:r>
              <a:rPr lang="ru" i="1" kern="1200" dirty="0">
                <a:effectLst/>
              </a:rPr>
              <a:t>.</a:t>
            </a:r>
            <a:r>
              <a:rPr lang="en-US" dirty="0"/>
              <a:t> </a:t>
            </a:r>
            <a:endParaRPr lang="en-US" dirty="0">
              <a:cs typeface="Calibri"/>
            </a:endParaRPr>
          </a:p>
          <a:p>
            <a:r>
              <a:rPr lang="ru" i="1" dirty="0"/>
              <a:t>Вам не обязательно использовать все перечисленное</a:t>
            </a:r>
            <a:r>
              <a:rPr lang="ru" i="1" kern="1200" dirty="0">
                <a:effectLst/>
              </a:rPr>
              <a:t>. </a:t>
            </a:r>
            <a:r>
              <a:rPr lang="ru" i="1" dirty="0"/>
              <a:t>Выберите те выражения, которые кажутся вам наиболее естественными для вас</a:t>
            </a:r>
            <a:r>
              <a:rPr lang="ru" i="1" kern="1200" dirty="0">
                <a:effectLst/>
              </a:rPr>
              <a:t>.</a:t>
            </a:r>
            <a:r>
              <a:rPr lang="ru" i="1" dirty="0"/>
              <a:t> </a:t>
            </a:r>
            <a:endParaRPr lang="ru" dirty="0"/>
          </a:p>
          <a:p>
            <a:r>
              <a:rPr lang="ru" i="1" dirty="0"/>
              <a:t>Запишите хотя бы два из тех, что вы хотели бы использовать, поскольку мы будем выполнять задание буквально через мгновение</a:t>
            </a:r>
            <a:r>
              <a:rPr lang="ru" i="1" kern="1200" dirty="0">
                <a:effectLst/>
              </a:rPr>
              <a:t>. </a:t>
            </a:r>
            <a:r>
              <a:rPr lang="ru" dirty="0"/>
              <a:t>Дайте участникам несколько минут, чтобы записать те фразы, которые они хотят использовать.</a:t>
            </a:r>
            <a:endParaRPr lang="en-US" dirty="0">
              <a:ea typeface="+mn-ea"/>
              <a:cs typeface="+mn-cs"/>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41</a:t>
            </a:fld>
            <a:endParaRPr lang="en-US"/>
          </a:p>
        </p:txBody>
      </p:sp>
    </p:spTree>
    <p:extLst>
      <p:ext uri="{BB962C8B-B14F-4D97-AF65-F5344CB8AC3E}">
        <p14:creationId xmlns:p14="http://schemas.microsoft.com/office/powerpoint/2010/main" val="193349205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 i="1" dirty="0"/>
              <a:t>Давайте попрактикуемся в использовании некоторых утверждений, которые </a:t>
            </a:r>
            <a:r>
              <a:rPr lang="ru-RU" i="1" dirty="0"/>
              <a:t>применяются</a:t>
            </a:r>
            <a:r>
              <a:rPr lang="ru" i="1" dirty="0"/>
              <a:t> для подтверждения значимости опыта клиента (используя те, которые вы записали минуту назад). </a:t>
            </a:r>
            <a:endParaRPr lang="en-US" dirty="0"/>
          </a:p>
          <a:p>
            <a:r>
              <a:rPr lang="ru" dirty="0"/>
              <a:t>Прочтите каждое заявление пережившего насилие и попросите участников поделиться некоторыми записанными утверждениями. Здесь нет неправильных ответов, если они используют </a:t>
            </a:r>
            <a:r>
              <a:rPr lang="ru-RU" dirty="0"/>
              <a:t>ранее </a:t>
            </a:r>
            <a:r>
              <a:rPr lang="ru" dirty="0"/>
              <a:t>предложенные утверждения.</a:t>
            </a:r>
          </a:p>
        </p:txBody>
      </p:sp>
      <p:sp>
        <p:nvSpPr>
          <p:cNvPr id="4" name="Slide Number Placeholder 3"/>
          <p:cNvSpPr>
            <a:spLocks noGrp="1"/>
          </p:cNvSpPr>
          <p:nvPr>
            <p:ph type="sldNum" sz="quarter" idx="5"/>
          </p:nvPr>
        </p:nvSpPr>
        <p:spPr/>
        <p:txBody>
          <a:bodyPr/>
          <a:lstStyle/>
          <a:p>
            <a:fld id="{9AA269E5-789A-4D39-AC6D-24DE67320D1E}" type="slidenum">
              <a:rPr lang="en-US" smtClean="0"/>
              <a:t>42</a:t>
            </a:fld>
            <a:endParaRPr lang="en-US"/>
          </a:p>
        </p:txBody>
      </p:sp>
    </p:spTree>
    <p:extLst>
      <p:ext uri="{BB962C8B-B14F-4D97-AF65-F5344CB8AC3E}">
        <p14:creationId xmlns:p14="http://schemas.microsoft.com/office/powerpoint/2010/main" val="3259819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AEF6A6F5-C05B-44BE-A855-78A385532D70}" type="slidenum">
              <a:rPr lang="en-US" smtClean="0"/>
              <a:pPr/>
              <a:t>43</a:t>
            </a:fld>
            <a:endParaRPr lang="en-US"/>
          </a:p>
        </p:txBody>
      </p:sp>
      <p:sp>
        <p:nvSpPr>
          <p:cNvPr id="8" name="Slide Image Placeholder 7">
            <a:extLst>
              <a:ext uri="{FF2B5EF4-FFF2-40B4-BE49-F238E27FC236}">
                <a16:creationId xmlns:a16="http://schemas.microsoft.com/office/drawing/2014/main" id="{DB714F42-E889-496F-B149-B07330C389A4}"/>
              </a:ext>
            </a:extLst>
          </p:cNvPr>
          <p:cNvSpPr>
            <a:spLocks noGrp="1" noRot="1" noChangeAspect="1"/>
          </p:cNvSpPr>
          <p:nvPr>
            <p:ph type="sldImg"/>
          </p:nvPr>
        </p:nvSpPr>
        <p:spPr>
          <a:xfrm>
            <a:off x="719138" y="741363"/>
            <a:ext cx="5584825" cy="3141662"/>
          </a:xfrm>
        </p:spPr>
      </p:sp>
      <p:sp>
        <p:nvSpPr>
          <p:cNvPr id="9" name="Notes Placeholder 8">
            <a:extLst>
              <a:ext uri="{FF2B5EF4-FFF2-40B4-BE49-F238E27FC236}">
                <a16:creationId xmlns:a16="http://schemas.microsoft.com/office/drawing/2014/main" id="{AA5001B9-00E4-4E98-9E9B-39D282CE5E13}"/>
              </a:ext>
            </a:extLst>
          </p:cNvPr>
          <p:cNvSpPr>
            <a:spLocks noGrp="1"/>
          </p:cNvSpPr>
          <p:nvPr>
            <p:ph type="body" idx="1"/>
          </p:nvPr>
        </p:nvSpPr>
        <p:spPr/>
        <p:txBody>
          <a:bodyPr/>
          <a:lstStyle/>
          <a:p>
            <a:pPr marL="171450" indent="-171450">
              <a:buFont typeface="Arial"/>
              <a:buChar char="•"/>
            </a:pPr>
            <a:r>
              <a:rPr lang="ru" i="1" dirty="0"/>
              <a:t>Есть также важные сообщения, в том числе вопросы, которых следует избегать.</a:t>
            </a:r>
            <a:endParaRPr lang="ru" dirty="0"/>
          </a:p>
          <a:p>
            <a:r>
              <a:rPr lang="ru" dirty="0"/>
              <a:t>Попросите добровольца прочитать утверждения в столбце слева. </a:t>
            </a:r>
            <a:endParaRPr lang="ru" dirty="0">
              <a:cs typeface="Calibri"/>
            </a:endParaRPr>
          </a:p>
          <a:p>
            <a:r>
              <a:rPr lang="ru" dirty="0"/>
              <a:t>Затем попросите другого добровольца прочитать утверждения справа. </a:t>
            </a:r>
            <a:r>
              <a:rPr lang="ru" i="1" dirty="0"/>
              <a:t>Эти утверждения и вопросы могут намеренно или случайно создать впечатление, что пережитое насилие - это вина самого пострадавшего. Это наносит ущерб оставшимся пострадавшим и позволяет преступникам действовать безнаказанно.</a:t>
            </a:r>
            <a:endParaRPr lang="ru" dirty="0"/>
          </a:p>
        </p:txBody>
      </p:sp>
    </p:spTree>
    <p:extLst>
      <p:ext uri="{BB962C8B-B14F-4D97-AF65-F5344CB8AC3E}">
        <p14:creationId xmlns:p14="http://schemas.microsoft.com/office/powerpoint/2010/main" val="37707100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 i="1" dirty="0"/>
              <a:t>Буква E в LIVES (или на русском О в ССПОП) означает обеспечение безопасности. </a:t>
            </a:r>
            <a:endParaRPr lang="ru" dirty="0"/>
          </a:p>
          <a:p>
            <a:r>
              <a:rPr lang="ru" i="1" dirty="0"/>
              <a:t>Хотя мы не можем гарантировать безопасность переживших насилие, мы можем попытаться помочь им оставаться в большей безопасности.</a:t>
            </a:r>
            <a:endParaRPr lang="ru" dirty="0"/>
          </a:p>
        </p:txBody>
      </p:sp>
      <p:sp>
        <p:nvSpPr>
          <p:cNvPr id="4" name="Slide Number Placeholder 3"/>
          <p:cNvSpPr>
            <a:spLocks noGrp="1"/>
          </p:cNvSpPr>
          <p:nvPr>
            <p:ph type="sldNum" sz="quarter" idx="10"/>
          </p:nvPr>
        </p:nvSpPr>
        <p:spPr/>
        <p:txBody>
          <a:bodyPr/>
          <a:lstStyle/>
          <a:p>
            <a:fld id="{6CB466E0-0366-FE4D-8716-9453F7A07CCD}" type="slidenum">
              <a:rPr lang="en-US" smtClean="0"/>
              <a:t>44</a:t>
            </a:fld>
            <a:endParaRPr lang="en-US"/>
          </a:p>
        </p:txBody>
      </p:sp>
    </p:spTree>
    <p:extLst>
      <p:ext uri="{BB962C8B-B14F-4D97-AF65-F5344CB8AC3E}">
        <p14:creationId xmlns:p14="http://schemas.microsoft.com/office/powerpoint/2010/main" val="6082176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Не все чувствуют себя в опасности. Первый шаг - спросить человека, чувствует ли он себя в настоящее время в безопасности и, в случае необходимости, беспокоится ли он о своих детях.</a:t>
            </a:r>
          </a:p>
        </p:txBody>
      </p:sp>
      <p:sp>
        <p:nvSpPr>
          <p:cNvPr id="4" name="Slide Number Placeholder 3"/>
          <p:cNvSpPr>
            <a:spLocks noGrp="1"/>
          </p:cNvSpPr>
          <p:nvPr>
            <p:ph type="sldNum" sz="quarter" idx="10"/>
          </p:nvPr>
        </p:nvSpPr>
        <p:spPr/>
        <p:txBody>
          <a:bodyPr/>
          <a:lstStyle/>
          <a:p>
            <a:fld id="{6CB466E0-0366-FE4D-8716-9453F7A07CCD}" type="slidenum">
              <a:rPr lang="en-US" smtClean="0"/>
              <a:t>45</a:t>
            </a:fld>
            <a:endParaRPr lang="en-US"/>
          </a:p>
        </p:txBody>
      </p:sp>
    </p:spTree>
    <p:extLst>
      <p:ext uri="{BB962C8B-B14F-4D97-AF65-F5344CB8AC3E}">
        <p14:creationId xmlns:p14="http://schemas.microsoft.com/office/powerpoint/2010/main" val="177835010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Как мы уже говорили, вы можете помочь им оценить текущий риск, если они не уверены в своей безопасности.</a:t>
            </a:r>
          </a:p>
        </p:txBody>
      </p:sp>
      <p:sp>
        <p:nvSpPr>
          <p:cNvPr id="4" name="Slide Number Placeholder 3"/>
          <p:cNvSpPr>
            <a:spLocks noGrp="1"/>
          </p:cNvSpPr>
          <p:nvPr>
            <p:ph type="sldNum" sz="quarter" idx="5"/>
          </p:nvPr>
        </p:nvSpPr>
        <p:spPr/>
        <p:txBody>
          <a:bodyPr/>
          <a:lstStyle/>
          <a:p>
            <a:fld id="{8D8D3582-6D6B-438A-82FF-FE0768558734}" type="slidenum">
              <a:rPr lang="en-US" smtClean="0"/>
              <a:t>46</a:t>
            </a:fld>
            <a:endParaRPr lang="en-US"/>
          </a:p>
        </p:txBody>
      </p:sp>
    </p:spTree>
    <p:extLst>
      <p:ext uri="{BB962C8B-B14F-4D97-AF65-F5344CB8AC3E}">
        <p14:creationId xmlns:p14="http://schemas.microsoft.com/office/powerpoint/2010/main" val="2273693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Если они ответили «да» на три или более из этих вопросов, в такой ситуации может существовать особенно высокий риск насилия.</a:t>
            </a:r>
          </a:p>
        </p:txBody>
      </p:sp>
      <p:sp>
        <p:nvSpPr>
          <p:cNvPr id="4" name="Slide Number Placeholder 3"/>
          <p:cNvSpPr>
            <a:spLocks noGrp="1"/>
          </p:cNvSpPr>
          <p:nvPr>
            <p:ph type="sldNum" sz="quarter" idx="5"/>
          </p:nvPr>
        </p:nvSpPr>
        <p:spPr/>
        <p:txBody>
          <a:bodyPr/>
          <a:lstStyle/>
          <a:p>
            <a:fld id="{8D8D3582-6D6B-438A-82FF-FE0768558734}" type="slidenum">
              <a:rPr lang="en-US" smtClean="0"/>
              <a:t>47</a:t>
            </a:fld>
            <a:endParaRPr lang="en-US"/>
          </a:p>
        </p:txBody>
      </p:sp>
    </p:spTree>
    <p:extLst>
      <p:ext uri="{BB962C8B-B14F-4D97-AF65-F5344CB8AC3E}">
        <p14:creationId xmlns:p14="http://schemas.microsoft.com/office/powerpoint/2010/main" val="219741990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 dirty="0"/>
              <a:t>Когда клиент не чувствует себя в безопасности или вы оцениваете его риск как высокий, вам нужно помочь ему составить план безопасности. </a:t>
            </a:r>
          </a:p>
          <a:p>
            <a:r>
              <a:rPr lang="ru" dirty="0"/>
              <a:t>Есть конкретные вопросы, которые нужно задать, чтобы помочь клиенту составить план безопасности. Вы не несете ответственность за то, чтобы объяснять ему, как оставаться в безопасности, но должны задавать вопросы, которые помогут клиент</a:t>
            </a:r>
            <a:r>
              <a:rPr lang="ru-RU" dirty="0"/>
              <a:t>у</a:t>
            </a:r>
            <a:r>
              <a:rPr lang="ru" dirty="0"/>
              <a:t> поразмышлять над тем, что он </a:t>
            </a:r>
            <a:r>
              <a:rPr lang="ru-RU" dirty="0"/>
              <a:t>может</a:t>
            </a:r>
            <a:r>
              <a:rPr lang="ru" dirty="0"/>
              <a:t> сделать.</a:t>
            </a:r>
            <a:r>
              <a:rPr lang="en-US" dirty="0"/>
              <a:t> </a:t>
            </a:r>
            <a:endParaRPr lang="en-US" dirty="0">
              <a:cs typeface="Calibri"/>
            </a:endParaRPr>
          </a:p>
          <a:p>
            <a:r>
              <a:rPr lang="ru" i="1" dirty="0"/>
              <a:t>Обратитесь к соседу за вашим столом (или скорректируйте для онлайн-тренинга) и парами решите, кто будет пережившим насилие, а кто будет консультантом. Затем консультант должен практиковаться в течение 3 минут, задавая вопросы из таблицы на этом слайде и поддерживать клиента, пережившего насилие, когда тот отвечает. Через 3 минуты поменяйтесь ролями.</a:t>
            </a:r>
            <a:r>
              <a:rPr lang="en-US" dirty="0"/>
              <a:t> </a:t>
            </a:r>
            <a:endParaRPr lang="en-US" dirty="0">
              <a:cs typeface="Calibri"/>
            </a:endParaRPr>
          </a:p>
          <a:p>
            <a:r>
              <a:rPr lang="ru" i="1" dirty="0"/>
              <a:t>Если у пережившего нет ответа, вы можете пропустить вопрос и перейти к следующему.</a:t>
            </a:r>
            <a:r>
              <a:rPr lang="en-US" dirty="0"/>
              <a:t> </a:t>
            </a:r>
            <a:r>
              <a:rPr lang="ru" dirty="0"/>
              <a:t>Дайте участникам около 7 минут на выполнение этого задания, а затем переходите к следующему слайду.</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48</a:t>
            </a:fld>
            <a:endParaRPr lang="en-US"/>
          </a:p>
        </p:txBody>
      </p:sp>
    </p:spTree>
    <p:extLst>
      <p:ext uri="{BB962C8B-B14F-4D97-AF65-F5344CB8AC3E}">
        <p14:creationId xmlns:p14="http://schemas.microsoft.com/office/powerpoint/2010/main" val="189074388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1450" indent="-171450">
              <a:buFont typeface="Arial"/>
              <a:buChar char="•"/>
            </a:pPr>
            <a:r>
              <a:rPr lang="ru" i="1" dirty="0"/>
              <a:t>Данные стратегии безопасности тоже стоит упомянуть</a:t>
            </a:r>
            <a:r>
              <a:rPr lang="ru" i="1" kern="1200" dirty="0">
                <a:effectLst/>
              </a:rPr>
              <a:t>.</a:t>
            </a:r>
            <a:r>
              <a:rPr lang="ru" i="1" dirty="0"/>
              <a:t> </a:t>
            </a:r>
            <a:endParaRPr lang="ru" dirty="0"/>
          </a:p>
          <a:p>
            <a:r>
              <a:rPr lang="ru" i="1" dirty="0"/>
              <a:t>Однако их не следует предлагать в качестве решений</a:t>
            </a:r>
            <a:r>
              <a:rPr lang="ru" i="1" kern="1200" dirty="0">
                <a:effectLst/>
              </a:rPr>
              <a:t>.</a:t>
            </a:r>
            <a:r>
              <a:rPr lang="en-US" kern="1200" dirty="0">
                <a:effectLst/>
              </a:rPr>
              <a:t> </a:t>
            </a:r>
            <a:r>
              <a:rPr lang="ru" i="1" dirty="0"/>
              <a:t>Вместо этого вы можете спросить пострадавшего</a:t>
            </a:r>
            <a:r>
              <a:rPr lang="ru" i="1" kern="1200" dirty="0">
                <a:effectLst/>
              </a:rPr>
              <a:t>, </a:t>
            </a:r>
            <a:r>
              <a:rPr lang="ru" i="1" dirty="0"/>
              <a:t>считает ли он</a:t>
            </a:r>
            <a:r>
              <a:rPr lang="ru" i="1" kern="1200" dirty="0">
                <a:effectLst/>
              </a:rPr>
              <a:t>, </a:t>
            </a:r>
            <a:r>
              <a:rPr lang="ru" i="1" dirty="0"/>
              <a:t>что было бы полезно иметь при себе номера телефонов экстренных служб</a:t>
            </a:r>
            <a:r>
              <a:rPr lang="ru" i="1" kern="1200" dirty="0">
                <a:effectLst/>
              </a:rPr>
              <a:t>.</a:t>
            </a:r>
            <a:endParaRPr lang="ru" dirty="0"/>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49</a:t>
            </a:fld>
            <a:endParaRPr lang="en-US"/>
          </a:p>
        </p:txBody>
      </p:sp>
    </p:spTree>
    <p:extLst>
      <p:ext uri="{BB962C8B-B14F-4D97-AF65-F5344CB8AC3E}">
        <p14:creationId xmlns:p14="http://schemas.microsoft.com/office/powerpoint/2010/main" val="7450160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err="1">
                <a:ln>
                  <a:noFill/>
                </a:ln>
                <a:solidFill>
                  <a:prstClr val="black"/>
                </a:solidFill>
                <a:effectLst/>
                <a:uLnTx/>
                <a:uFillTx/>
                <a:latin typeface="Calibri" panose="020F0502020204030204"/>
                <a:ea typeface="+mn-ea"/>
                <a:cs typeface="+mn-cs"/>
              </a:rPr>
              <a:t>Скажите</a:t>
            </a:r>
            <a:r>
              <a:rPr kumimoji="0" lang="en-US" sz="1200" b="1" i="0" u="none" strike="noStrike" kern="1200" cap="none" spc="0" normalizeH="0" baseline="0" noProof="0" dirty="0">
                <a:ln>
                  <a:noFill/>
                </a:ln>
                <a:solidFill>
                  <a:prstClr val="black"/>
                </a:solidFill>
                <a:effectLst/>
                <a:uLnTx/>
                <a:uFillTx/>
                <a:latin typeface="Calibri" panose="020F0502020204030204"/>
                <a:ea typeface="+mn-ea"/>
                <a:cs typeface="+mn-cs"/>
              </a:rPr>
              <a:t>:</a:t>
            </a:r>
            <a:r>
              <a:rPr kumimoji="0" lang="ru-RU" sz="1200" b="1"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ru" sz="1200" b="0" i="1" u="none" strike="noStrike" kern="1200" cap="none" spc="0" normalizeH="0" baseline="0" noProof="0" dirty="0">
                <a:ln>
                  <a:noFill/>
                </a:ln>
                <a:solidFill>
                  <a:prstClr val="black"/>
                </a:solidFill>
                <a:effectLst/>
                <a:uLnTx/>
                <a:uFillTx/>
                <a:latin typeface="Calibri" panose="020F0502020204030204"/>
                <a:ea typeface="+mn-ea"/>
                <a:cs typeface="+mn-cs"/>
              </a:rPr>
              <a:t>На этой сессии у вас будет возможность обсудить, как адаптировать индексное тестирование и направление рискованного окружения к контексту [СТРАНА]. Мы вернемся к блок-схемам, над которыми вы работали на занятии 6, а затем, используя несколько ключевых вопросов, построим пошаговый план».</a:t>
            </a:r>
            <a:endParaRPr kumimoji="0" lang="en-US" sz="1200" b="0" i="1" u="none" strike="noStrike" kern="1200" cap="none" spc="0" normalizeH="0" baseline="0" noProof="0" dirty="0">
              <a:ln>
                <a:noFill/>
              </a:ln>
              <a:solidFill>
                <a:prstClr val="black"/>
              </a:solidFill>
              <a:effectLst/>
              <a:uLnTx/>
              <a:uFillTx/>
              <a:latin typeface="Calibri" panose="020F0502020204030204"/>
              <a:ea typeface="+mn-ea"/>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5</a:t>
            </a:fld>
            <a:endParaRPr lang="en-US"/>
          </a:p>
        </p:txBody>
      </p:sp>
    </p:spTree>
    <p:extLst>
      <p:ext uri="{BB962C8B-B14F-4D97-AF65-F5344CB8AC3E}">
        <p14:creationId xmlns:p14="http://schemas.microsoft.com/office/powerpoint/2010/main" val="86388948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 i="1" dirty="0"/>
              <a:t>Мы знаем, что с COVID-19 планирование безопасности стало еще более актуальным и важным, особенно когда люди вынуждены находиться в одном и том же месте, что и партнер, совершающий насилие. Вот несколько стратегий, которые могут быть полезны, даже если кто-то вынужден находиться в том же месте, что и его обидчик.</a:t>
            </a:r>
          </a:p>
          <a:p>
            <a:r>
              <a:rPr lang="ru" dirty="0"/>
              <a:t>Просмотрите слайд.</a:t>
            </a:r>
            <a:r>
              <a:rPr lang="en-US" dirty="0"/>
              <a:t> </a:t>
            </a:r>
            <a:r>
              <a:rPr lang="ru" dirty="0"/>
              <a:t>Последние два пункта - это также вопросы, на которые консультант может помочь жертве ответить. Если вы знаете, где можно получить ед</a:t>
            </a:r>
            <a:r>
              <a:rPr lang="ru-RU" dirty="0"/>
              <a:t>у</a:t>
            </a:r>
            <a:r>
              <a:rPr lang="ru" dirty="0"/>
              <a:t>/транспорт, или </a:t>
            </a:r>
            <a:r>
              <a:rPr lang="ru-RU" dirty="0"/>
              <a:t>вы знаете </a:t>
            </a:r>
            <a:r>
              <a:rPr lang="ru" dirty="0"/>
              <a:t>другие службы экстренной помощи, поделитесь этой информацией. Вы также можете быть источником информации о местных законах, касающихся передвижения.</a:t>
            </a:r>
            <a:endParaRPr lang="en-US" dirty="0"/>
          </a:p>
        </p:txBody>
      </p:sp>
      <p:sp>
        <p:nvSpPr>
          <p:cNvPr id="4" name="Slide Number Placeholder 3"/>
          <p:cNvSpPr>
            <a:spLocks noGrp="1"/>
          </p:cNvSpPr>
          <p:nvPr>
            <p:ph type="sldNum" sz="quarter" idx="5"/>
          </p:nvPr>
        </p:nvSpPr>
        <p:spPr/>
        <p:txBody>
          <a:bodyPr/>
          <a:lstStyle/>
          <a:p>
            <a:fld id="{8D8D3582-6D6B-438A-82FF-FE0768558734}" type="slidenum">
              <a:rPr lang="en-US" smtClean="0"/>
              <a:t>50</a:t>
            </a:fld>
            <a:endParaRPr lang="en-US"/>
          </a:p>
        </p:txBody>
      </p:sp>
    </p:spTree>
    <p:extLst>
      <p:ext uri="{BB962C8B-B14F-4D97-AF65-F5344CB8AC3E}">
        <p14:creationId xmlns:p14="http://schemas.microsoft.com/office/powerpoint/2010/main" val="41148381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 i="1" dirty="0"/>
              <a:t>Наконец, буква S в аббревиатуре LIVES (или последняя буква П в аббревиатуре ССПОП на русском) означает перенаправление на поддержку. </a:t>
            </a:r>
            <a:endParaRPr lang="ru" dirty="0"/>
          </a:p>
          <a:p>
            <a:r>
              <a:rPr lang="ru" i="1" dirty="0"/>
              <a:t>Данный шаг признает, что консультант является лишь проводником к услугам и не может удовлетворить все потребности пережившего насилие. Цель этого шага - связать клиента с другими ресурсами для удовлетворения </a:t>
            </a:r>
            <a:r>
              <a:rPr lang="ru-RU" i="1" dirty="0"/>
              <a:t>его</a:t>
            </a:r>
            <a:r>
              <a:rPr lang="ru" i="1" dirty="0"/>
              <a:t> медицинских, социальных и юридических потребностей, поскольку </a:t>
            </a:r>
            <a:r>
              <a:rPr lang="ru-RU" i="1" dirty="0"/>
              <a:t>его</a:t>
            </a:r>
            <a:r>
              <a:rPr lang="ru" i="1" dirty="0"/>
              <a:t> потребности обычно выходят за рамки того, что может быть предоставлено на сайте НПО или медучреждения.</a:t>
            </a:r>
            <a:endParaRPr lang="ru" dirty="0"/>
          </a:p>
        </p:txBody>
      </p:sp>
      <p:sp>
        <p:nvSpPr>
          <p:cNvPr id="4" name="Slide Number Placeholder 3"/>
          <p:cNvSpPr>
            <a:spLocks noGrp="1"/>
          </p:cNvSpPr>
          <p:nvPr>
            <p:ph type="sldNum" sz="quarter" idx="10"/>
          </p:nvPr>
        </p:nvSpPr>
        <p:spPr/>
        <p:txBody>
          <a:bodyPr/>
          <a:lstStyle/>
          <a:p>
            <a:fld id="{6CB466E0-0366-FE4D-8716-9453F7A07CCD}" type="slidenum">
              <a:rPr lang="en-US" smtClean="0"/>
              <a:t>51</a:t>
            </a:fld>
            <a:endParaRPr lang="en-US"/>
          </a:p>
        </p:txBody>
      </p:sp>
    </p:spTree>
    <p:extLst>
      <p:ext uri="{BB962C8B-B14F-4D97-AF65-F5344CB8AC3E}">
        <p14:creationId xmlns:p14="http://schemas.microsoft.com/office/powerpoint/2010/main" val="119446810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7075"/>
            <a:ext cx="5486400" cy="3086100"/>
          </a:xfrm>
        </p:spPr>
      </p:sp>
      <p:sp>
        <p:nvSpPr>
          <p:cNvPr id="3" name="Notes Placeholder 2"/>
          <p:cNvSpPr>
            <a:spLocks noGrp="1"/>
          </p:cNvSpPr>
          <p:nvPr>
            <p:ph type="body" idx="1"/>
          </p:nvPr>
        </p:nvSpPr>
        <p:spPr>
          <a:xfrm>
            <a:off x="685800" y="4023361"/>
            <a:ext cx="5486400" cy="4872445"/>
          </a:xfrm>
        </p:spPr>
        <p:txBody>
          <a:bodyPr>
            <a:normAutofit/>
          </a:bodyPr>
          <a:lstStyle/>
          <a:p>
            <a:pPr marL="171450" indent="-171450">
              <a:buFont typeface="Arial"/>
              <a:buChar char="•"/>
            </a:pPr>
            <a:r>
              <a:rPr lang="ru" i="1" dirty="0"/>
              <a:t>Прежде чем двигаться дальше, давайте поговорим о том, с какими услугами вы можете связать клиента. В вашем учреждении должен быть каталог услуг, в котором перечислена информация об услугах, доступных пережившим насилие. </a:t>
            </a:r>
            <a:endParaRPr lang="ru" dirty="0"/>
          </a:p>
          <a:p>
            <a:r>
              <a:rPr lang="ru" dirty="0"/>
              <a:t>Если обучение проводится оффлайн, заполните эту таблицу небольшими группами или представьте уже подготовленный справочник услуг.</a:t>
            </a: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52</a:t>
            </a:fld>
            <a:endParaRPr lang="en-US"/>
          </a:p>
        </p:txBody>
      </p:sp>
    </p:spTree>
    <p:extLst>
      <p:ext uri="{BB962C8B-B14F-4D97-AF65-F5344CB8AC3E}">
        <p14:creationId xmlns:p14="http://schemas.microsoft.com/office/powerpoint/2010/main" val="4150727665"/>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41363"/>
            <a:ext cx="5584825" cy="3141662"/>
          </a:xfrm>
        </p:spPr>
      </p:sp>
      <p:sp>
        <p:nvSpPr>
          <p:cNvPr id="3" name="Notes Placeholder 2"/>
          <p:cNvSpPr>
            <a:spLocks noGrp="1"/>
          </p:cNvSpPr>
          <p:nvPr>
            <p:ph type="body" idx="1"/>
          </p:nvPr>
        </p:nvSpPr>
        <p:spPr>
          <a:xfrm>
            <a:off x="685800" y="4137503"/>
            <a:ext cx="5486400" cy="3600450"/>
          </a:xfrm>
        </p:spPr>
        <p:txBody>
          <a:bodyPr/>
          <a:lstStyle/>
          <a:p>
            <a:pPr marL="171450" indent="-171450">
              <a:buFont typeface="Arial"/>
              <a:buChar char="•"/>
            </a:pPr>
            <a:r>
              <a:rPr lang="ru" i="1" dirty="0"/>
              <a:t>Вот информация, которую вы должны предоставить о каждой службе реагирования на насилие, в которую вы перенаправляете человека. Вы, как поставщик услуг, хотите быть уверены, что отправляете своего клиента туда, где ему окажут поддержку и будут открытыми. Есть много ужасных историй о переживших насилие, когда они идут в учреждение за помощью, но никого там не находят. В некоторых случаях они больше не обращаются за помощью. Также бывает, что жертва может обратиться в организацию, где ей сообщают, что она не входит в группу населения, которую обслуживает данная организация. Можно представить себе, как это происходит с </a:t>
            </a:r>
            <a:r>
              <a:rPr lang="ru" i="1" dirty="0" err="1"/>
              <a:t>трансгендерной</a:t>
            </a:r>
            <a:r>
              <a:rPr lang="ru" i="1" dirty="0"/>
              <a:t> женщиной, ищущей убежище в женском приюте. Убедитесь, что вы знаете, кому служба готова предоставить услуги без стигматизации, прежде чем отправлять туда кого-либо.</a:t>
            </a:r>
            <a:endParaRPr lang="ru" dirty="0"/>
          </a:p>
          <a:p>
            <a:r>
              <a:rPr lang="ru" dirty="0"/>
              <a:t>Если у вас есть каталог системы </a:t>
            </a:r>
            <a:r>
              <a:rPr lang="ru" dirty="0" err="1"/>
              <a:t>перенаправлений</a:t>
            </a:r>
            <a:r>
              <a:rPr lang="ru" dirty="0"/>
              <a:t>, представьте его здесь. Если вся упомянутая выше информация не является частью этого каталога организаций для перенаправления, поговорите с медработниками о том, как вы адаптируете/пересмотрите каталог.</a:t>
            </a:r>
            <a:endParaRPr lang="en-US"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53</a:t>
            </a:fld>
            <a:endParaRPr lang="en-US"/>
          </a:p>
        </p:txBody>
      </p:sp>
    </p:spTree>
    <p:extLst>
      <p:ext uri="{BB962C8B-B14F-4D97-AF65-F5344CB8AC3E}">
        <p14:creationId xmlns:p14="http://schemas.microsoft.com/office/powerpoint/2010/main" val="36858301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9138" y="741363"/>
            <a:ext cx="5584825" cy="3141662"/>
          </a:xfrm>
        </p:spPr>
      </p:sp>
      <p:sp>
        <p:nvSpPr>
          <p:cNvPr id="3" name="Notes Placeholder 2"/>
          <p:cNvSpPr>
            <a:spLocks noGrp="1"/>
          </p:cNvSpPr>
          <p:nvPr>
            <p:ph type="body" idx="1"/>
          </p:nvPr>
        </p:nvSpPr>
        <p:spPr>
          <a:xfrm>
            <a:off x="685800" y="4150029"/>
            <a:ext cx="5486400" cy="3600450"/>
          </a:xfrm>
        </p:spPr>
        <p:txBody>
          <a:bodyPr/>
          <a:lstStyle/>
          <a:p>
            <a:r>
              <a:rPr lang="ru" i="1" dirty="0"/>
              <a:t>Если клиент подвергся сексуальному насилию, помните, что есть услуги, которые необходимо предоставить незамедлительно.</a:t>
            </a:r>
            <a:endParaRPr lang="ru" dirty="0"/>
          </a:p>
        </p:txBody>
      </p:sp>
      <p:sp>
        <p:nvSpPr>
          <p:cNvPr id="4" name="Slide Number Placeholder 3"/>
          <p:cNvSpPr>
            <a:spLocks noGrp="1"/>
          </p:cNvSpPr>
          <p:nvPr>
            <p:ph type="sldNum" sz="quarter" idx="10"/>
          </p:nvPr>
        </p:nvSpPr>
        <p:spPr/>
        <p:txBody>
          <a:bodyPr/>
          <a:lstStyle/>
          <a:p>
            <a:fld id="{A63EBE9A-FCE8-42AC-A6A7-1FC1EFE97FEB}" type="slidenum">
              <a:rPr lang="en-US" smtClean="0"/>
              <a:pPr/>
              <a:t>54</a:t>
            </a:fld>
            <a:endParaRPr lang="en-US"/>
          </a:p>
        </p:txBody>
      </p:sp>
    </p:spTree>
    <p:extLst>
      <p:ext uri="{BB962C8B-B14F-4D97-AF65-F5344CB8AC3E}">
        <p14:creationId xmlns:p14="http://schemas.microsoft.com/office/powerpoint/2010/main" val="333649674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Есть способы перенаправления, которые повышают вероятность того, что кто-то действительно получит услуги по перенаправлению.</a:t>
            </a:r>
            <a:endParaRPr lang="ru" dirty="0">
              <a:cs typeface="Calibri" panose="020F0502020204030204"/>
            </a:endParaRPr>
          </a:p>
          <a:p>
            <a:r>
              <a:rPr lang="ru" i="1" dirty="0"/>
              <a:t>Предоставляя информацию и перенаправляя, важно: </a:t>
            </a:r>
            <a:endParaRPr lang="en-US" dirty="0"/>
          </a:p>
          <a:p>
            <a:pPr marL="285750" indent="-285750">
              <a:buFont typeface="Arial"/>
              <a:buChar char="•"/>
            </a:pPr>
            <a:r>
              <a:rPr lang="ru" i="1" dirty="0"/>
              <a:t>Предложить распечатанную информацию (не забудьте предупредить на случай, если материалы попадут в поле зрения насильника)</a:t>
            </a:r>
            <a:endParaRPr lang="ru" dirty="0"/>
          </a:p>
          <a:p>
            <a:pPr marL="285750" indent="-285750">
              <a:buFont typeface="Arial"/>
              <a:buChar char="•"/>
            </a:pPr>
            <a:r>
              <a:rPr lang="ru" i="1" dirty="0"/>
              <a:t>Знайте конкретную информацию о пунктах куда перенаправляется клиент</a:t>
            </a:r>
            <a:endParaRPr lang="en-US" dirty="0"/>
          </a:p>
          <a:p>
            <a:pPr marL="285750" indent="-285750">
              <a:buFont typeface="Arial"/>
              <a:buChar char="•"/>
            </a:pPr>
            <a:r>
              <a:rPr lang="ru" i="1" dirty="0"/>
              <a:t>Спросите клиента, хочет ли он, чтобы вы его сопроводили или чтобы вы позвонили заранее в пункт перенаправления (это также называется активным направлением); если да, договоритесь с организациями о визите клиента</a:t>
            </a:r>
            <a:endParaRPr lang="en-US" dirty="0"/>
          </a:p>
          <a:p>
            <a:pPr marL="285750" indent="-285750">
              <a:buFont typeface="Arial"/>
              <a:buChar char="•"/>
            </a:pPr>
            <a:r>
              <a:rPr lang="ru" i="1" dirty="0"/>
              <a:t>Не заставляйте пережившего насилие клиента принимать услугу перенаправления или сообщать подробности происшествия</a:t>
            </a:r>
            <a:endParaRPr lang="en-US" dirty="0"/>
          </a:p>
          <a:p>
            <a:r>
              <a:rPr lang="ru" i="1" dirty="0"/>
              <a:t>Предложите себя в качестве ресурса для доступа к другим услугам</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55</a:t>
            </a:fld>
            <a:endParaRPr lang="en-US"/>
          </a:p>
        </p:txBody>
      </p:sp>
    </p:spTree>
    <p:extLst>
      <p:ext uri="{BB962C8B-B14F-4D97-AF65-F5344CB8AC3E}">
        <p14:creationId xmlns:p14="http://schemas.microsoft.com/office/powerpoint/2010/main" val="220422301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602266" cy="3816524"/>
          </a:xfrm>
        </p:spPr>
        <p:txBody>
          <a:bodyPr>
            <a:noAutofit/>
          </a:bodyPr>
          <a:lstStyle/>
          <a:p>
            <a:r>
              <a:rPr lang="ru" i="1" dirty="0"/>
              <a:t>В рамках перенаправления помогите пережившим насилие определить свои сильные стороны и к кому они могут обратиться</a:t>
            </a:r>
            <a:r>
              <a:rPr lang="ru" i="1" kern="1200" dirty="0">
                <a:effectLst/>
              </a:rPr>
              <a:t>. </a:t>
            </a:r>
            <a:r>
              <a:rPr lang="en-US" i="1" dirty="0" err="1"/>
              <a:t>Это</a:t>
            </a:r>
            <a:r>
              <a:rPr lang="en-US" i="1" dirty="0"/>
              <a:t> </a:t>
            </a:r>
            <a:r>
              <a:rPr lang="en-US" i="1" dirty="0" err="1"/>
              <a:t>также</a:t>
            </a:r>
            <a:r>
              <a:rPr lang="en-US" i="1" dirty="0"/>
              <a:t> </a:t>
            </a:r>
            <a:r>
              <a:rPr lang="en-US" i="1" dirty="0" err="1"/>
              <a:t>можно</a:t>
            </a:r>
            <a:r>
              <a:rPr lang="en-US" i="1" dirty="0"/>
              <a:t> </a:t>
            </a:r>
            <a:r>
              <a:rPr lang="en-US" i="1" dirty="0" err="1"/>
              <a:t>сделать</a:t>
            </a:r>
            <a:r>
              <a:rPr lang="en-US" i="1" dirty="0"/>
              <a:t> с </a:t>
            </a:r>
            <a:r>
              <a:rPr lang="en-US" i="1" dirty="0" err="1"/>
              <a:t>помощью</a:t>
            </a:r>
            <a:r>
              <a:rPr lang="en-US" i="1" dirty="0"/>
              <a:t> </a:t>
            </a:r>
            <a:r>
              <a:rPr lang="en-US" i="1" dirty="0" err="1"/>
              <a:t>вопросов</a:t>
            </a:r>
            <a:r>
              <a:rPr lang="en-US" i="1" kern="1200" dirty="0">
                <a:effectLst/>
              </a:rPr>
              <a:t>.</a:t>
            </a:r>
            <a:endParaRPr lang="en-US" dirty="0">
              <a:cs typeface="Calibri" panose="020F0502020204030204"/>
            </a:endParaRPr>
          </a:p>
          <a:p>
            <a:r>
              <a:rPr lang="ru" dirty="0"/>
              <a:t>Чтобы помочь клиентам определить и использовать свои сильные стороны, вы можете задать такие вопросы, как:</a:t>
            </a:r>
            <a:r>
              <a:rPr lang="en-US" dirty="0"/>
              <a:t> </a:t>
            </a:r>
            <a:endParaRPr lang="en-US" dirty="0">
              <a:cs typeface="Calibri"/>
            </a:endParaRPr>
          </a:p>
          <a:p>
            <a:pPr marL="171450" indent="-171450">
              <a:buFont typeface="Arial"/>
              <a:buChar char="•"/>
            </a:pPr>
            <a:r>
              <a:rPr lang="ru" i="1" dirty="0"/>
              <a:t>«Что помогло вам пережить тяжелые времена в прошлом?»</a:t>
            </a:r>
            <a:endParaRPr lang="en-US" dirty="0"/>
          </a:p>
          <a:p>
            <a:pPr marL="171450" indent="-171450">
              <a:buFont typeface="Arial"/>
              <a:buChar char="•"/>
            </a:pPr>
            <a:r>
              <a:rPr lang="ru" i="1" dirty="0"/>
              <a:t>«Какие занятия помогают вам, когда вы чувствуете беспокойство?»</a:t>
            </a:r>
            <a:endParaRPr lang="en-US" dirty="0"/>
          </a:p>
          <a:p>
            <a:pPr marL="171450" indent="-171450">
              <a:buFont typeface="Arial"/>
              <a:buChar char="•"/>
            </a:pPr>
            <a:r>
              <a:rPr lang="ru" i="1" dirty="0"/>
              <a:t>«Как то, что помогало в прошлом, может быть полезным сейчас?»</a:t>
            </a:r>
            <a:endParaRPr lang="en-US" dirty="0"/>
          </a:p>
          <a:p>
            <a:r>
              <a:rPr lang="ru" dirty="0"/>
              <a:t> </a:t>
            </a:r>
            <a:r>
              <a:rPr lang="ru" i="1" dirty="0"/>
              <a:t>Чтобы помочь клиентам понять, к кому они могут обратиться за поддержкой, вы можете задать такие вопросы, как:</a:t>
            </a:r>
            <a:r>
              <a:rPr lang="en-US" dirty="0"/>
              <a:t> </a:t>
            </a:r>
            <a:endParaRPr lang="en-US" dirty="0">
              <a:cs typeface="Calibri"/>
            </a:endParaRPr>
          </a:p>
          <a:p>
            <a:pPr marL="171450" indent="-171450">
              <a:buFont typeface="Arial"/>
              <a:buChar char="•"/>
            </a:pPr>
            <a:r>
              <a:rPr lang="ru" i="1" dirty="0"/>
              <a:t>«Когда ты плохо себя чувствуешь, с кем тебе нравится быть?»</a:t>
            </a:r>
            <a:endParaRPr lang="en-US" dirty="0"/>
          </a:p>
          <a:p>
            <a:pPr marL="171450" indent="-171450">
              <a:buFont typeface="Arial"/>
              <a:buChar char="•"/>
            </a:pPr>
            <a:r>
              <a:rPr lang="ru" i="1" dirty="0"/>
              <a:t>«Кто вам помогал в прошлом? Могут ли они сейчас помочь?»</a:t>
            </a:r>
            <a:endParaRPr lang="en-US" dirty="0"/>
          </a:p>
          <a:p>
            <a:pPr marL="171450" indent="-171450">
              <a:buFont typeface="Arial"/>
              <a:buChar char="•"/>
            </a:pPr>
            <a:r>
              <a:rPr lang="ru" i="1" dirty="0"/>
              <a:t>«Есть ли люди, которым вы доверяете, с которыми можно поговорить?»</a:t>
            </a:r>
            <a:endParaRPr lang="en-US" dirty="0">
              <a:ea typeface="+mn-ea"/>
              <a:cs typeface="+mn-cs"/>
            </a:endParaRPr>
          </a:p>
          <a:p>
            <a:r>
              <a:rPr lang="ru" i="1" dirty="0"/>
              <a:t>Помните</a:t>
            </a:r>
            <a:r>
              <a:rPr lang="ru" i="1" kern="1200" dirty="0">
                <a:effectLst/>
              </a:rPr>
              <a:t>, </a:t>
            </a:r>
            <a:r>
              <a:rPr lang="ru" i="1" dirty="0"/>
              <a:t>что «спасать» человека - не ваша работа</a:t>
            </a:r>
            <a:r>
              <a:rPr lang="ru" i="1" kern="1200" dirty="0">
                <a:effectLst/>
              </a:rPr>
              <a:t>. </a:t>
            </a:r>
            <a:r>
              <a:rPr lang="ru" i="1" dirty="0"/>
              <a:t>Вы помогаете вернуть контроль клиентам, пережившим насилие, </a:t>
            </a:r>
            <a:r>
              <a:rPr lang="ru-RU" i="1" dirty="0"/>
              <a:t>предоставляя</a:t>
            </a:r>
            <a:r>
              <a:rPr lang="ru" i="1" dirty="0"/>
              <a:t> им возможность выбора и давая понять, что вы поддержите их в принятии решений</a:t>
            </a:r>
            <a:r>
              <a:rPr lang="ru" i="1" kern="1200" dirty="0">
                <a:effectLst/>
              </a:rPr>
              <a:t>.</a:t>
            </a:r>
            <a:r>
              <a:rPr lang="en-US" dirty="0"/>
              <a:t> </a:t>
            </a:r>
            <a:endParaRPr lang="en-US" dirty="0">
              <a:cs typeface="Calibri"/>
            </a:endParaRPr>
          </a:p>
          <a:p>
            <a:r>
              <a:rPr lang="ru" i="1" dirty="0"/>
              <a:t> </a:t>
            </a:r>
            <a:r>
              <a:rPr lang="en-US" dirty="0"/>
              <a:t> </a:t>
            </a:r>
            <a:r>
              <a:rPr lang="ru" i="1" dirty="0"/>
              <a:t>Верно также и то, что человек может быть не готов искать помощи, кроме разговора с вами</a:t>
            </a:r>
            <a:r>
              <a:rPr lang="ru" i="1" kern="1200" dirty="0">
                <a:effectLst/>
              </a:rPr>
              <a:t>. </a:t>
            </a:r>
            <a:r>
              <a:rPr lang="ru" i="1" dirty="0"/>
              <a:t>Это нормально, и пострадавший будет знать, что он может вернуться к вам за информацией или связаться с услугами по мере необходимости</a:t>
            </a:r>
            <a:r>
              <a:rPr lang="ru" i="1" kern="1200" dirty="0">
                <a:effectLst/>
              </a:rPr>
              <a:t>.</a:t>
            </a:r>
            <a:endParaRPr lang="ru" i="1" dirty="0">
              <a:cs typeface="Calibri"/>
            </a:endParaRPr>
          </a:p>
        </p:txBody>
      </p:sp>
      <p:sp>
        <p:nvSpPr>
          <p:cNvPr id="4" name="Slide Number Placeholder 3"/>
          <p:cNvSpPr>
            <a:spLocks noGrp="1"/>
          </p:cNvSpPr>
          <p:nvPr>
            <p:ph type="sldNum" sz="quarter" idx="10"/>
          </p:nvPr>
        </p:nvSpPr>
        <p:spPr/>
        <p:txBody>
          <a:bodyPr/>
          <a:lstStyle/>
          <a:p>
            <a:pPr>
              <a:defRPr/>
            </a:pPr>
            <a:fld id="{417D96A4-77C4-4FED-8A7B-214747F6ACED}" type="slidenum">
              <a:rPr lang="en-US" smtClean="0"/>
              <a:pPr>
                <a:defRPr/>
              </a:pPr>
              <a:t>56</a:t>
            </a:fld>
            <a:endParaRPr lang="en-US"/>
          </a:p>
        </p:txBody>
      </p:sp>
    </p:spTree>
    <p:extLst>
      <p:ext uri="{BB962C8B-B14F-4D97-AF65-F5344CB8AC3E}">
        <p14:creationId xmlns:p14="http://schemas.microsoft.com/office/powerpoint/2010/main" val="181606905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i="1" dirty="0"/>
              <a:t>А теперь давайте соберем вс</a:t>
            </a:r>
            <a:r>
              <a:rPr lang="ru-RU" i="1" dirty="0"/>
              <a:t>е</a:t>
            </a:r>
            <a:r>
              <a:rPr lang="ru" i="1" dirty="0"/>
              <a:t> вместе.</a:t>
            </a:r>
            <a:endParaRPr lang="ru" dirty="0">
              <a:cs typeface="Calibri" panose="020F0502020204030204"/>
            </a:endParaRPr>
          </a:p>
          <a:p>
            <a:r>
              <a:rPr lang="ru" dirty="0"/>
              <a:t>Просмотрите инструкции на слайде и раздайте печатные версии тематических исследований для этой сессии</a:t>
            </a:r>
            <a:r>
              <a:rPr lang="ru" i="0" dirty="0"/>
              <a:t>.</a:t>
            </a:r>
            <a:r>
              <a:rPr lang="en-US" dirty="0"/>
              <a:t> </a:t>
            </a:r>
            <a:endParaRPr lang="en-US" dirty="0">
              <a:cs typeface="Calibri"/>
            </a:endParaRPr>
          </a:p>
          <a:p>
            <a:r>
              <a:rPr lang="ru" dirty="0"/>
              <a:t> </a:t>
            </a:r>
            <a:r>
              <a:rPr lang="en-US" dirty="0"/>
              <a:t> </a:t>
            </a:r>
            <a:endParaRPr lang="en-US" dirty="0">
              <a:cs typeface="Calibri"/>
            </a:endParaRPr>
          </a:p>
          <a:p>
            <a:r>
              <a:rPr lang="ru" dirty="0"/>
              <a:t>Выделите </a:t>
            </a:r>
            <a:r>
              <a:rPr lang="ru" i="0" dirty="0"/>
              <a:t>8 </a:t>
            </a:r>
            <a:r>
              <a:rPr lang="ru" dirty="0"/>
              <a:t>минут на изучение конкретного случая </a:t>
            </a:r>
            <a:r>
              <a:rPr lang="ru" i="0" dirty="0"/>
              <a:t>(</a:t>
            </a:r>
            <a:r>
              <a:rPr lang="ru" dirty="0"/>
              <a:t>всего </a:t>
            </a:r>
            <a:r>
              <a:rPr lang="ru" i="0" dirty="0"/>
              <a:t>25 </a:t>
            </a:r>
            <a:r>
              <a:rPr lang="ru" dirty="0"/>
              <a:t>минут на упражнение</a:t>
            </a:r>
            <a:r>
              <a:rPr lang="ru" i="0" dirty="0"/>
              <a:t>).</a:t>
            </a:r>
            <a:r>
              <a:rPr lang="en-US" dirty="0"/>
              <a:t> </a:t>
            </a:r>
            <a:endParaRPr lang="en-US" dirty="0">
              <a:cs typeface="Calibri"/>
            </a:endParaRPr>
          </a:p>
          <a:p>
            <a:r>
              <a:rPr lang="ru" dirty="0"/>
              <a:t> </a:t>
            </a:r>
            <a:r>
              <a:rPr lang="en-US" dirty="0"/>
              <a:t> </a:t>
            </a:r>
            <a:endParaRPr lang="en-US" dirty="0">
              <a:cs typeface="Calibri"/>
            </a:endParaRPr>
          </a:p>
          <a:p>
            <a:r>
              <a:rPr lang="ru" b="1" i="0" kern="1200" dirty="0">
                <a:effectLst/>
              </a:rPr>
              <a:t>Сценарий 1: </a:t>
            </a:r>
            <a:r>
              <a:rPr lang="ru" dirty="0"/>
              <a:t>28-летняя мать троих детей говорит, что муж избивает ее каждый раз, когда пьет</a:t>
            </a:r>
            <a:r>
              <a:rPr lang="ru" i="0" kern="1200" dirty="0">
                <a:effectLst/>
              </a:rPr>
              <a:t>.</a:t>
            </a:r>
            <a:r>
              <a:rPr lang="en-US" dirty="0"/>
              <a:t> </a:t>
            </a:r>
            <a:endParaRPr lang="en-US" dirty="0">
              <a:cs typeface="Calibri"/>
            </a:endParaRPr>
          </a:p>
          <a:p>
            <a:r>
              <a:rPr lang="ru" i="0" kern="1200" dirty="0">
                <a:effectLst/>
              </a:rPr>
              <a:t> </a:t>
            </a:r>
            <a:r>
              <a:rPr lang="en-US" dirty="0"/>
              <a:t> </a:t>
            </a:r>
            <a:endParaRPr lang="en-US" dirty="0">
              <a:cs typeface="Calibri"/>
            </a:endParaRPr>
          </a:p>
          <a:p>
            <a:r>
              <a:rPr lang="ru" b="1" i="0" kern="1200" dirty="0">
                <a:effectLst/>
              </a:rPr>
              <a:t>Сценарий 2: </a:t>
            </a:r>
            <a:r>
              <a:rPr lang="ru" dirty="0"/>
              <a:t>22-летний гей говорит, что его парень не разрешает ему навещать своих родителей или друзей и контролирует, с кем он может разговаривать по телефону</a:t>
            </a:r>
            <a:r>
              <a:rPr lang="ru" i="0" kern="1200" dirty="0">
                <a:effectLst/>
              </a:rPr>
              <a:t>. </a:t>
            </a:r>
            <a:r>
              <a:rPr lang="ru" dirty="0"/>
              <a:t>Когда клиент просит своего парня надеть презерватив</a:t>
            </a:r>
            <a:r>
              <a:rPr lang="ru" i="0" kern="1200" dirty="0">
                <a:effectLst/>
              </a:rPr>
              <a:t>, </a:t>
            </a:r>
            <a:r>
              <a:rPr lang="ru" dirty="0"/>
              <a:t>парень </a:t>
            </a:r>
            <a:r>
              <a:rPr lang="ru-RU" dirty="0"/>
              <a:t>злится</a:t>
            </a:r>
            <a:r>
              <a:rPr lang="ru" dirty="0"/>
              <a:t> и называет клиента плохими именами</a:t>
            </a:r>
            <a:r>
              <a:rPr lang="ru" i="0" kern="1200" dirty="0">
                <a:effectLst/>
              </a:rPr>
              <a:t>.</a:t>
            </a:r>
            <a:r>
              <a:rPr lang="en-US" dirty="0"/>
              <a:t> </a:t>
            </a:r>
            <a:endParaRPr lang="en-US" dirty="0">
              <a:cs typeface="Calibri"/>
            </a:endParaRPr>
          </a:p>
          <a:p>
            <a:r>
              <a:rPr lang="ru" i="0" kern="1200" dirty="0">
                <a:effectLst/>
              </a:rPr>
              <a:t> </a:t>
            </a:r>
            <a:r>
              <a:rPr lang="en-US" dirty="0"/>
              <a:t> </a:t>
            </a:r>
            <a:r>
              <a:rPr lang="ru" b="1" i="0" kern="1200" dirty="0">
                <a:effectLst/>
              </a:rPr>
              <a:t>Сценарий 3: </a:t>
            </a:r>
            <a:r>
              <a:rPr lang="ru" dirty="0"/>
              <a:t>18-летняя </a:t>
            </a:r>
            <a:r>
              <a:rPr lang="ru" dirty="0" err="1"/>
              <a:t>трансгендерная</a:t>
            </a:r>
            <a:r>
              <a:rPr lang="ru" dirty="0"/>
              <a:t> женщина живет с мужчиной старше нее</a:t>
            </a:r>
            <a:r>
              <a:rPr lang="ru" i="0" kern="1200" dirty="0">
                <a:effectLst/>
              </a:rPr>
              <a:t>. </a:t>
            </a:r>
            <a:r>
              <a:rPr lang="ru" dirty="0"/>
              <a:t>В последнее время он начал заставлять ее заниматься сексом со своими друзьями</a:t>
            </a:r>
            <a:r>
              <a:rPr lang="ru" i="0" kern="1200" dirty="0">
                <a:effectLst/>
              </a:rPr>
              <a:t>, </a:t>
            </a:r>
            <a:r>
              <a:rPr lang="ru" dirty="0"/>
              <a:t>которые платят этому мужчине</a:t>
            </a:r>
            <a:r>
              <a:rPr lang="ru" i="0" kern="1200" dirty="0">
                <a:effectLst/>
              </a:rPr>
              <a:t>. </a:t>
            </a:r>
            <a:r>
              <a:rPr lang="ru" dirty="0"/>
              <a:t>Он говорит ей, что это нужно для оплаты расходов за ее проживание</a:t>
            </a:r>
            <a:r>
              <a:rPr lang="ru" i="0" kern="1200" dirty="0">
                <a:effectLst/>
              </a:rPr>
              <a:t>.</a:t>
            </a:r>
            <a:endParaRPr lang="ru"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57</a:t>
            </a:fld>
            <a:endParaRPr lang="en-US"/>
          </a:p>
        </p:txBody>
      </p:sp>
    </p:spTree>
    <p:extLst>
      <p:ext uri="{BB962C8B-B14F-4D97-AF65-F5344CB8AC3E}">
        <p14:creationId xmlns:p14="http://schemas.microsoft.com/office/powerpoint/2010/main" val="27006900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727075"/>
            <a:ext cx="5486400" cy="3086100"/>
          </a:xfrm>
        </p:spPr>
      </p:sp>
      <p:sp>
        <p:nvSpPr>
          <p:cNvPr id="3" name="Notes Placeholder 2"/>
          <p:cNvSpPr>
            <a:spLocks noGrp="1"/>
          </p:cNvSpPr>
          <p:nvPr>
            <p:ph type="body" idx="1"/>
          </p:nvPr>
        </p:nvSpPr>
        <p:spPr>
          <a:xfrm>
            <a:off x="685800" y="4099925"/>
            <a:ext cx="5486400" cy="3600450"/>
          </a:xfrm>
        </p:spPr>
        <p:txBody>
          <a:bodyPr/>
          <a:lstStyle/>
          <a:p>
            <a:r>
              <a:rPr lang="ru" b="1" dirty="0"/>
              <a:t>ПРИМЕЧАНИЕ: и</a:t>
            </a:r>
            <a:r>
              <a:rPr lang="ru" dirty="0"/>
              <a:t>спользуйте вопросы с данного слайда, чтобы подвести итоги деятельности, выполненной на предыдущем слайде.</a:t>
            </a:r>
            <a:endParaRPr lang="en-US" dirty="0"/>
          </a:p>
          <a:p>
            <a:r>
              <a:rPr lang="ru" dirty="0"/>
              <a:t>После завершения подведения итогов перейдите к обзору и обсуждению того, что было освещено в течение дня, и других деталей перед закрытием дня.</a:t>
            </a:r>
            <a:endParaRPr lang="ru" dirty="0">
              <a:cs typeface="Calibri"/>
            </a:endParaRPr>
          </a:p>
        </p:txBody>
      </p:sp>
      <p:sp>
        <p:nvSpPr>
          <p:cNvPr id="4" name="Slide Number Placeholder 3"/>
          <p:cNvSpPr>
            <a:spLocks noGrp="1"/>
          </p:cNvSpPr>
          <p:nvPr>
            <p:ph type="sldNum" sz="quarter" idx="10"/>
          </p:nvPr>
        </p:nvSpPr>
        <p:spPr>
          <a:xfrm>
            <a:off x="3884613" y="8685213"/>
            <a:ext cx="2971800" cy="458787"/>
          </a:xfrm>
          <a:prstGeom prst="rect">
            <a:avLst/>
          </a:prstGeom>
        </p:spPr>
        <p:txBody>
          <a:bodyPr/>
          <a:lstStyle/>
          <a:p>
            <a:fld id="{A6F565A2-6E27-4723-9ED5-FDFCC5775F54}" type="slidenum">
              <a:rPr lang="en-US" smtClean="0"/>
              <a:t>58</a:t>
            </a:fld>
            <a:endParaRPr lang="en-US"/>
          </a:p>
        </p:txBody>
      </p:sp>
    </p:spTree>
    <p:extLst>
      <p:ext uri="{BB962C8B-B14F-4D97-AF65-F5344CB8AC3E}">
        <p14:creationId xmlns:p14="http://schemas.microsoft.com/office/powerpoint/2010/main" val="42009398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ru" b="1" dirty="0"/>
              <a:t>ПРИМЕЧАНИЕ</a:t>
            </a:r>
            <a:r>
              <a:rPr lang="ru" b="1" i="0" dirty="0"/>
              <a:t>:</a:t>
            </a:r>
            <a:r>
              <a:rPr lang="ru" b="0" i="0" dirty="0"/>
              <a:t> и</a:t>
            </a:r>
            <a:r>
              <a:rPr lang="ru" dirty="0"/>
              <a:t>спользуйте анимацию на этом слайде, чтобы помочь участникам понять, как индекс-клиенты, их партнеры и дети, а также связанные лица, включая равного консультанта, могут потенциально понести вред, связанный с раскрытием информации</a:t>
            </a:r>
            <a:r>
              <a:rPr lang="ru" b="0" i="0" dirty="0"/>
              <a:t>, </a:t>
            </a:r>
            <a:r>
              <a:rPr lang="ru" dirty="0"/>
              <a:t>особенно при раскрытии информации</a:t>
            </a:r>
            <a:r>
              <a:rPr lang="ru" b="0" i="0" dirty="0"/>
              <a:t>, </a:t>
            </a:r>
            <a:r>
              <a:rPr lang="ru" dirty="0"/>
              <a:t>нарушающем основные принципы и минимальные стандарты</a:t>
            </a:r>
            <a:r>
              <a:rPr lang="ru" b="0" i="0" dirty="0"/>
              <a:t>.</a:t>
            </a:r>
            <a:endParaRPr lang="ru" dirty="0"/>
          </a:p>
          <a:p>
            <a:r>
              <a:rPr lang="ru" i="1" dirty="0"/>
              <a:t>Также важно подчеркнуть, что любой может испытать вред в результате индексного тестирования. Были задокументированы случаи, когда контактные лица, которых направил клиент, подвергались насилию после того, как с ними связался консультант. Итак, нам нужно быть особенно осторожными в отношении соблюдения основных принципов и минимальных стандартов и обеспечения того, чтобы у нас были все доступные ресурсы для реагирования, если что-то произойдет.</a:t>
            </a:r>
            <a:r>
              <a:rPr lang="en-US" dirty="0"/>
              <a:t> </a:t>
            </a:r>
            <a:endParaRPr lang="en-US" dirty="0">
              <a:cs typeface="Calibri"/>
            </a:endParaRPr>
          </a:p>
          <a:p>
            <a:r>
              <a:rPr lang="ru" dirty="0"/>
              <a:t> </a:t>
            </a:r>
            <a:r>
              <a:rPr lang="en-US" dirty="0"/>
              <a:t> </a:t>
            </a:r>
            <a:r>
              <a:rPr lang="ru" i="1" dirty="0"/>
              <a:t>На этом анимированном слайде вы можете увидеть, как индекс-клиенты, их партнеры и дети, а также связанные лица, включая поставщика услуг, могут потенциально испытать вред, связанный с раскрытием информации</a:t>
            </a:r>
            <a:r>
              <a:rPr lang="ru" b="0" i="1" dirty="0"/>
              <a:t>, </a:t>
            </a:r>
            <a:r>
              <a:rPr lang="ru" i="1" dirty="0"/>
              <a:t>особенно раскрытием информации</a:t>
            </a:r>
            <a:r>
              <a:rPr lang="ru" b="0" i="1" dirty="0"/>
              <a:t>, </a:t>
            </a:r>
            <a:r>
              <a:rPr lang="ru" i="1" dirty="0"/>
              <a:t>которая не осуществляется в соответствии с основными принципами и минимальными стандартами</a:t>
            </a:r>
            <a:r>
              <a:rPr lang="ru" b="0" i="1" dirty="0"/>
              <a:t>. </a:t>
            </a:r>
            <a:r>
              <a:rPr lang="ru" i="1" dirty="0"/>
              <a:t>Соблюдение стандартов и основных принципов может помочь свести к минимуму этот вред</a:t>
            </a:r>
            <a:r>
              <a:rPr lang="ru" b="0" i="1" dirty="0"/>
              <a:t>.</a:t>
            </a:r>
            <a:endParaRPr lang="ru" dirty="0"/>
          </a:p>
        </p:txBody>
      </p:sp>
      <p:sp>
        <p:nvSpPr>
          <p:cNvPr id="4" name="Slide Number Placeholder 3"/>
          <p:cNvSpPr>
            <a:spLocks noGrp="1"/>
          </p:cNvSpPr>
          <p:nvPr>
            <p:ph type="sldNum" sz="quarter" idx="5"/>
          </p:nvPr>
        </p:nvSpPr>
        <p:spPr/>
        <p:txBody>
          <a:bodyPr/>
          <a:lstStyle/>
          <a:p>
            <a:fld id="{9AA269E5-789A-4D39-AC6D-24DE67320D1E}" type="slidenum">
              <a:rPr lang="en-US" smtClean="0"/>
              <a:t>59</a:t>
            </a:fld>
            <a:endParaRPr lang="en-US"/>
          </a:p>
        </p:txBody>
      </p:sp>
    </p:spTree>
    <p:extLst>
      <p:ext uri="{BB962C8B-B14F-4D97-AF65-F5344CB8AC3E}">
        <p14:creationId xmlns:p14="http://schemas.microsoft.com/office/powerpoint/2010/main" val="26895188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600"/>
              </a:spcAft>
              <a:buClr>
                <a:srgbClr val="E73439"/>
              </a:buClr>
              <a:buFont typeface="Calibri" panose="020F0502020204030204" pitchFamily="34" charset="0"/>
              <a:buNone/>
              <a:tabLst>
                <a:tab pos="228600" algn="l"/>
                <a:tab pos="457200" algn="l"/>
              </a:tabLst>
            </a:pPr>
            <a:r>
              <a:rPr lang="ru-RU" sz="1200" b="1" i="0" dirty="0"/>
              <a:t>Скажите:</a:t>
            </a:r>
            <a:r>
              <a:rPr lang="en-US" sz="1200" b="1" i="0" dirty="0"/>
              <a:t> </a:t>
            </a:r>
            <a:r>
              <a:rPr lang="ru-RU" sz="1200" b="1" i="0" dirty="0"/>
              <a:t>«</a:t>
            </a:r>
            <a:r>
              <a:rPr lang="ru-RU" sz="1200" i="1" dirty="0">
                <a:effectLst/>
                <a:latin typeface="Calibri" panose="020F0502020204030204" pitchFamily="34" charset="0"/>
                <a:ea typeface="Calibri" panose="020F0502020204030204" pitchFamily="34" charset="0"/>
                <a:cs typeface="Times New Roman" panose="02020603050405020304" pitchFamily="18" charset="0"/>
              </a:rPr>
              <a:t>При рассмотрении вопроса, как лучше всего адаптировать подход индексного тестирования для контекста [СТРАНА], нам будет полезно для начала обсудить основные вопросы».</a:t>
            </a:r>
            <a:endParaRPr lang="ru-RU"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Clr>
                <a:srgbClr val="E73439"/>
              </a:buClr>
              <a:buFont typeface="Calibri" panose="020F0502020204030204" pitchFamily="34" charset="0"/>
              <a:buNone/>
              <a:tabLst>
                <a:tab pos="228600" algn="l"/>
                <a:tab pos="457200" algn="l"/>
              </a:tabLst>
            </a:pPr>
            <a:endParaRPr lang="ru-RU" sz="1200" i="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Clr>
                <a:srgbClr val="E73439"/>
              </a:buClr>
              <a:buFont typeface="Calibri" panose="020F0502020204030204" pitchFamily="34" charset="0"/>
              <a:buNone/>
              <a:tabLst>
                <a:tab pos="228600" algn="l"/>
                <a:tab pos="457200" algn="l"/>
              </a:tabLst>
            </a:pPr>
            <a:r>
              <a:rPr lang="ru-RU" sz="1200" i="1" dirty="0">
                <a:effectLst/>
                <a:latin typeface="Calibri" panose="020F0502020204030204" pitchFamily="34" charset="0"/>
                <a:ea typeface="Calibri" panose="020F0502020204030204" pitchFamily="34" charset="0"/>
              </a:rPr>
              <a:t>Кто будет ключевыми участниками процесса, предлагающими клиентам индексное тестирование? Где они будут предоставлять эти услуги и какая квалификация, подготовка им потребуются для эффективного проведения индексного тестирования?</a:t>
            </a:r>
            <a:endParaRPr lang="en-US" sz="1200" dirty="0">
              <a:effectLst/>
              <a:latin typeface="Calibri" panose="020F0502020204030204" pitchFamily="34" charset="0"/>
              <a:ea typeface="Calibri" panose="020F0502020204030204" pitchFamily="34" charset="0"/>
            </a:endParaRPr>
          </a:p>
          <a:p>
            <a:r>
              <a:rPr lang="ru-RU" sz="1200" i="1" dirty="0">
                <a:effectLst/>
                <a:latin typeface="Calibri" panose="020F0502020204030204" pitchFamily="34" charset="0"/>
                <a:ea typeface="DengXian" panose="02010600030101010101" pitchFamily="2" charset="-122"/>
                <a:cs typeface="Arial" panose="020B0604020202020204" pitchFamily="34" charset="0"/>
              </a:rPr>
              <a:t>Что может потребоваться адаптировать, чтобы дополнить наш инструментарий?</a:t>
            </a:r>
            <a:br>
              <a:rPr lang="ru-RU" sz="1200" i="1" dirty="0">
                <a:effectLst/>
                <a:latin typeface="Calibri" panose="020F0502020204030204" pitchFamily="34" charset="0"/>
                <a:ea typeface="DengXian" panose="02010600030101010101" pitchFamily="2" charset="-122"/>
                <a:cs typeface="Arial" panose="020B0604020202020204" pitchFamily="34" charset="0"/>
              </a:rPr>
            </a:br>
            <a:br>
              <a:rPr lang="ru-RU" sz="1200" i="1" dirty="0">
                <a:effectLst/>
                <a:latin typeface="Calibri" panose="020F0502020204030204" pitchFamily="34" charset="0"/>
                <a:ea typeface="DengXian" panose="02010600030101010101" pitchFamily="2" charset="-122"/>
                <a:cs typeface="Arial" panose="020B0604020202020204" pitchFamily="34" charset="0"/>
              </a:rPr>
            </a:br>
            <a:r>
              <a:rPr lang="ru-RU" sz="1200" i="1" dirty="0">
                <a:effectLst/>
                <a:latin typeface="Calibri" panose="020F0502020204030204" pitchFamily="34" charset="0"/>
                <a:ea typeface="DengXian" panose="02010600030101010101" pitchFamily="2" charset="-122"/>
                <a:cs typeface="Arial" panose="020B0604020202020204" pitchFamily="34" charset="0"/>
              </a:rPr>
              <a:t>Существуют ли какие-либо политики, которые необходимо будет разработать или изменить, чтобы убедиться, что нужные люди смогут реализовать их в наиболее соответствующих местах?</a:t>
            </a:r>
            <a:endParaRPr lang="en-US" sz="1200" i="1" dirty="0"/>
          </a:p>
        </p:txBody>
      </p:sp>
      <p:sp>
        <p:nvSpPr>
          <p:cNvPr id="4" name="Slide Number Placeholder 3"/>
          <p:cNvSpPr>
            <a:spLocks noGrp="1"/>
          </p:cNvSpPr>
          <p:nvPr>
            <p:ph type="sldNum" sz="quarter" idx="5"/>
          </p:nvPr>
        </p:nvSpPr>
        <p:spPr/>
        <p:txBody>
          <a:bodyPr/>
          <a:lstStyle/>
          <a:p>
            <a:fld id="{9AA269E5-789A-4D39-AC6D-24DE67320D1E}" type="slidenum">
              <a:rPr lang="en-US" smtClean="0"/>
              <a:t>6</a:t>
            </a:fld>
            <a:endParaRPr lang="en-US"/>
          </a:p>
        </p:txBody>
      </p:sp>
    </p:spTree>
    <p:extLst>
      <p:ext uri="{BB962C8B-B14F-4D97-AF65-F5344CB8AC3E}">
        <p14:creationId xmlns:p14="http://schemas.microsoft.com/office/powerpoint/2010/main" val="409384980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 dirty="0"/>
              <a:t>Подведение итогов 2-го дня с краткими отчетами участников и обзором содержания 3-</a:t>
            </a:r>
            <a:r>
              <a:rPr lang="ru-RU" dirty="0" err="1"/>
              <a:t>го</a:t>
            </a:r>
            <a:r>
              <a:rPr lang="ru" dirty="0"/>
              <a:t> дня. </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60</a:t>
            </a:fld>
            <a:endParaRPr lang="en-US"/>
          </a:p>
        </p:txBody>
      </p:sp>
    </p:spTree>
    <p:extLst>
      <p:ext uri="{BB962C8B-B14F-4D97-AF65-F5344CB8AC3E}">
        <p14:creationId xmlns:p14="http://schemas.microsoft.com/office/powerpoint/2010/main" val="1875714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spcBef>
                <a:spcPts val="0"/>
              </a:spcBef>
              <a:spcAft>
                <a:spcPts val="600"/>
              </a:spcAft>
              <a:buClr>
                <a:srgbClr val="E73439"/>
              </a:buClr>
              <a:buFont typeface="Calibri" panose="020F0502020204030204" pitchFamily="34" charset="0"/>
              <a:buNone/>
              <a:tabLst>
                <a:tab pos="228600" algn="l"/>
                <a:tab pos="457200" algn="l"/>
              </a:tabLst>
            </a:pPr>
            <a:r>
              <a:rPr lang="ru-RU" b="1" i="0" dirty="0"/>
              <a:t>Скажите: </a:t>
            </a: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r>
              <a:rPr lang="ru-RU" sz="1200" dirty="0">
                <a:effectLst/>
                <a:latin typeface="Calibri" panose="020F0502020204030204" pitchFamily="34" charset="0"/>
                <a:ea typeface="Calibri" panose="020F0502020204030204" pitchFamily="34" charset="0"/>
                <a:cs typeface="Times New Roman" panose="02020603050405020304" pitchFamily="18" charset="0"/>
              </a:rPr>
              <a:t>«</a:t>
            </a:r>
            <a:r>
              <a:rPr lang="ru-RU" sz="1200" i="1" dirty="0">
                <a:effectLst/>
                <a:latin typeface="Calibri" panose="020F0502020204030204" pitchFamily="34" charset="0"/>
                <a:ea typeface="Calibri" panose="020F0502020204030204" pitchFamily="34" charset="0"/>
                <a:cs typeface="Times New Roman" panose="02020603050405020304" pitchFamily="18" charset="0"/>
              </a:rPr>
              <a:t>Давайте уделим время тому, чтобы ответить на эти и другие вопросы в небольших группах».</a:t>
            </a:r>
          </a:p>
          <a:p>
            <a:pPr marL="0" marR="0" lvl="0" indent="0">
              <a:spcBef>
                <a:spcPts val="0"/>
              </a:spcBef>
              <a:spcAft>
                <a:spcPts val="600"/>
              </a:spcAft>
              <a:buClr>
                <a:srgbClr val="E73439"/>
              </a:buClr>
              <a:buFont typeface="Calibri" panose="020F0502020204030204" pitchFamily="34" charset="0"/>
              <a:buNone/>
              <a:tabLst>
                <a:tab pos="228600" algn="l"/>
                <a:tab pos="457200" algn="l"/>
              </a:tabLst>
            </a:pPr>
            <a:endParaRPr lang="ru-RU" sz="12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spcBef>
                <a:spcPts val="0"/>
              </a:spcBef>
              <a:spcAft>
                <a:spcPts val="600"/>
              </a:spcAft>
              <a:buClr>
                <a:srgbClr val="E73439"/>
              </a:buClr>
              <a:buFont typeface="Calibri" panose="020F0502020204030204" pitchFamily="34" charset="0"/>
              <a:buNone/>
              <a:tabLst>
                <a:tab pos="228600" algn="l"/>
                <a:tab pos="457200" algn="l"/>
              </a:tabLst>
            </a:pPr>
            <a:r>
              <a:rPr lang="ru-RU" sz="1200" dirty="0">
                <a:effectLst/>
                <a:latin typeface="Calibri" panose="020F0502020204030204" pitchFamily="34" charset="0"/>
                <a:ea typeface="Calibri" panose="020F0502020204030204" pitchFamily="34" charset="0"/>
              </a:rPr>
              <a:t>Попросите участников разделиться на группы по 8-10 человек. Может потребоваться объединить людей, сидящих за разными столами так, что всего у вас получится две или три большие группы.</a:t>
            </a:r>
          </a:p>
          <a:p>
            <a:pPr marL="0" marR="0" lvl="0" indent="0">
              <a:spcBef>
                <a:spcPts val="0"/>
              </a:spcBef>
              <a:spcAft>
                <a:spcPts val="600"/>
              </a:spcAft>
              <a:buClr>
                <a:srgbClr val="E73439"/>
              </a:buClr>
              <a:buFont typeface="Calibri" panose="020F0502020204030204" pitchFamily="34" charset="0"/>
              <a:buNone/>
              <a:tabLst>
                <a:tab pos="228600" algn="l"/>
                <a:tab pos="457200" algn="l"/>
              </a:tabLst>
            </a:pPr>
            <a:endParaRPr lang="ru-RU" sz="1200" dirty="0">
              <a:effectLst/>
              <a:latin typeface="Calibri" panose="020F0502020204030204" pitchFamily="34" charset="0"/>
              <a:ea typeface="Calibri" panose="020F0502020204030204" pitchFamily="34" charset="0"/>
            </a:endParaRPr>
          </a:p>
          <a:p>
            <a:pPr marL="0" marR="0" lvl="0" indent="0">
              <a:spcBef>
                <a:spcPts val="0"/>
              </a:spcBef>
              <a:spcAft>
                <a:spcPts val="600"/>
              </a:spcAft>
              <a:buClr>
                <a:srgbClr val="E73439"/>
              </a:buClr>
              <a:buFont typeface="Calibri" panose="020F0502020204030204" pitchFamily="34" charset="0"/>
              <a:buNone/>
              <a:tabLst>
                <a:tab pos="228600" algn="l"/>
                <a:tab pos="457200" algn="l"/>
              </a:tabLst>
            </a:pPr>
            <a:r>
              <a:rPr lang="ru-RU" sz="1200" dirty="0">
                <a:effectLst/>
                <a:latin typeface="Calibri" panose="020F0502020204030204" pitchFamily="34" charset="0"/>
                <a:ea typeface="Calibri" panose="020F0502020204030204" pitchFamily="34" charset="0"/>
              </a:rPr>
              <a:t>Объясните, что на следующем слайде вы будете показывать несколько вопросов, которые будут разъяснять ключевые этапы индексного тестирования, обсуждавшиеся на сессии 6. Цель этого упражнения - разделить шаги по группам и ответить на вопросы, насколько это возможно подробно за отведенное время (около 75 минут). Принимая во внимание выделенное количество времени, следует побуждать группы обсуждать все возможные детали насколько это возможно, при этом стараясь не забыть ответить в итоге на поставленные вопросы.</a:t>
            </a:r>
            <a:endParaRPr lang="en-US" sz="1200" dirty="0">
              <a:effectLst/>
              <a:latin typeface="Calibri" panose="020F0502020204030204" pitchFamily="34" charset="0"/>
              <a:ea typeface="Calibri" panose="020F0502020204030204" pitchFamily="34" charset="0"/>
            </a:endParaRPr>
          </a:p>
          <a:p>
            <a:endParaRPr lang="ru-RU" sz="1200" dirty="0">
              <a:effectLst/>
              <a:latin typeface="Calibri" panose="020F0502020204030204" pitchFamily="34" charset="0"/>
              <a:ea typeface="DengXian" panose="02010600030101010101" pitchFamily="2" charset="-122"/>
              <a:cs typeface="Arial" panose="020B0604020202020204" pitchFamily="34" charset="0"/>
            </a:endParaRPr>
          </a:p>
          <a:p>
            <a:r>
              <a:rPr lang="ru-RU" sz="1200" dirty="0">
                <a:effectLst/>
                <a:latin typeface="Calibri" panose="020F0502020204030204" pitchFamily="34" charset="0"/>
                <a:ea typeface="DengXian" panose="02010600030101010101" pitchFamily="2" charset="-122"/>
                <a:cs typeface="Arial" panose="020B0604020202020204" pitchFamily="34" charset="0"/>
              </a:rPr>
              <a:t>Спросите, есть ли вопросы у участников и переходите к следующему слайду. Вы также можете заранее распечатать этот слайд, чтобы у каждой группы (или у всех участников) была копия.</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7</a:t>
            </a:fld>
            <a:endParaRPr lang="en-US"/>
          </a:p>
        </p:txBody>
      </p:sp>
    </p:spTree>
    <p:extLst>
      <p:ext uri="{BB962C8B-B14F-4D97-AF65-F5344CB8AC3E}">
        <p14:creationId xmlns:p14="http://schemas.microsoft.com/office/powerpoint/2010/main" val="3833258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3213"/>
            <a:ext cx="5486400" cy="3086100"/>
          </a:xfrm>
        </p:spPr>
      </p:sp>
      <p:sp>
        <p:nvSpPr>
          <p:cNvPr id="3" name="Notes Placeholder 2"/>
          <p:cNvSpPr>
            <a:spLocks noGrp="1"/>
          </p:cNvSpPr>
          <p:nvPr>
            <p:ph type="body" idx="1"/>
          </p:nvPr>
        </p:nvSpPr>
        <p:spPr>
          <a:xfrm>
            <a:off x="685800" y="3498676"/>
            <a:ext cx="5602266" cy="5582694"/>
          </a:xfrm>
        </p:spPr>
        <p:txBody>
          <a:bodyPr/>
          <a:lstStyle/>
          <a:p>
            <a:r>
              <a:rPr lang="ru" b="1" dirty="0"/>
              <a:t>ПРИМЕЧАНИЕ</a:t>
            </a:r>
            <a:r>
              <a:rPr lang="ru" b="1" u="none" dirty="0">
                <a:effectLst/>
              </a:rPr>
              <a:t>: в</a:t>
            </a:r>
            <a:r>
              <a:rPr lang="ru" dirty="0"/>
              <a:t>ы можете заранее распечатать копии этого слайда для каждой группы или для каждого из участников, чтобы помочь им во время работы над заданием</a:t>
            </a:r>
            <a:r>
              <a:rPr lang="ru" u="none" dirty="0">
                <a:effectLst/>
              </a:rPr>
              <a:t>.</a:t>
            </a:r>
            <a:endParaRPr lang="en-US" dirty="0"/>
          </a:p>
          <a:p>
            <a:r>
              <a:rPr lang="ru" dirty="0"/>
              <a:t>В зависимости от количества участников и групп разделите шаги соответственно по группам</a:t>
            </a:r>
            <a:r>
              <a:rPr lang="ru" u="none" dirty="0">
                <a:effectLst/>
              </a:rPr>
              <a:t>. </a:t>
            </a:r>
            <a:r>
              <a:rPr lang="ru" dirty="0"/>
              <a:t>Например</a:t>
            </a:r>
            <a:r>
              <a:rPr lang="ru" u="none" dirty="0">
                <a:effectLst/>
              </a:rPr>
              <a:t>, </a:t>
            </a:r>
            <a:r>
              <a:rPr lang="ru" dirty="0"/>
              <a:t>если у вас образовалось три группы</a:t>
            </a:r>
            <a:r>
              <a:rPr lang="ru" u="none" dirty="0">
                <a:effectLst/>
              </a:rPr>
              <a:t>, </a:t>
            </a:r>
            <a:r>
              <a:rPr lang="ru" dirty="0"/>
              <a:t>вы можете разделить шаги следующим образом</a:t>
            </a:r>
            <a:r>
              <a:rPr lang="ru" u="none" dirty="0">
                <a:effectLst/>
              </a:rPr>
              <a:t>:</a:t>
            </a:r>
            <a:r>
              <a:rPr lang="en-US" dirty="0"/>
              <a:t> </a:t>
            </a:r>
            <a:endParaRPr lang="en-US" dirty="0">
              <a:cs typeface="Calibri"/>
            </a:endParaRPr>
          </a:p>
          <a:p>
            <a:r>
              <a:rPr lang="ru" dirty="0"/>
              <a:t>Группа </a:t>
            </a:r>
            <a:r>
              <a:rPr lang="en-US" u="none" dirty="0">
                <a:effectLst/>
              </a:rPr>
              <a:t>A</a:t>
            </a:r>
            <a:r>
              <a:rPr lang="ru" u="none" dirty="0">
                <a:effectLst/>
              </a:rPr>
              <a:t>: </a:t>
            </a:r>
            <a:r>
              <a:rPr lang="ru" dirty="0"/>
              <a:t>шаги 1–3</a:t>
            </a:r>
            <a:r>
              <a:rPr lang="en-US" dirty="0"/>
              <a:t> </a:t>
            </a:r>
            <a:endParaRPr lang="en-US" dirty="0">
              <a:cs typeface="Calibri"/>
            </a:endParaRPr>
          </a:p>
          <a:p>
            <a:r>
              <a:rPr lang="ru" dirty="0"/>
              <a:t>Группа </a:t>
            </a:r>
            <a:r>
              <a:rPr lang="en-US" u="none" dirty="0">
                <a:effectLst/>
              </a:rPr>
              <a:t>B</a:t>
            </a:r>
            <a:r>
              <a:rPr lang="ru" u="none" dirty="0">
                <a:effectLst/>
              </a:rPr>
              <a:t>: </a:t>
            </a:r>
            <a:r>
              <a:rPr lang="ru" dirty="0"/>
              <a:t>шаги 4–6</a:t>
            </a:r>
            <a:r>
              <a:rPr lang="en-US" dirty="0"/>
              <a:t> </a:t>
            </a:r>
            <a:endParaRPr lang="en-US" dirty="0">
              <a:cs typeface="Calibri"/>
            </a:endParaRPr>
          </a:p>
          <a:p>
            <a:r>
              <a:rPr lang="ru" dirty="0"/>
              <a:t>Группа </a:t>
            </a:r>
            <a:r>
              <a:rPr lang="en-US" u="none" dirty="0">
                <a:effectLst/>
              </a:rPr>
              <a:t>C</a:t>
            </a:r>
            <a:r>
              <a:rPr lang="ru" u="none" dirty="0">
                <a:effectLst/>
              </a:rPr>
              <a:t>: </a:t>
            </a:r>
            <a:r>
              <a:rPr lang="ru" dirty="0"/>
              <a:t>шаги 7–10</a:t>
            </a:r>
            <a:r>
              <a:rPr lang="en-US" dirty="0"/>
              <a:t> </a:t>
            </a:r>
            <a:endParaRPr lang="en-US" dirty="0">
              <a:cs typeface="Calibri"/>
            </a:endParaRPr>
          </a:p>
          <a:p>
            <a:r>
              <a:rPr lang="ru" dirty="0"/>
              <a:t>Примите во внимание, что вы попросите одного добровольца из каждой группы презентовать результаты работы в течение не более </a:t>
            </a:r>
            <a:r>
              <a:rPr lang="ru" u="none" dirty="0">
                <a:effectLst/>
              </a:rPr>
              <a:t>5 </a:t>
            </a:r>
            <a:r>
              <a:rPr lang="ru" dirty="0"/>
              <a:t>минут. Приз достанется группе</a:t>
            </a:r>
            <a:r>
              <a:rPr lang="ru" u="none" dirty="0">
                <a:effectLst/>
              </a:rPr>
              <a:t>, </a:t>
            </a:r>
            <a:r>
              <a:rPr lang="ru" dirty="0"/>
              <a:t>которая будет наиболее креативна и лаконична</a:t>
            </a:r>
            <a:r>
              <a:rPr lang="ru" u="none" dirty="0">
                <a:effectLst/>
              </a:rPr>
              <a:t>.</a:t>
            </a:r>
            <a:r>
              <a:rPr lang="en-US" dirty="0"/>
              <a:t> </a:t>
            </a:r>
          </a:p>
          <a:p>
            <a:endParaRPr lang="en-US" dirty="0">
              <a:cs typeface="Calibri"/>
            </a:endParaRPr>
          </a:p>
          <a:p>
            <a:pPr>
              <a:spcBef>
                <a:spcPts val="600"/>
              </a:spcBef>
              <a:defRPr/>
            </a:pPr>
            <a:r>
              <a:rPr lang="ru" dirty="0"/>
              <a:t>Перед тем как начать упражнение</a:t>
            </a:r>
            <a:r>
              <a:rPr lang="ru" u="none" dirty="0">
                <a:effectLst/>
              </a:rPr>
              <a:t>, </a:t>
            </a:r>
            <a:r>
              <a:rPr lang="ru" dirty="0"/>
              <a:t>скажите следующее</a:t>
            </a:r>
            <a:r>
              <a:rPr lang="ru" u="none" dirty="0">
                <a:effectLst/>
              </a:rPr>
              <a:t>:</a:t>
            </a:r>
            <a:r>
              <a:rPr lang="ru-RU" u="none" dirty="0">
                <a:effectLst/>
              </a:rPr>
              <a:t> «</a:t>
            </a:r>
            <a:r>
              <a:rPr lang="ru" i="1" dirty="0"/>
              <a:t>Я хотел (-а) бы отметить, что для Шага 5 раскрытие информации о насилии также должно помочь тем, кто принимает решения, о целесообразности проведения индексного тестирования; окончательные решения остаются за клиентом, получающим услуги.</a:t>
            </a:r>
            <a:r>
              <a:rPr lang="en-US" dirty="0"/>
              <a:t> </a:t>
            </a:r>
            <a:endParaRPr lang="en-US" sz="1100" dirty="0">
              <a:latin typeface="Calibri Light"/>
              <a:ea typeface="MS Mincho"/>
              <a:cs typeface="Calibri Light"/>
            </a:endParaRPr>
          </a:p>
          <a:p>
            <a:r>
              <a:rPr lang="ru" i="1" dirty="0"/>
              <a:t>Следовательно, раскрытие фактов насилия на Шаге 5 не должно лишать кого-либо права участвовать в индексном тестировании. Тем не менее, раскрытие информации о насилии необходимо учитывать при определении того, следует ли проводить далее индексное тестирование и какой метод использовать».</a:t>
            </a:r>
            <a:br>
              <a:rPr lang="ru" i="1" dirty="0">
                <a:cs typeface="+mn-lt"/>
              </a:rPr>
            </a:br>
            <a:r>
              <a:rPr lang="ru" i="1" dirty="0"/>
              <a:t> </a:t>
            </a:r>
            <a:br>
              <a:rPr lang="ru" i="1" dirty="0">
                <a:cs typeface="+mn-lt"/>
              </a:rPr>
            </a:br>
            <a:endParaRPr lang="ru" i="1" dirty="0"/>
          </a:p>
          <a:p>
            <a:r>
              <a:rPr lang="ru" dirty="0"/>
              <a:t>Предоставьте группам около 70-75 минут на работу над заданием. Если вы обнаружите, что группа закончила работу очень рано, </a:t>
            </a:r>
            <a:r>
              <a:rPr lang="ru-RU" dirty="0"/>
              <a:t>посмотрите</a:t>
            </a:r>
            <a:r>
              <a:rPr lang="ru" dirty="0"/>
              <a:t> на результат их работы, </a:t>
            </a:r>
            <a:r>
              <a:rPr lang="ru-RU" dirty="0"/>
              <a:t>проверьте,</a:t>
            </a:r>
            <a:r>
              <a:rPr lang="ru" dirty="0"/>
              <a:t> насколько подробно расписаны их ответы. Если они относительно ограничены, предложите им рассмотреть и расписать шаги более детально (например, конкретные этапы предоставления услуги, названия организаций/агентств/отделов, необходимые документы или политики и т.д.). Если у группы есть возможности, вы также можете попросить их рассмотреть особенности памяток или СОП, которые они рекомендуют. Что уже разработано, но может потребоваться изменить? Кто может отвечать за адаптацию, пересмотр или разработку нового руководства. Что может быть реалистичным с точки зрения времени и т.д.?</a:t>
            </a:r>
            <a:r>
              <a:rPr lang="en-US" dirty="0"/>
              <a:t> </a:t>
            </a:r>
            <a:endParaRPr lang="en-US" dirty="0">
              <a:cs typeface="Calibri"/>
            </a:endParaRPr>
          </a:p>
          <a:p>
            <a:r>
              <a:rPr lang="ru" dirty="0"/>
              <a:t>Попросите группы собраться обратно, оставив не менее 25 минут до конца сессии. Попросите каждую группу выбрать одного волонтера, который презентует и объяснит за 5 минут или меньше, что обсуждала их группа. Если хотите, можете засекать время для каждой презентации и предупреждать презентатора, когда у нее/него останется 1 минута. Позвольте всем группам выступить, а затем в оставшееся время проведите обсуждение шагов.</a:t>
            </a:r>
            <a:r>
              <a:rPr lang="en-US" dirty="0"/>
              <a:t> </a:t>
            </a:r>
            <a:endParaRPr lang="en-US" dirty="0">
              <a:cs typeface="Calibri"/>
            </a:endParaRPr>
          </a:p>
          <a:p>
            <a:r>
              <a:rPr lang="ru" dirty="0"/>
              <a:t> </a:t>
            </a:r>
            <a:r>
              <a:rPr lang="en-US" dirty="0"/>
              <a:t> </a:t>
            </a:r>
            <a:endParaRPr lang="en-US" dirty="0">
              <a:cs typeface="Calibri"/>
            </a:endParaRPr>
          </a:p>
          <a:p>
            <a:r>
              <a:rPr lang="ru" dirty="0"/>
              <a:t>Не забудьте вручить приз группе с самой ясной и краткой презентацией (вы можете попросить группы проголосовать или решить сами).</a:t>
            </a:r>
            <a:r>
              <a:rPr lang="en-US" dirty="0"/>
              <a:t> </a:t>
            </a:r>
            <a:endParaRPr lang="en-US" dirty="0">
              <a:cs typeface="Calibri"/>
            </a:endParaRPr>
          </a:p>
          <a:p>
            <a:pPr>
              <a:spcBef>
                <a:spcPts val="600"/>
              </a:spcBef>
            </a:pPr>
            <a:r>
              <a:rPr lang="ru" dirty="0"/>
              <a:t>Спросите, есть ли у участников вопросы, и переходите к следующему занятию.</a:t>
            </a:r>
            <a:endParaRPr lang="en-US" dirty="0"/>
          </a:p>
        </p:txBody>
      </p:sp>
      <p:sp>
        <p:nvSpPr>
          <p:cNvPr id="4" name="Slide Number Placeholder 3"/>
          <p:cNvSpPr>
            <a:spLocks noGrp="1"/>
          </p:cNvSpPr>
          <p:nvPr>
            <p:ph type="sldNum" sz="quarter" idx="5"/>
          </p:nvPr>
        </p:nvSpPr>
        <p:spPr/>
        <p:txBody>
          <a:bodyPr/>
          <a:lstStyle/>
          <a:p>
            <a:fld id="{9AA269E5-789A-4D39-AC6D-24DE67320D1E}" type="slidenum">
              <a:rPr lang="en-US" smtClean="0"/>
              <a:t>8</a:t>
            </a:fld>
            <a:endParaRPr lang="en-US"/>
          </a:p>
        </p:txBody>
      </p:sp>
    </p:spTree>
    <p:extLst>
      <p:ext uri="{BB962C8B-B14F-4D97-AF65-F5344CB8AC3E}">
        <p14:creationId xmlns:p14="http://schemas.microsoft.com/office/powerpoint/2010/main" val="370216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ru-RU" b="1" i="0" dirty="0"/>
              <a:t>Скажите: «</a:t>
            </a:r>
            <a:r>
              <a:rPr lang="en-US" i="1" dirty="0" err="1"/>
              <a:t>На</a:t>
            </a:r>
            <a:r>
              <a:rPr lang="en-US" i="1" dirty="0"/>
              <a:t> </a:t>
            </a:r>
            <a:r>
              <a:rPr lang="en-US" i="1" dirty="0" err="1"/>
              <a:t>этой</a:t>
            </a:r>
            <a:r>
              <a:rPr lang="en-US" i="1" dirty="0"/>
              <a:t> </a:t>
            </a:r>
            <a:r>
              <a:rPr lang="en-US" i="1" dirty="0" err="1"/>
              <a:t>сессии</a:t>
            </a:r>
            <a:r>
              <a:rPr lang="en-US" i="1" dirty="0"/>
              <a:t> </a:t>
            </a:r>
            <a:r>
              <a:rPr lang="en-US" i="1" dirty="0" err="1"/>
              <a:t>мы</a:t>
            </a:r>
            <a:r>
              <a:rPr lang="en-US" i="1" dirty="0"/>
              <a:t> </a:t>
            </a:r>
            <a:r>
              <a:rPr lang="en-US" i="1" dirty="0" err="1"/>
              <a:t>обсудим</a:t>
            </a:r>
            <a:r>
              <a:rPr lang="en-US" i="1" dirty="0"/>
              <a:t> </a:t>
            </a:r>
            <a:r>
              <a:rPr lang="en-US" i="1" dirty="0" err="1"/>
              <a:t>некоторые</a:t>
            </a:r>
            <a:r>
              <a:rPr lang="en-US" i="1" dirty="0"/>
              <a:t> </a:t>
            </a:r>
            <a:r>
              <a:rPr lang="en-US" i="1" dirty="0" err="1"/>
              <a:t>техники</a:t>
            </a:r>
            <a:r>
              <a:rPr lang="en-US" i="1" dirty="0"/>
              <a:t>, </a:t>
            </a:r>
            <a:r>
              <a:rPr lang="en-US" i="1" dirty="0" err="1"/>
              <a:t>которые</a:t>
            </a:r>
            <a:r>
              <a:rPr lang="en-US" i="1" dirty="0"/>
              <a:t> </a:t>
            </a:r>
            <a:r>
              <a:rPr lang="en-US" i="1" dirty="0" err="1"/>
              <a:t>вы</a:t>
            </a:r>
            <a:r>
              <a:rPr lang="en-US" i="1" dirty="0"/>
              <a:t> </a:t>
            </a:r>
            <a:r>
              <a:rPr lang="en-US" i="1" dirty="0" err="1"/>
              <a:t>можете</a:t>
            </a:r>
            <a:r>
              <a:rPr lang="en-US" i="1" dirty="0"/>
              <a:t> </a:t>
            </a:r>
            <a:r>
              <a:rPr lang="en-US" i="1" dirty="0" err="1"/>
              <a:t>использовать</a:t>
            </a:r>
            <a:r>
              <a:rPr lang="en-US" i="1" dirty="0"/>
              <a:t>, </a:t>
            </a:r>
            <a:r>
              <a:rPr lang="en-US" i="1" dirty="0" err="1"/>
              <a:t>чтобы</a:t>
            </a:r>
            <a:r>
              <a:rPr lang="en-US" i="1" dirty="0"/>
              <a:t> </a:t>
            </a:r>
            <a:r>
              <a:rPr lang="en-US" i="1" dirty="0" err="1"/>
              <a:t>помочь</a:t>
            </a:r>
            <a:r>
              <a:rPr lang="en-US" i="1" dirty="0"/>
              <a:t> </a:t>
            </a:r>
            <a:r>
              <a:rPr lang="en-US" i="1" dirty="0" err="1"/>
              <a:t>своим</a:t>
            </a:r>
            <a:r>
              <a:rPr lang="en-US" i="1" dirty="0"/>
              <a:t> </a:t>
            </a:r>
            <a:r>
              <a:rPr lang="en-US" i="1" dirty="0" err="1"/>
              <a:t>клиентам</a:t>
            </a:r>
            <a:r>
              <a:rPr lang="en-US" i="1" dirty="0"/>
              <a:t> </a:t>
            </a:r>
            <a:r>
              <a:rPr lang="en-US" i="1" dirty="0" err="1"/>
              <a:t>найти</a:t>
            </a:r>
            <a:r>
              <a:rPr lang="en-US" i="1" dirty="0"/>
              <a:t> </a:t>
            </a:r>
            <a:r>
              <a:rPr lang="en-US" i="1" dirty="0" err="1"/>
              <a:t>собственную</a:t>
            </a:r>
            <a:r>
              <a:rPr lang="en-US" i="1" dirty="0"/>
              <a:t> </a:t>
            </a:r>
            <a:r>
              <a:rPr lang="en-US" i="1" dirty="0" err="1"/>
              <a:t>мотивацию</a:t>
            </a:r>
            <a:r>
              <a:rPr lang="en-US" i="1" dirty="0"/>
              <a:t> </a:t>
            </a:r>
            <a:r>
              <a:rPr lang="en-US" i="1" dirty="0" err="1"/>
              <a:t>для</a:t>
            </a:r>
            <a:r>
              <a:rPr lang="en-US" i="1" dirty="0"/>
              <a:t> </a:t>
            </a:r>
            <a:r>
              <a:rPr lang="en-US" i="1" dirty="0" err="1"/>
              <a:t>принятия</a:t>
            </a:r>
            <a:r>
              <a:rPr lang="en-US" i="1" dirty="0"/>
              <a:t> </a:t>
            </a:r>
            <a:r>
              <a:rPr lang="en-US" i="1" dirty="0" err="1"/>
              <a:t>здоровых</a:t>
            </a:r>
            <a:r>
              <a:rPr lang="en-US" i="1" dirty="0"/>
              <a:t> </a:t>
            </a:r>
            <a:r>
              <a:rPr lang="en-US" i="1" dirty="0" err="1"/>
              <a:t>решений</a:t>
            </a:r>
            <a:r>
              <a:rPr lang="en-US" i="1" dirty="0"/>
              <a:t> </a:t>
            </a:r>
            <a:r>
              <a:rPr lang="en-US" i="1" dirty="0" err="1"/>
              <a:t>для</a:t>
            </a:r>
            <a:r>
              <a:rPr lang="en-US" i="1" dirty="0"/>
              <a:t> </a:t>
            </a:r>
            <a:r>
              <a:rPr lang="en-US" i="1" dirty="0" err="1"/>
              <a:t>самих</a:t>
            </a:r>
            <a:r>
              <a:rPr lang="en-US" i="1" dirty="0"/>
              <a:t> </a:t>
            </a:r>
            <a:r>
              <a:rPr lang="en-US" i="1" dirty="0" err="1"/>
              <a:t>себя</a:t>
            </a:r>
            <a:r>
              <a:rPr lang="en-US" i="1" dirty="0"/>
              <a:t>, </a:t>
            </a:r>
            <a:r>
              <a:rPr lang="en-US" i="1" dirty="0" err="1"/>
              <a:t>своих</a:t>
            </a:r>
            <a:r>
              <a:rPr lang="en-US" i="1" dirty="0"/>
              <a:t> </a:t>
            </a:r>
            <a:r>
              <a:rPr lang="en-US" i="1" dirty="0" err="1"/>
              <a:t>близких</a:t>
            </a:r>
            <a:r>
              <a:rPr lang="en-US" i="1" dirty="0"/>
              <a:t> и </a:t>
            </a:r>
            <a:r>
              <a:rPr lang="en-US" i="1" dirty="0" err="1"/>
              <a:t>партнеров</a:t>
            </a:r>
            <a:r>
              <a:rPr lang="en-US" i="1" dirty="0"/>
              <a:t>. </a:t>
            </a:r>
          </a:p>
          <a:p>
            <a:endParaRPr lang="en-US" i="1" dirty="0"/>
          </a:p>
          <a:p>
            <a:r>
              <a:rPr lang="en-US" i="1" dirty="0"/>
              <a:t>У </a:t>
            </a:r>
            <a:r>
              <a:rPr lang="en-US" i="1" dirty="0" err="1"/>
              <a:t>вас</a:t>
            </a:r>
            <a:r>
              <a:rPr lang="en-US" i="1" dirty="0"/>
              <a:t> </a:t>
            </a:r>
            <a:r>
              <a:rPr lang="en-US" i="1" dirty="0" err="1"/>
              <a:t>также</a:t>
            </a:r>
            <a:r>
              <a:rPr lang="en-US" i="1" dirty="0"/>
              <a:t> </a:t>
            </a:r>
            <a:r>
              <a:rPr lang="en-US" i="1" dirty="0" err="1"/>
              <a:t>будет</a:t>
            </a:r>
            <a:r>
              <a:rPr lang="en-US" i="1" dirty="0"/>
              <a:t> </a:t>
            </a:r>
            <a:r>
              <a:rPr lang="en-US" i="1" dirty="0" err="1"/>
              <a:t>возможность</a:t>
            </a:r>
            <a:r>
              <a:rPr lang="en-US" i="1" dirty="0"/>
              <a:t> </a:t>
            </a:r>
            <a:r>
              <a:rPr lang="en-US" i="1" dirty="0" err="1"/>
              <a:t>попрактиковаться</a:t>
            </a:r>
            <a:r>
              <a:rPr lang="en-US" i="1" dirty="0"/>
              <a:t> в </a:t>
            </a:r>
            <a:r>
              <a:rPr lang="en-US" i="1" dirty="0" err="1"/>
              <a:t>использовании</a:t>
            </a:r>
            <a:r>
              <a:rPr lang="en-US" i="1" dirty="0"/>
              <a:t> </a:t>
            </a:r>
            <a:r>
              <a:rPr lang="en-US" i="1" dirty="0" err="1"/>
              <a:t>этих</a:t>
            </a:r>
            <a:r>
              <a:rPr lang="en-US" i="1" dirty="0"/>
              <a:t> </a:t>
            </a:r>
            <a:r>
              <a:rPr lang="en-US" i="1" dirty="0" err="1"/>
              <a:t>техник</a:t>
            </a:r>
            <a:r>
              <a:rPr lang="en-US" i="1" dirty="0"/>
              <a:t>. </a:t>
            </a:r>
          </a:p>
          <a:p>
            <a:endParaRPr lang="en-US" i="1" dirty="0"/>
          </a:p>
          <a:p>
            <a:r>
              <a:rPr lang="en-US" i="1" dirty="0"/>
              <a:t>Даже </a:t>
            </a:r>
            <a:r>
              <a:rPr lang="en-US" i="1" dirty="0" err="1"/>
              <a:t>если</a:t>
            </a:r>
            <a:r>
              <a:rPr lang="en-US" i="1" dirty="0"/>
              <a:t> </a:t>
            </a:r>
            <a:r>
              <a:rPr lang="en-US" i="1" dirty="0" err="1"/>
              <a:t>вы</a:t>
            </a:r>
            <a:r>
              <a:rPr lang="en-US" i="1" dirty="0"/>
              <a:t> </a:t>
            </a:r>
            <a:r>
              <a:rPr lang="en-US" i="1" dirty="0" err="1"/>
              <a:t>раньше</a:t>
            </a:r>
            <a:r>
              <a:rPr lang="en-US" i="1" dirty="0"/>
              <a:t> </a:t>
            </a:r>
            <a:r>
              <a:rPr lang="en-US" i="1" dirty="0" err="1"/>
              <a:t>проходили</a:t>
            </a:r>
            <a:r>
              <a:rPr lang="en-US" i="1" dirty="0"/>
              <a:t> </a:t>
            </a:r>
            <a:r>
              <a:rPr lang="en-US" i="1" dirty="0" err="1"/>
              <a:t>тренинг</a:t>
            </a:r>
            <a:r>
              <a:rPr lang="en-US" i="1" dirty="0"/>
              <a:t> </a:t>
            </a:r>
            <a:r>
              <a:rPr lang="en-US" i="1" dirty="0" err="1"/>
              <a:t>по</a:t>
            </a:r>
            <a:r>
              <a:rPr lang="en-US" i="1" dirty="0"/>
              <a:t> </a:t>
            </a:r>
            <a:r>
              <a:rPr lang="en-US" i="1" dirty="0" err="1"/>
              <a:t>мотивационному</a:t>
            </a:r>
            <a:r>
              <a:rPr lang="en-US" i="1" dirty="0"/>
              <a:t> </a:t>
            </a:r>
            <a:r>
              <a:rPr lang="en-US" i="1" dirty="0" err="1"/>
              <a:t>консультированию</a:t>
            </a:r>
            <a:r>
              <a:rPr lang="en-US" i="1" dirty="0"/>
              <a:t>, </a:t>
            </a:r>
            <a:r>
              <a:rPr lang="en-US" i="1" dirty="0" err="1"/>
              <a:t>упражнения</a:t>
            </a:r>
            <a:r>
              <a:rPr lang="en-US" i="1" dirty="0"/>
              <a:t> </a:t>
            </a:r>
            <a:r>
              <a:rPr lang="en-US" i="1" dirty="0" err="1"/>
              <a:t>на</a:t>
            </a:r>
            <a:r>
              <a:rPr lang="en-US" i="1" dirty="0"/>
              <a:t> </a:t>
            </a:r>
            <a:r>
              <a:rPr lang="en-US" i="1" dirty="0" err="1"/>
              <a:t>этом</a:t>
            </a:r>
            <a:r>
              <a:rPr lang="en-US" i="1" dirty="0"/>
              <a:t> </a:t>
            </a:r>
            <a:r>
              <a:rPr lang="en-US" i="1" dirty="0" err="1"/>
              <a:t>занятии</a:t>
            </a:r>
            <a:r>
              <a:rPr lang="en-US" i="1" dirty="0"/>
              <a:t> освеж</a:t>
            </a:r>
            <a:r>
              <a:rPr lang="ru-RU" i="1" dirty="0" err="1"/>
              <a:t>ат</a:t>
            </a:r>
            <a:r>
              <a:rPr lang="en-US" i="1" dirty="0"/>
              <a:t> </a:t>
            </a:r>
            <a:r>
              <a:rPr lang="ru-RU" i="1" dirty="0"/>
              <a:t>ваши</a:t>
            </a:r>
            <a:r>
              <a:rPr lang="en-US" i="1" dirty="0"/>
              <a:t> </a:t>
            </a:r>
            <a:r>
              <a:rPr lang="en-US" i="1" dirty="0" err="1"/>
              <a:t>навыки</a:t>
            </a:r>
            <a:r>
              <a:rPr lang="en-US" i="1" dirty="0"/>
              <a:t> и </a:t>
            </a:r>
            <a:r>
              <a:rPr lang="en-US" i="1" dirty="0" err="1"/>
              <a:t>помогут</a:t>
            </a:r>
            <a:r>
              <a:rPr lang="en-US" i="1" dirty="0"/>
              <a:t> </a:t>
            </a:r>
            <a:r>
              <a:rPr lang="en-US" i="1" dirty="0" err="1"/>
              <a:t>вашим</a:t>
            </a:r>
            <a:r>
              <a:rPr lang="en-US" i="1" dirty="0"/>
              <a:t> </a:t>
            </a:r>
            <a:r>
              <a:rPr lang="en-US" i="1" dirty="0" err="1"/>
              <a:t>коллегам</a:t>
            </a:r>
            <a:r>
              <a:rPr lang="en-US" i="1" dirty="0"/>
              <a:t> в </a:t>
            </a:r>
            <a:r>
              <a:rPr lang="en-US" i="1" dirty="0" err="1"/>
              <a:t>их</a:t>
            </a:r>
            <a:r>
              <a:rPr lang="en-US" i="1" dirty="0"/>
              <a:t> </a:t>
            </a:r>
            <a:r>
              <a:rPr lang="en-US" i="1" dirty="0" err="1"/>
              <a:t>изучении</a:t>
            </a:r>
            <a:r>
              <a:rPr lang="en-US" i="1" dirty="0"/>
              <a:t> и/</a:t>
            </a:r>
            <a:r>
              <a:rPr lang="en-US" i="1" dirty="0" err="1"/>
              <a:t>или</a:t>
            </a:r>
            <a:r>
              <a:rPr lang="en-US" i="1" dirty="0"/>
              <a:t> </a:t>
            </a:r>
            <a:r>
              <a:rPr lang="en-US" i="1" dirty="0" err="1"/>
              <a:t>практике</a:t>
            </a:r>
            <a:r>
              <a:rPr lang="en-US" i="1" dirty="0"/>
              <a:t>.</a:t>
            </a:r>
            <a:endParaRPr lang="en-US" i="1" dirty="0">
              <a:cs typeface="Calibri"/>
            </a:endParaRPr>
          </a:p>
        </p:txBody>
      </p:sp>
      <p:sp>
        <p:nvSpPr>
          <p:cNvPr id="4" name="Slide Number Placeholder 3"/>
          <p:cNvSpPr>
            <a:spLocks noGrp="1"/>
          </p:cNvSpPr>
          <p:nvPr>
            <p:ph type="sldNum" sz="quarter" idx="5"/>
          </p:nvPr>
        </p:nvSpPr>
        <p:spPr/>
        <p:txBody>
          <a:bodyPr/>
          <a:lstStyle/>
          <a:p>
            <a:fld id="{9AA269E5-789A-4D39-AC6D-24DE67320D1E}" type="slidenum">
              <a:rPr lang="en-US" smtClean="0"/>
              <a:t>9</a:t>
            </a:fld>
            <a:endParaRPr lang="en-US"/>
          </a:p>
        </p:txBody>
      </p:sp>
    </p:spTree>
    <p:extLst>
      <p:ext uri="{BB962C8B-B14F-4D97-AF65-F5344CB8AC3E}">
        <p14:creationId xmlns:p14="http://schemas.microsoft.com/office/powerpoint/2010/main" val="3945372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Slid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4ABB5FE-399F-1645-BCE9-2AA73BDCECF6}"/>
              </a:ext>
            </a:extLst>
          </p:cNvPr>
          <p:cNvSpPr/>
          <p:nvPr userDrawn="1"/>
        </p:nvSpPr>
        <p:spPr>
          <a:xfrm>
            <a:off x="0" y="0"/>
            <a:ext cx="12192000" cy="5796503"/>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7" name="Picture 16">
            <a:extLst>
              <a:ext uri="{FF2B5EF4-FFF2-40B4-BE49-F238E27FC236}">
                <a16:creationId xmlns:a16="http://schemas.microsoft.com/office/drawing/2014/main" id="{B03000A1-482C-504F-9727-CB826E9D6FB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064556" y="5999126"/>
            <a:ext cx="2067183" cy="636056"/>
          </a:xfrm>
          <a:prstGeom prst="rect">
            <a:avLst/>
          </a:prstGeom>
        </p:spPr>
      </p:pic>
      <p:pic>
        <p:nvPicPr>
          <p:cNvPr id="18" name="Picture 17" descr="A close up of a sign&#10;&#10;Description generated with very high confidence">
            <a:extLst>
              <a:ext uri="{FF2B5EF4-FFF2-40B4-BE49-F238E27FC236}">
                <a16:creationId xmlns:a16="http://schemas.microsoft.com/office/drawing/2014/main" id="{E98745FC-FEB0-4F4F-861E-E6A1FC227B5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187069" y="5796503"/>
            <a:ext cx="1430383" cy="841402"/>
          </a:xfrm>
          <a:prstGeom prst="rect">
            <a:avLst/>
          </a:prstGeom>
        </p:spPr>
      </p:pic>
      <p:sp>
        <p:nvSpPr>
          <p:cNvPr id="19" name="Rectangle 18">
            <a:extLst>
              <a:ext uri="{FF2B5EF4-FFF2-40B4-BE49-F238E27FC236}">
                <a16:creationId xmlns:a16="http://schemas.microsoft.com/office/drawing/2014/main" id="{B0BC728C-7529-1048-8009-BAF6710FC242}"/>
              </a:ext>
            </a:extLst>
          </p:cNvPr>
          <p:cNvSpPr/>
          <p:nvPr userDrawn="1"/>
        </p:nvSpPr>
        <p:spPr>
          <a:xfrm>
            <a:off x="1759143" y="3705417"/>
            <a:ext cx="3243805" cy="7535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Picture 19">
            <a:extLst>
              <a:ext uri="{FF2B5EF4-FFF2-40B4-BE49-F238E27FC236}">
                <a16:creationId xmlns:a16="http://schemas.microsoft.com/office/drawing/2014/main" id="{930D12AA-A1FC-F342-BC7F-23897ECCADBB}"/>
              </a:ext>
            </a:extLst>
          </p:cNvPr>
          <p:cNvPicPr/>
          <p:nvPr userDrawn="1"/>
        </p:nvPicPr>
        <p:blipFill rotWithShape="1">
          <a:blip r:embed="rId4" cstate="email">
            <a:alphaModFix/>
            <a:extLst>
              <a:ext uri="{28A0092B-C50C-407E-A947-70E740481C1C}">
                <a14:useLocalDpi xmlns:a14="http://schemas.microsoft.com/office/drawing/2010/main"/>
              </a:ext>
            </a:extLst>
          </a:blip>
          <a:srcRect t="36352" r="38913"/>
          <a:stretch/>
        </p:blipFill>
        <p:spPr bwMode="auto">
          <a:xfrm>
            <a:off x="9599271" y="0"/>
            <a:ext cx="2592729" cy="2691747"/>
          </a:xfrm>
          <a:prstGeom prst="rect">
            <a:avLst/>
          </a:prstGeom>
          <a:noFill/>
          <a:ln>
            <a:noFill/>
          </a:ln>
        </p:spPr>
      </p:pic>
      <p:sp>
        <p:nvSpPr>
          <p:cNvPr id="21" name="Title 1">
            <a:extLst>
              <a:ext uri="{FF2B5EF4-FFF2-40B4-BE49-F238E27FC236}">
                <a16:creationId xmlns:a16="http://schemas.microsoft.com/office/drawing/2014/main" id="{5F1B06FC-A0B9-AB49-AAFE-310A4E5ECEB0}"/>
              </a:ext>
            </a:extLst>
          </p:cNvPr>
          <p:cNvSpPr>
            <a:spLocks noGrp="1"/>
          </p:cNvSpPr>
          <p:nvPr>
            <p:ph type="ctrTitle" hasCustomPrompt="1"/>
          </p:nvPr>
        </p:nvSpPr>
        <p:spPr>
          <a:xfrm>
            <a:off x="1759143" y="1276916"/>
            <a:ext cx="8216348" cy="1292846"/>
          </a:xfrm>
        </p:spPr>
        <p:txBody>
          <a:bodyPr anchor="b">
            <a:normAutofit/>
          </a:bodyPr>
          <a:lstStyle>
            <a:lvl1pPr algn="l">
              <a:defRPr sz="3600" b="1" i="0">
                <a:solidFill>
                  <a:srgbClr val="DEEBF7"/>
                </a:solidFill>
                <a:latin typeface="Arial" panose="020B0604020202020204" pitchFamily="34" charset="0"/>
                <a:cs typeface="Arial" panose="020B0604020202020204" pitchFamily="34" charset="0"/>
              </a:defRPr>
            </a:lvl1pPr>
          </a:lstStyle>
          <a:p>
            <a:r>
              <a:rPr lang="en-US"/>
              <a:t>Title of the document goes here—the font is Arial 36pt, Bold, Blue-gray</a:t>
            </a:r>
          </a:p>
        </p:txBody>
      </p:sp>
      <p:sp>
        <p:nvSpPr>
          <p:cNvPr id="22" name="Subtitle 2">
            <a:extLst>
              <a:ext uri="{FF2B5EF4-FFF2-40B4-BE49-F238E27FC236}">
                <a16:creationId xmlns:a16="http://schemas.microsoft.com/office/drawing/2014/main" id="{DC0382FE-4D36-024F-8483-69234F9E3E56}"/>
              </a:ext>
            </a:extLst>
          </p:cNvPr>
          <p:cNvSpPr>
            <a:spLocks noGrp="1"/>
          </p:cNvSpPr>
          <p:nvPr>
            <p:ph type="subTitle" idx="1" hasCustomPrompt="1"/>
          </p:nvPr>
        </p:nvSpPr>
        <p:spPr>
          <a:xfrm>
            <a:off x="1759143" y="2799841"/>
            <a:ext cx="8216348" cy="655879"/>
          </a:xfrm>
        </p:spPr>
        <p:txBody>
          <a:bodyPr>
            <a:normAutofit/>
          </a:bodyPr>
          <a:lstStyle>
            <a:lvl1pPr marL="0" indent="0" algn="l">
              <a:buNone/>
              <a:defRPr sz="2000" b="0" i="0" spc="300">
                <a:solidFill>
                  <a:srgbClr val="577F9F"/>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 LINE 1, ARIAL REGULAR, 20PT, EXPANDED</a:t>
            </a:r>
          </a:p>
        </p:txBody>
      </p:sp>
      <p:pic>
        <p:nvPicPr>
          <p:cNvPr id="23" name="Picture 22">
            <a:extLst>
              <a:ext uri="{FF2B5EF4-FFF2-40B4-BE49-F238E27FC236}">
                <a16:creationId xmlns:a16="http://schemas.microsoft.com/office/drawing/2014/main" id="{59F15D0C-8700-8E4B-991C-FFA0A2D70488}"/>
              </a:ext>
            </a:extLst>
          </p:cNvPr>
          <p:cNvPicPr/>
          <p:nvPr userDrawn="1"/>
        </p:nvPicPr>
        <p:blipFill rotWithShape="1">
          <a:blip r:embed="rId4" cstate="email">
            <a:alphaModFix/>
            <a:extLst>
              <a:ext uri="{28A0092B-C50C-407E-A947-70E740481C1C}">
                <a14:useLocalDpi xmlns:a14="http://schemas.microsoft.com/office/drawing/2010/main"/>
              </a:ext>
            </a:extLst>
          </a:blip>
          <a:srcRect l="123" t="54602" r="55624" b="-475"/>
          <a:stretch/>
        </p:blipFill>
        <p:spPr bwMode="auto">
          <a:xfrm rot="10800000">
            <a:off x="-1" y="3856525"/>
            <a:ext cx="1878228" cy="1939977"/>
          </a:xfrm>
          <a:prstGeom prst="rect">
            <a:avLst/>
          </a:prstGeom>
          <a:noFill/>
          <a:ln>
            <a:noFill/>
          </a:ln>
        </p:spPr>
      </p:pic>
      <p:sp>
        <p:nvSpPr>
          <p:cNvPr id="24" name="Text Placeholder 14">
            <a:extLst>
              <a:ext uri="{FF2B5EF4-FFF2-40B4-BE49-F238E27FC236}">
                <a16:creationId xmlns:a16="http://schemas.microsoft.com/office/drawing/2014/main" id="{608882FF-7C72-854B-BB07-53C6DBD6C51D}"/>
              </a:ext>
            </a:extLst>
          </p:cNvPr>
          <p:cNvSpPr>
            <a:spLocks noGrp="1"/>
          </p:cNvSpPr>
          <p:nvPr>
            <p:ph type="body" sz="quarter" idx="10" hasCustomPrompt="1"/>
          </p:nvPr>
        </p:nvSpPr>
        <p:spPr>
          <a:xfrm>
            <a:off x="1759143" y="3919177"/>
            <a:ext cx="4691277" cy="343899"/>
          </a:xfrm>
        </p:spPr>
        <p:txBody>
          <a:bodyPr>
            <a:noAutofit/>
          </a:bodyPr>
          <a:lstStyle>
            <a:lvl1pPr marL="0" indent="0">
              <a:buNone/>
              <a:defRPr sz="2000" b="1" i="0">
                <a:solidFill>
                  <a:srgbClr val="DEEBF7"/>
                </a:solidFill>
                <a:latin typeface="Arial" panose="020B0604020202020204" pitchFamily="34" charset="0"/>
                <a:cs typeface="Arial" panose="020B0604020202020204" pitchFamily="34" charset="0"/>
              </a:defRPr>
            </a:lvl1pPr>
          </a:lstStyle>
          <a:p>
            <a:pPr lvl="0"/>
            <a:r>
              <a:rPr lang="en-US"/>
              <a:t>Author name</a:t>
            </a:r>
          </a:p>
        </p:txBody>
      </p:sp>
      <p:sp>
        <p:nvSpPr>
          <p:cNvPr id="25" name="Text Placeholder 16">
            <a:extLst>
              <a:ext uri="{FF2B5EF4-FFF2-40B4-BE49-F238E27FC236}">
                <a16:creationId xmlns:a16="http://schemas.microsoft.com/office/drawing/2014/main" id="{023C5BC6-3A0E-A343-B0FC-4E3069115565}"/>
              </a:ext>
            </a:extLst>
          </p:cNvPr>
          <p:cNvSpPr>
            <a:spLocks noGrp="1"/>
          </p:cNvSpPr>
          <p:nvPr>
            <p:ph type="body" sz="quarter" idx="11" hasCustomPrompt="1"/>
          </p:nvPr>
        </p:nvSpPr>
        <p:spPr>
          <a:xfrm>
            <a:off x="1758950" y="4288132"/>
            <a:ext cx="4727575" cy="325438"/>
          </a:xfrm>
        </p:spPr>
        <p:txBody>
          <a:bodyPr>
            <a:noAutofit/>
          </a:bodyPr>
          <a:lstStyle>
            <a:lvl1pPr marL="0" indent="0">
              <a:buNone/>
              <a:defRPr sz="2000" b="0" i="1">
                <a:solidFill>
                  <a:srgbClr val="DEEBF7"/>
                </a:solidFill>
                <a:latin typeface="Arial" panose="020B0604020202020204" pitchFamily="34" charset="0"/>
                <a:cs typeface="Arial" panose="020B0604020202020204" pitchFamily="34" charset="0"/>
              </a:defRPr>
            </a:lvl1pPr>
          </a:lstStyle>
          <a:p>
            <a:pPr lvl="0"/>
            <a:r>
              <a:rPr lang="en-US"/>
              <a:t>Author title</a:t>
            </a:r>
          </a:p>
        </p:txBody>
      </p:sp>
      <p:pic>
        <p:nvPicPr>
          <p:cNvPr id="13" name="Picture 12">
            <a:extLst>
              <a:ext uri="{FF2B5EF4-FFF2-40B4-BE49-F238E27FC236}">
                <a16:creationId xmlns:a16="http://schemas.microsoft.com/office/drawing/2014/main" id="{8AAD2982-2AD3-48B9-A985-A0C9A6AECE9B}"/>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9813793" y="5915677"/>
            <a:ext cx="1107242" cy="740002"/>
          </a:xfrm>
          <a:prstGeom prst="rect">
            <a:avLst/>
          </a:prstGeom>
        </p:spPr>
      </p:pic>
    </p:spTree>
    <p:extLst>
      <p:ext uri="{BB962C8B-B14F-4D97-AF65-F5344CB8AC3E}">
        <p14:creationId xmlns:p14="http://schemas.microsoft.com/office/powerpoint/2010/main" val="3162524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SpecialContent">
    <p:spTree>
      <p:nvGrpSpPr>
        <p:cNvPr id="1" name=""/>
        <p:cNvGrpSpPr/>
        <p:nvPr/>
      </p:nvGrpSpPr>
      <p:grpSpPr>
        <a:xfrm>
          <a:off x="0" y="0"/>
          <a:ext cx="0" cy="0"/>
          <a:chOff x="0" y="0"/>
          <a:chExt cx="0" cy="0"/>
        </a:xfrm>
      </p:grpSpPr>
      <p:sp>
        <p:nvSpPr>
          <p:cNvPr id="15" name="Picture Placeholder 14">
            <a:extLst>
              <a:ext uri="{FF2B5EF4-FFF2-40B4-BE49-F238E27FC236}">
                <a16:creationId xmlns:a16="http://schemas.microsoft.com/office/drawing/2014/main" id="{701D2C60-AE90-4942-A1A3-815C2797870D}"/>
              </a:ext>
            </a:extLst>
          </p:cNvPr>
          <p:cNvSpPr>
            <a:spLocks noGrp="1"/>
          </p:cNvSpPr>
          <p:nvPr>
            <p:ph type="pic" sz="quarter" idx="10"/>
          </p:nvPr>
        </p:nvSpPr>
        <p:spPr>
          <a:xfrm>
            <a:off x="0" y="0"/>
            <a:ext cx="12192000" cy="685997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sp>
        <p:nvSpPr>
          <p:cNvPr id="16" name="Rectangle 15">
            <a:extLst>
              <a:ext uri="{FF2B5EF4-FFF2-40B4-BE49-F238E27FC236}">
                <a16:creationId xmlns:a16="http://schemas.microsoft.com/office/drawing/2014/main" id="{B1B0873C-1198-584F-950D-0CE08ED743E1}"/>
              </a:ext>
            </a:extLst>
          </p:cNvPr>
          <p:cNvSpPr/>
          <p:nvPr userDrawn="1"/>
        </p:nvSpPr>
        <p:spPr>
          <a:xfrm>
            <a:off x="771525" y="1"/>
            <a:ext cx="4224982" cy="57063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956840" y="365127"/>
            <a:ext cx="3862295" cy="823913"/>
          </a:xfrm>
          <a:prstGeom prst="rect">
            <a:avLst/>
          </a:prstGeom>
        </p:spPr>
        <p:txBody>
          <a:bodyPr>
            <a:normAutofit/>
          </a:bodyPr>
          <a:lstStyle>
            <a:lvl1pPr>
              <a:defRPr sz="2800" b="1" i="0">
                <a:solidFill>
                  <a:srgbClr val="E73439"/>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p:cNvSpPr>
            <a:spLocks noGrp="1"/>
          </p:cNvSpPr>
          <p:nvPr>
            <p:ph type="body" idx="1"/>
          </p:nvPr>
        </p:nvSpPr>
        <p:spPr>
          <a:xfrm>
            <a:off x="956840" y="1288899"/>
            <a:ext cx="3862295" cy="655648"/>
          </a:xfrm>
          <a:prstGeom prst="rect">
            <a:avLst/>
          </a:prstGeom>
        </p:spPr>
        <p:txBody>
          <a:bodyPr anchor="t" anchorCtr="0">
            <a:normAutofit/>
          </a:bodyPr>
          <a:lstStyle>
            <a:lvl1pPr marL="0" indent="0">
              <a:buNone/>
              <a:defRPr sz="2000" b="1" i="0">
                <a:solidFill>
                  <a:schemeClr val="tx1">
                    <a:lumMod val="85000"/>
                    <a:lumOff val="15000"/>
                  </a:schemeClr>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4" name="Rectangle 13">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7" name="Content Placeholder 2"/>
          <p:cNvSpPr>
            <a:spLocks noGrp="1"/>
          </p:cNvSpPr>
          <p:nvPr>
            <p:ph idx="11"/>
          </p:nvPr>
        </p:nvSpPr>
        <p:spPr>
          <a:xfrm>
            <a:off x="956840" y="2044407"/>
            <a:ext cx="3862295" cy="3535127"/>
          </a:xfrm>
          <a:prstGeom prst="rect">
            <a:avLst/>
          </a:prstGeom>
        </p:spPr>
        <p:txBody>
          <a:bodyPr>
            <a:normAutofit/>
          </a:bodyPr>
          <a:lstStyle>
            <a:lvl1pPr marL="228600" indent="-227013">
              <a:spcBef>
                <a:spcPts val="1200"/>
              </a:spcBef>
              <a:buClr>
                <a:srgbClr val="E73439"/>
              </a:buClr>
              <a:defRPr sz="2000" b="0" i="0">
                <a:solidFill>
                  <a:schemeClr val="tx1">
                    <a:lumMod val="85000"/>
                    <a:lumOff val="15000"/>
                  </a:schemeClr>
                </a:solidFill>
                <a:latin typeface="Arial" panose="020B0604020202020204" pitchFamily="34" charset="0"/>
                <a:cs typeface="Arial" panose="020B0604020202020204" pitchFamily="34" charset="0"/>
              </a:defRPr>
            </a:lvl1pPr>
            <a:lvl2pPr marL="576263" indent="-288925">
              <a:buClr>
                <a:srgbClr val="E73439"/>
              </a:buClr>
              <a:buFont typeface="Arial" panose="020B0604020202020204" pitchFamily="34" charset="0"/>
              <a:buChar char="–"/>
              <a:defRPr sz="1800" b="0" i="0">
                <a:solidFill>
                  <a:schemeClr val="tx1">
                    <a:lumMod val="85000"/>
                    <a:lumOff val="15000"/>
                  </a:schemeClr>
                </a:solidFill>
                <a:latin typeface="Arial" panose="020B0604020202020204" pitchFamily="34" charset="0"/>
                <a:cs typeface="Arial" panose="020B0604020202020204" pitchFamily="34" charset="0"/>
              </a:defRPr>
            </a:lvl2pPr>
            <a:lvl3pPr marL="744538" indent="-168275">
              <a:buClr>
                <a:srgbClr val="E73439"/>
              </a:buClr>
              <a:buFont typeface="Calibri" panose="020F0502020204030204" pitchFamily="34" charset="0"/>
              <a:buChar char="‐"/>
              <a:defRPr sz="1600"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45365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C422E-E926-7846-8E44-7C02E1A3A4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747ECD-D829-B945-9681-8DC3E377BA8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59991D-CF1A-0143-80E2-48DBB50B88AD}"/>
              </a:ext>
            </a:extLst>
          </p:cNvPr>
          <p:cNvSpPr>
            <a:spLocks noGrp="1"/>
          </p:cNvSpPr>
          <p:nvPr>
            <p:ph type="dt" sz="half" idx="10"/>
          </p:nvPr>
        </p:nvSpPr>
        <p:spPr/>
        <p:txBody>
          <a:bodyPr/>
          <a:lstStyle/>
          <a:p>
            <a:fld id="{AAED7388-7F2E-49FA-889E-9A207A31A5C2}" type="datetime1">
              <a:rPr lang="en-US" smtClean="0"/>
              <a:t>6/13/2021</a:t>
            </a:fld>
            <a:endParaRPr lang="en-US"/>
          </a:p>
        </p:txBody>
      </p:sp>
      <p:sp>
        <p:nvSpPr>
          <p:cNvPr id="5" name="Footer Placeholder 4">
            <a:extLst>
              <a:ext uri="{FF2B5EF4-FFF2-40B4-BE49-F238E27FC236}">
                <a16:creationId xmlns:a16="http://schemas.microsoft.com/office/drawing/2014/main" id="{6E684019-D422-0848-9FA3-6DAE28BC15AD}"/>
              </a:ext>
            </a:extLst>
          </p:cNvPr>
          <p:cNvSpPr>
            <a:spLocks noGrp="1"/>
          </p:cNvSpPr>
          <p:nvPr>
            <p:ph type="ftr" sz="quarter" idx="11"/>
          </p:nvPr>
        </p:nvSpPr>
        <p:spPr/>
        <p:txBody>
          <a:bodyPr/>
          <a:lstStyle/>
          <a:p>
            <a:r>
              <a:rPr lang="en-US"/>
              <a:t>Partner Notification </a:t>
            </a:r>
          </a:p>
        </p:txBody>
      </p:sp>
      <p:sp>
        <p:nvSpPr>
          <p:cNvPr id="6" name="Slide Number Placeholder 5">
            <a:extLst>
              <a:ext uri="{FF2B5EF4-FFF2-40B4-BE49-F238E27FC236}">
                <a16:creationId xmlns:a16="http://schemas.microsoft.com/office/drawing/2014/main" id="{7A335AB7-5D70-D542-9FE4-88C34DA8B4D6}"/>
              </a:ext>
            </a:extLst>
          </p:cNvPr>
          <p:cNvSpPr>
            <a:spLocks noGrp="1"/>
          </p:cNvSpPr>
          <p:nvPr>
            <p:ph type="sldNum" sz="quarter" idx="12"/>
          </p:nvPr>
        </p:nvSpPr>
        <p:spPr/>
        <p:txBody>
          <a:bodyPr/>
          <a:lstStyle/>
          <a:p>
            <a:fld id="{C3F8D0F3-F0FA-40B5-B896-6D42FDA58E65}" type="slidenum">
              <a:rPr lang="en-US" smtClean="0"/>
              <a:t>‹#›</a:t>
            </a:fld>
            <a:endParaRPr lang="en-US"/>
          </a:p>
        </p:txBody>
      </p:sp>
    </p:spTree>
    <p:extLst>
      <p:ext uri="{BB962C8B-B14F-4D97-AF65-F5344CB8AC3E}">
        <p14:creationId xmlns:p14="http://schemas.microsoft.com/office/powerpoint/2010/main" val="443104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3" name="Rectangle 2"/>
          <p:cNvSpPr/>
          <p:nvPr userDrawn="1"/>
        </p:nvSpPr>
        <p:spPr>
          <a:xfrm flipV="1">
            <a:off x="0" y="6691304"/>
            <a:ext cx="12252960" cy="195470"/>
          </a:xfrm>
          <a:prstGeom prst="rect">
            <a:avLst/>
          </a:prstGeom>
          <a:solidFill>
            <a:srgbClr val="279EC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4" name="Title 1"/>
          <p:cNvSpPr>
            <a:spLocks noGrp="1"/>
          </p:cNvSpPr>
          <p:nvPr>
            <p:ph type="title"/>
          </p:nvPr>
        </p:nvSpPr>
        <p:spPr>
          <a:xfrm>
            <a:off x="623148"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5" name="Text Placeholder 3"/>
          <p:cNvSpPr>
            <a:spLocks noGrp="1"/>
          </p:cNvSpPr>
          <p:nvPr>
            <p:ph type="body" sz="quarter" idx="10"/>
          </p:nvPr>
        </p:nvSpPr>
        <p:spPr>
          <a:xfrm>
            <a:off x="623148" y="1767845"/>
            <a:ext cx="10959253" cy="4176851"/>
          </a:xfrm>
          <a:prstGeom prst="rect">
            <a:avLst/>
          </a:prstGeom>
        </p:spPr>
        <p:txBody>
          <a:bodyPr vert="horz"/>
          <a:lstStyle>
            <a:lvl1pPr>
              <a:buClr>
                <a:schemeClr val="accent6"/>
              </a:buClr>
              <a:buSzPct val="100000"/>
              <a:buFont typeface="Arial"/>
              <a:buChar char="•"/>
              <a:defRPr sz="2800" b="0" spc="0">
                <a:solidFill>
                  <a:srgbClr val="535352"/>
                </a:solidFill>
                <a:latin typeface="Calibri"/>
                <a:cs typeface="Calibri"/>
              </a:defRPr>
            </a:lvl1pPr>
            <a:lvl2pPr>
              <a:defRPr>
                <a:solidFill>
                  <a:srgbClr val="535352"/>
                </a:solidFill>
                <a:latin typeface="Calibri"/>
                <a:cs typeface="Calibri"/>
              </a:defRPr>
            </a:lvl2pPr>
            <a:lvl3pPr marL="1143000" indent="-228600">
              <a:buSzPct val="83000"/>
              <a:buFont typeface="Courier New"/>
              <a:buChar char="o"/>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588919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0C8784-15B5-F54A-84F8-D3E6017554CB}"/>
              </a:ext>
            </a:extLst>
          </p:cNvPr>
          <p:cNvSpPr>
            <a:spLocks noGrp="1"/>
          </p:cNvSpPr>
          <p:nvPr>
            <p:ph type="dt" sz="half" idx="10"/>
          </p:nvPr>
        </p:nvSpPr>
        <p:spPr/>
        <p:txBody>
          <a:bodyPr/>
          <a:lstStyle/>
          <a:p>
            <a:fld id="{7BEE0814-DF87-4D44-AF54-1B6B16B13AE9}" type="datetimeFigureOut">
              <a:rPr lang="en-US" smtClean="0"/>
              <a:t>6/13/2021</a:t>
            </a:fld>
            <a:endParaRPr lang="en-US"/>
          </a:p>
        </p:txBody>
      </p:sp>
      <p:sp>
        <p:nvSpPr>
          <p:cNvPr id="3" name="Footer Placeholder 2">
            <a:extLst>
              <a:ext uri="{FF2B5EF4-FFF2-40B4-BE49-F238E27FC236}">
                <a16:creationId xmlns:a16="http://schemas.microsoft.com/office/drawing/2014/main" id="{A01956D9-0C2B-7345-A99A-CE90A60B99E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99A0AD3-26E6-8745-A1B8-675F33B2BB38}"/>
              </a:ext>
            </a:extLst>
          </p:cNvPr>
          <p:cNvSpPr>
            <a:spLocks noGrp="1"/>
          </p:cNvSpPr>
          <p:nvPr>
            <p:ph type="sldNum" sz="quarter" idx="12"/>
          </p:nvPr>
        </p:nvSpPr>
        <p:spPr/>
        <p:txBody>
          <a:bodyPr/>
          <a:lstStyle/>
          <a:p>
            <a:fld id="{F438002E-3443-144F-ABB4-CFEE50F67FA6}" type="slidenum">
              <a:rPr lang="en-US" smtClean="0"/>
              <a:t>‹#›</a:t>
            </a:fld>
            <a:endParaRPr lang="en-US"/>
          </a:p>
        </p:txBody>
      </p:sp>
    </p:spTree>
    <p:extLst>
      <p:ext uri="{BB962C8B-B14F-4D97-AF65-F5344CB8AC3E}">
        <p14:creationId xmlns:p14="http://schemas.microsoft.com/office/powerpoint/2010/main" val="2801466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Bla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9709ED9-6D0D-4FFA-9F63-08D8271E564B}"/>
              </a:ext>
            </a:extLst>
          </p:cNvPr>
          <p:cNvSpPr/>
          <p:nvPr userDrawn="1"/>
        </p:nvSpPr>
        <p:spPr>
          <a:xfrm flipV="1">
            <a:off x="0" y="6691304"/>
            <a:ext cx="12252960" cy="195470"/>
          </a:xfrm>
          <a:prstGeom prst="rect">
            <a:avLst/>
          </a:prstGeom>
          <a:solidFill>
            <a:srgbClr val="7EC9A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bg1"/>
              </a:solidFill>
            </a:endParaRPr>
          </a:p>
        </p:txBody>
      </p:sp>
      <p:sp>
        <p:nvSpPr>
          <p:cNvPr id="7" name="Title 1">
            <a:extLst>
              <a:ext uri="{FF2B5EF4-FFF2-40B4-BE49-F238E27FC236}">
                <a16:creationId xmlns:a16="http://schemas.microsoft.com/office/drawing/2014/main" id="{C57E164B-517F-4977-BA0B-98C66FBE9B39}"/>
              </a:ext>
            </a:extLst>
          </p:cNvPr>
          <p:cNvSpPr>
            <a:spLocks noGrp="1"/>
          </p:cNvSpPr>
          <p:nvPr>
            <p:ph type="title"/>
          </p:nvPr>
        </p:nvSpPr>
        <p:spPr>
          <a:xfrm>
            <a:off x="623147" y="445197"/>
            <a:ext cx="10959253" cy="972441"/>
          </a:xfrm>
          <a:prstGeom prst="rect">
            <a:avLst/>
          </a:prstGeom>
        </p:spPr>
        <p:txBody>
          <a:bodyPr vert="horz">
            <a:normAutofit/>
          </a:bodyPr>
          <a:lstStyle>
            <a:lvl1pPr algn="l">
              <a:defRPr sz="3600">
                <a:solidFill>
                  <a:srgbClr val="595959"/>
                </a:solidFill>
              </a:defRPr>
            </a:lvl1pPr>
          </a:lstStyle>
          <a:p>
            <a:r>
              <a:rPr lang="en-US"/>
              <a:t>Click to edit Master title style</a:t>
            </a:r>
          </a:p>
        </p:txBody>
      </p:sp>
      <p:sp>
        <p:nvSpPr>
          <p:cNvPr id="8" name="Text Placeholder 3">
            <a:extLst>
              <a:ext uri="{FF2B5EF4-FFF2-40B4-BE49-F238E27FC236}">
                <a16:creationId xmlns:a16="http://schemas.microsoft.com/office/drawing/2014/main" id="{B4BD30E7-8AC6-436D-806C-3DFC3EF0BB04}"/>
              </a:ext>
            </a:extLst>
          </p:cNvPr>
          <p:cNvSpPr>
            <a:spLocks noGrp="1"/>
          </p:cNvSpPr>
          <p:nvPr>
            <p:ph type="body" sz="quarter" idx="10"/>
          </p:nvPr>
        </p:nvSpPr>
        <p:spPr>
          <a:xfrm>
            <a:off x="623147" y="1590283"/>
            <a:ext cx="10959253" cy="4176851"/>
          </a:xfrm>
          <a:prstGeom prst="rect">
            <a:avLst/>
          </a:prstGeom>
        </p:spPr>
        <p:txBody>
          <a:bodyPr vert="horz"/>
          <a:lstStyle>
            <a:lvl1pPr>
              <a:lnSpc>
                <a:spcPts val="3000"/>
              </a:lnSpc>
              <a:spcBef>
                <a:spcPts val="1200"/>
              </a:spcBef>
              <a:buClr>
                <a:srgbClr val="7EC9A3"/>
              </a:buClr>
              <a:buSzPct val="100000"/>
              <a:buFont typeface="Arial"/>
              <a:buChar char="•"/>
              <a:defRPr sz="2800" b="0" spc="0">
                <a:solidFill>
                  <a:srgbClr val="535352"/>
                </a:solidFill>
                <a:latin typeface="Calibri"/>
                <a:cs typeface="Calibri"/>
              </a:defRPr>
            </a:lvl1pPr>
            <a:lvl2pPr>
              <a:buClr>
                <a:srgbClr val="7EC9A3"/>
              </a:buClr>
              <a:defRPr>
                <a:solidFill>
                  <a:srgbClr val="535352"/>
                </a:solidFill>
                <a:latin typeface="Calibri"/>
                <a:cs typeface="Calibri"/>
              </a:defRPr>
            </a:lvl2pPr>
            <a:lvl3pPr marL="1143000" indent="-228600">
              <a:buClr>
                <a:srgbClr val="7EC9A3"/>
              </a:buClr>
              <a:buSzPct val="83000"/>
              <a:buFont typeface="Calibri" panose="020F0502020204030204" pitchFamily="34" charset="0"/>
              <a:buChar char="‐"/>
              <a:defRPr>
                <a:solidFill>
                  <a:srgbClr val="535352"/>
                </a:solidFill>
                <a:latin typeface="Calibri"/>
                <a:cs typeface="Calibri"/>
              </a:defRPr>
            </a:lvl3pPr>
            <a:lvl4pPr>
              <a:defRPr>
                <a:solidFill>
                  <a:srgbClr val="535352"/>
                </a:solidFill>
                <a:latin typeface="Calibri"/>
                <a:cs typeface="Calibri"/>
              </a:defRPr>
            </a:lvl4pPr>
            <a:lvl5pPr>
              <a:defRPr>
                <a:solidFill>
                  <a:srgbClr val="535352"/>
                </a:solidFill>
                <a:latin typeface="Calibri"/>
                <a:cs typeface="Calibri"/>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765457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SectionDivider">
    <p:spTree>
      <p:nvGrpSpPr>
        <p:cNvPr id="1" name=""/>
        <p:cNvGrpSpPr/>
        <p:nvPr/>
      </p:nvGrpSpPr>
      <p:grpSpPr>
        <a:xfrm>
          <a:off x="0" y="0"/>
          <a:ext cx="0" cy="0"/>
          <a:chOff x="0" y="0"/>
          <a:chExt cx="0" cy="0"/>
        </a:xfrm>
      </p:grpSpPr>
      <p:sp>
        <p:nvSpPr>
          <p:cNvPr id="23" name="Picture Placeholder 14">
            <a:extLst>
              <a:ext uri="{FF2B5EF4-FFF2-40B4-BE49-F238E27FC236}">
                <a16:creationId xmlns:a16="http://schemas.microsoft.com/office/drawing/2014/main" id="{ADD07B64-0B68-274F-8E7D-729AEDC4D0A7}"/>
              </a:ext>
            </a:extLst>
          </p:cNvPr>
          <p:cNvSpPr>
            <a:spLocks noGrp="1"/>
          </p:cNvSpPr>
          <p:nvPr>
            <p:ph type="pic" sz="quarter" idx="10"/>
          </p:nvPr>
        </p:nvSpPr>
        <p:spPr>
          <a:xfrm>
            <a:off x="4703416" y="0"/>
            <a:ext cx="7488584" cy="3771411"/>
          </a:xfrm>
          <a:solidFill>
            <a:srgbClr val="10254D"/>
          </a:solidFill>
        </p:spPr>
        <p:txBody>
          <a:bodyPr anchor="ctr" anchorCtr="0">
            <a:normAutofit/>
          </a:bodyPr>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endParaRPr lang="en-US"/>
          </a:p>
        </p:txBody>
      </p:sp>
      <p:pic>
        <p:nvPicPr>
          <p:cNvPr id="24" name="Picture 23">
            <a:extLst>
              <a:ext uri="{FF2B5EF4-FFF2-40B4-BE49-F238E27FC236}">
                <a16:creationId xmlns:a16="http://schemas.microsoft.com/office/drawing/2014/main" id="{03617280-F625-A644-975B-8B64FEFBE8C1}"/>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715616" y="5860"/>
            <a:ext cx="3987800" cy="3765551"/>
          </a:xfrm>
          <a:prstGeom prst="rect">
            <a:avLst/>
          </a:prstGeom>
        </p:spPr>
      </p:pic>
      <p:sp>
        <p:nvSpPr>
          <p:cNvPr id="25" name="Rectangle 24">
            <a:extLst>
              <a:ext uri="{FF2B5EF4-FFF2-40B4-BE49-F238E27FC236}">
                <a16:creationId xmlns:a16="http://schemas.microsoft.com/office/drawing/2014/main" id="{10B87B3F-5EBC-C84C-A9F6-19C9BA9453E5}"/>
              </a:ext>
            </a:extLst>
          </p:cNvPr>
          <p:cNvSpPr/>
          <p:nvPr userDrawn="1"/>
        </p:nvSpPr>
        <p:spPr>
          <a:xfrm>
            <a:off x="-1" y="-1"/>
            <a:ext cx="715617" cy="3771412"/>
          </a:xfrm>
          <a:prstGeom prst="rect">
            <a:avLst/>
          </a:prstGeom>
          <a:solidFill>
            <a:srgbClr val="E733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Rectangle 28">
            <a:extLst>
              <a:ext uri="{FF2B5EF4-FFF2-40B4-BE49-F238E27FC236}">
                <a16:creationId xmlns:a16="http://schemas.microsoft.com/office/drawing/2014/main" id="{07DBCB90-1054-0D42-822A-509700C8589C}"/>
              </a:ext>
            </a:extLst>
          </p:cNvPr>
          <p:cNvSpPr/>
          <p:nvPr userDrawn="1"/>
        </p:nvSpPr>
        <p:spPr>
          <a:xfrm>
            <a:off x="0" y="3771411"/>
            <a:ext cx="12192000" cy="3147204"/>
          </a:xfrm>
          <a:prstGeom prst="rect">
            <a:avLst/>
          </a:prstGeom>
          <a:solidFill>
            <a:srgbClr val="4461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0" name="Rectangle 29">
            <a:extLst>
              <a:ext uri="{FF2B5EF4-FFF2-40B4-BE49-F238E27FC236}">
                <a16:creationId xmlns:a16="http://schemas.microsoft.com/office/drawing/2014/main" id="{D06BBB84-AB1B-884B-9CE3-D4CF0C045B12}"/>
              </a:ext>
            </a:extLst>
          </p:cNvPr>
          <p:cNvSpPr/>
          <p:nvPr userDrawn="1"/>
        </p:nvSpPr>
        <p:spPr>
          <a:xfrm>
            <a:off x="1486861" y="4433867"/>
            <a:ext cx="3243805" cy="75358"/>
          </a:xfrm>
          <a:prstGeom prst="rect">
            <a:avLst/>
          </a:prstGeom>
          <a:solidFill>
            <a:srgbClr val="1125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Title 1">
            <a:extLst>
              <a:ext uri="{FF2B5EF4-FFF2-40B4-BE49-F238E27FC236}">
                <a16:creationId xmlns:a16="http://schemas.microsoft.com/office/drawing/2014/main" id="{6B54EAE4-0834-FE41-A4DF-7D51B9D5EEB0}"/>
              </a:ext>
            </a:extLst>
          </p:cNvPr>
          <p:cNvSpPr>
            <a:spLocks noGrp="1"/>
          </p:cNvSpPr>
          <p:nvPr>
            <p:ph type="title" hasCustomPrompt="1"/>
          </p:nvPr>
        </p:nvSpPr>
        <p:spPr>
          <a:xfrm>
            <a:off x="1366897" y="4752477"/>
            <a:ext cx="9817601" cy="1325563"/>
          </a:xfrm>
        </p:spPr>
        <p:txBody>
          <a:bodyPr>
            <a:normAutofit/>
          </a:bodyPr>
          <a:lstStyle>
            <a:lvl1pPr>
              <a:defRPr sz="3200" b="0" i="0" spc="0" baseline="0">
                <a:solidFill>
                  <a:schemeClr val="bg1"/>
                </a:solidFill>
                <a:latin typeface="Arial" panose="020B0604020202020204" pitchFamily="34" charset="0"/>
                <a:cs typeface="Arial" panose="020B0604020202020204" pitchFamily="34" charset="0"/>
              </a:defRPr>
            </a:lvl1pPr>
          </a:lstStyle>
          <a:p>
            <a:r>
              <a:rPr lang="en-US"/>
              <a:t>Sections title here, arial regular, 36pt, all caps, expanded</a:t>
            </a:r>
          </a:p>
        </p:txBody>
      </p:sp>
    </p:spTree>
    <p:extLst>
      <p:ext uri="{BB962C8B-B14F-4D97-AF65-F5344CB8AC3E}">
        <p14:creationId xmlns:p14="http://schemas.microsoft.com/office/powerpoint/2010/main" val="3696235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5_HighlightContent ">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 name="Text Placeholder 2"/>
          <p:cNvSpPr>
            <a:spLocks noGrp="1"/>
          </p:cNvSpPr>
          <p:nvPr>
            <p:ph type="body" idx="1"/>
          </p:nvPr>
        </p:nvSpPr>
        <p:spPr>
          <a:xfrm>
            <a:off x="6457244" y="774443"/>
            <a:ext cx="5131075" cy="5719490"/>
          </a:xfrm>
          <a:prstGeom prst="rect">
            <a:avLst/>
          </a:prstGeom>
        </p:spPr>
        <p:txBody>
          <a:bodyPr>
            <a:normAutofit/>
          </a:bodyPr>
          <a:lstStyle>
            <a:lvl1pPr marL="228600" indent="-223838">
              <a:spcBef>
                <a:spcPts val="1200"/>
              </a:spcBef>
              <a:buFont typeface="Arial" panose="020B0604020202020204" pitchFamily="34" charset="0"/>
              <a:buChar char="•"/>
              <a:defRPr sz="2800" b="0" i="0">
                <a:solidFill>
                  <a:srgbClr val="DEEBF7"/>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2" name="Title 1"/>
          <p:cNvSpPr>
            <a:spLocks noGrp="1"/>
          </p:cNvSpPr>
          <p:nvPr>
            <p:ph type="title" hasCustomPrompt="1"/>
          </p:nvPr>
        </p:nvSpPr>
        <p:spPr>
          <a:xfrm>
            <a:off x="475842" y="3094810"/>
            <a:ext cx="4612871" cy="1273432"/>
          </a:xfrm>
          <a:prstGeom prst="rect">
            <a:avLst/>
          </a:prstGeom>
        </p:spPr>
        <p:txBody>
          <a:bodyPr anchor="t" anchorCtr="0">
            <a:noAutofit/>
          </a:bodyPr>
          <a:lstStyle>
            <a:lvl1pPr>
              <a:defRPr sz="3600" b="1" i="0">
                <a:solidFill>
                  <a:srgbClr val="DEEBF7"/>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Rectangle 12">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8" name="Picture 7">
            <a:extLst>
              <a:ext uri="{FF2B5EF4-FFF2-40B4-BE49-F238E27FC236}">
                <a16:creationId xmlns:a16="http://schemas.microsoft.com/office/drawing/2014/main" id="{734EB123-A9D5-1547-B8E4-C7EBCDB647C4}"/>
              </a:ext>
            </a:extLst>
          </p:cNvPr>
          <p:cNvPicPr>
            <a:picLocks noChangeAspect="1"/>
          </p:cNvPicPr>
          <p:nvPr userDrawn="1"/>
        </p:nvPicPr>
        <p:blipFill rotWithShape="1">
          <a:blip r:embed="rId2" cstate="email">
            <a:alphaModFix amt="14000"/>
            <a:extLst>
              <a:ext uri="{28A0092B-C50C-407E-A947-70E740481C1C}">
                <a14:useLocalDpi xmlns:a14="http://schemas.microsoft.com/office/drawing/2010/main"/>
              </a:ext>
            </a:extLst>
          </a:blip>
          <a:srcRect/>
          <a:stretch/>
        </p:blipFill>
        <p:spPr>
          <a:xfrm rot="10800000">
            <a:off x="0" y="-20736"/>
            <a:ext cx="3273461" cy="2895009"/>
          </a:xfrm>
          <a:prstGeom prst="rect">
            <a:avLst/>
          </a:prstGeom>
        </p:spPr>
      </p:pic>
    </p:spTree>
    <p:extLst>
      <p:ext uri="{BB962C8B-B14F-4D97-AF65-F5344CB8AC3E}">
        <p14:creationId xmlns:p14="http://schemas.microsoft.com/office/powerpoint/2010/main" val="1929159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Content_wGraphic">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8543925"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8543925"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pic>
        <p:nvPicPr>
          <p:cNvPr id="8" name="Picture 7">
            <a:extLst>
              <a:ext uri="{FF2B5EF4-FFF2-40B4-BE49-F238E27FC236}">
                <a16:creationId xmlns:a16="http://schemas.microsoft.com/office/drawing/2014/main" id="{7BAB9B2F-F28D-B24A-888B-C4AF3D81D898}"/>
              </a:ext>
            </a:extLst>
          </p:cNvPr>
          <p:cNvPicPr>
            <a:picLocks noChangeAspect="1"/>
          </p:cNvPicPr>
          <p:nvPr userDrawn="1"/>
        </p:nvPicPr>
        <p:blipFill rotWithShape="1">
          <a:blip r:embed="rId2" cstate="email">
            <a:alphaModFix amt="40000"/>
            <a:extLst>
              <a:ext uri="{28A0092B-C50C-407E-A947-70E740481C1C}">
                <a14:useLocalDpi xmlns:a14="http://schemas.microsoft.com/office/drawing/2010/main"/>
              </a:ext>
            </a:extLst>
          </a:blip>
          <a:srcRect l="-876" t="-8272"/>
          <a:stretch/>
        </p:blipFill>
        <p:spPr>
          <a:xfrm rot="16200000">
            <a:off x="8592039" y="20567"/>
            <a:ext cx="3608226" cy="3591697"/>
          </a:xfrm>
          <a:prstGeom prst="rect">
            <a:avLst/>
          </a:prstGeom>
        </p:spPr>
      </p:pic>
    </p:spTree>
    <p:extLst>
      <p:ext uri="{BB962C8B-B14F-4D97-AF65-F5344CB8AC3E}">
        <p14:creationId xmlns:p14="http://schemas.microsoft.com/office/powerpoint/2010/main" val="2766105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Content_Plai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961C13-5CE3-E940-A4D1-4C80766A25CC}"/>
              </a:ext>
            </a:extLst>
          </p:cNvPr>
          <p:cNvSpPr/>
          <p:nvPr userDrawn="1"/>
        </p:nvSpPr>
        <p:spPr>
          <a:xfrm>
            <a:off x="0" y="0"/>
            <a:ext cx="12192000"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6" name="Rectangle 15">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Content Placeholder 2"/>
          <p:cNvSpPr>
            <a:spLocks noGrp="1"/>
          </p:cNvSpPr>
          <p:nvPr>
            <p:ph idx="1"/>
          </p:nvPr>
        </p:nvSpPr>
        <p:spPr>
          <a:xfrm>
            <a:off x="838200" y="1636730"/>
            <a:ext cx="10515600" cy="4932746"/>
          </a:xfrm>
          <a:prstGeom prst="rect">
            <a:avLst/>
          </a:prstGeom>
        </p:spPr>
        <p:txBody>
          <a:bodyPr>
            <a:noAutofit/>
          </a:bodyPr>
          <a:lstStyle>
            <a:lvl1pPr marL="346075" indent="-346075">
              <a:lnSpc>
                <a:spcPct val="95000"/>
              </a:lnSpc>
              <a:spcBef>
                <a:spcPts val="18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lnSpc>
                <a:spcPct val="95000"/>
              </a:lnSpc>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lnSpc>
                <a:spcPct val="95000"/>
              </a:lnSpc>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8924917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ustomLayou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3" name="Title 1"/>
          <p:cNvSpPr>
            <a:spLocks noGrp="1"/>
          </p:cNvSpPr>
          <p:nvPr>
            <p:ph type="title"/>
          </p:nvPr>
        </p:nvSpPr>
        <p:spPr>
          <a:xfrm>
            <a:off x="838200" y="588494"/>
            <a:ext cx="10515600" cy="800039"/>
          </a:xfrm>
          <a:prstGeom prst="rect">
            <a:avLst/>
          </a:prstGeom>
        </p:spPr>
        <p:txBody>
          <a:bodyPr anchor="b"/>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4" name="Google Shape;44;p103">
            <a:extLst>
              <a:ext uri="{FF2B5EF4-FFF2-40B4-BE49-F238E27FC236}">
                <a16:creationId xmlns:a16="http://schemas.microsoft.com/office/drawing/2014/main" id="{E84D3ABC-E924-426D-80BE-2E6A7E75B4C4}"/>
              </a:ext>
            </a:extLst>
          </p:cNvPr>
          <p:cNvSpPr txBox="1">
            <a:spLocks noGrp="1"/>
          </p:cNvSpPr>
          <p:nvPr>
            <p:ph type="body" idx="1"/>
          </p:nvPr>
        </p:nvSpPr>
        <p:spPr>
          <a:xfrm>
            <a:off x="838200" y="1636730"/>
            <a:ext cx="8543925" cy="4932746"/>
          </a:xfrm>
          <a:prstGeom prst="rect">
            <a:avLst/>
          </a:prstGeom>
          <a:noFill/>
          <a:ln>
            <a:noFill/>
          </a:ln>
        </p:spPr>
        <p:txBody>
          <a:bodyPr spcFirstLastPara="1" wrap="square" lIns="91425" tIns="45700" rIns="91425" bIns="45700" anchor="t" anchorCtr="0">
            <a:noAutofit/>
          </a:bodyPr>
          <a:lstStyle>
            <a:lvl1pPr marL="457200" lvl="0" indent="-406400" algn="l">
              <a:lnSpc>
                <a:spcPct val="95000"/>
              </a:lnSpc>
              <a:spcBef>
                <a:spcPts val="1800"/>
              </a:spcBef>
              <a:spcAft>
                <a:spcPts val="0"/>
              </a:spcAft>
              <a:buClr>
                <a:srgbClr val="E73439"/>
              </a:buClr>
              <a:buSzPts val="2800"/>
              <a:buChar char="•"/>
              <a:defRPr b="0" i="0">
                <a:solidFill>
                  <a:srgbClr val="262626"/>
                </a:solidFill>
                <a:latin typeface="Arial"/>
                <a:ea typeface="Arial"/>
                <a:cs typeface="Arial"/>
                <a:sym typeface="Arial"/>
              </a:defRPr>
            </a:lvl1pPr>
            <a:lvl2pPr marL="914400" lvl="1" indent="-381000" algn="l">
              <a:lnSpc>
                <a:spcPct val="95000"/>
              </a:lnSpc>
              <a:spcBef>
                <a:spcPts val="500"/>
              </a:spcBef>
              <a:spcAft>
                <a:spcPts val="0"/>
              </a:spcAft>
              <a:buClr>
                <a:srgbClr val="E73439"/>
              </a:buClr>
              <a:buSzPts val="2400"/>
              <a:buFont typeface="Arial"/>
              <a:buChar char="–"/>
              <a:defRPr b="0" i="0">
                <a:solidFill>
                  <a:srgbClr val="262626"/>
                </a:solidFill>
                <a:latin typeface="Arial"/>
                <a:ea typeface="Arial"/>
                <a:cs typeface="Arial"/>
                <a:sym typeface="Arial"/>
              </a:defRPr>
            </a:lvl2pPr>
            <a:lvl3pPr marL="1371600" lvl="2" indent="-355600" algn="l">
              <a:lnSpc>
                <a:spcPct val="95000"/>
              </a:lnSpc>
              <a:spcBef>
                <a:spcPts val="500"/>
              </a:spcBef>
              <a:spcAft>
                <a:spcPts val="0"/>
              </a:spcAft>
              <a:buClr>
                <a:srgbClr val="E73439"/>
              </a:buClr>
              <a:buSzPts val="2000"/>
              <a:buFont typeface="Calibri"/>
              <a:buChar char="‐"/>
              <a:defRPr b="0" i="0">
                <a:solidFill>
                  <a:srgbClr val="262626"/>
                </a:solidFill>
                <a:latin typeface="Arial"/>
                <a:ea typeface="Arial"/>
                <a:cs typeface="Arial"/>
                <a:sym typeface="Arial"/>
              </a:defRPr>
            </a:lvl3pPr>
            <a:lvl4pPr marL="1828800" lvl="3"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4pPr>
            <a:lvl5pPr marL="2286000" lvl="4" indent="-342900" algn="l">
              <a:lnSpc>
                <a:spcPct val="90000"/>
              </a:lnSpc>
              <a:spcBef>
                <a:spcPts val="500"/>
              </a:spcBef>
              <a:spcAft>
                <a:spcPts val="0"/>
              </a:spcAft>
              <a:buClr>
                <a:srgbClr val="E73439"/>
              </a:buClr>
              <a:buSzPts val="1800"/>
              <a:buFont typeface="Arial"/>
              <a:buChar char="–"/>
              <a:defRPr b="0" i="0">
                <a:solidFill>
                  <a:srgbClr val="262626"/>
                </a:solidFill>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3799674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4058856" y="-1"/>
            <a:ext cx="8133144" cy="685998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4844073" y="597274"/>
            <a:ext cx="6430703" cy="974783"/>
          </a:xfrm>
          <a:prstGeom prst="rect">
            <a:avLst/>
          </a:prstGeom>
        </p:spPr>
        <p:txBody>
          <a:bodyPr/>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0" y="-1"/>
            <a:ext cx="4059767" cy="6858001"/>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2" name="Content Placeholder 2"/>
          <p:cNvSpPr>
            <a:spLocks noGrp="1"/>
          </p:cNvSpPr>
          <p:nvPr>
            <p:ph idx="1"/>
          </p:nvPr>
        </p:nvSpPr>
        <p:spPr>
          <a:xfrm>
            <a:off x="4844071" y="1871134"/>
            <a:ext cx="6430703" cy="4622799"/>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8415575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Special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40789D1-6B5D-BC4E-9BBE-7E32165D1974}"/>
              </a:ext>
            </a:extLst>
          </p:cNvPr>
          <p:cNvSpPr/>
          <p:nvPr userDrawn="1"/>
        </p:nvSpPr>
        <p:spPr>
          <a:xfrm>
            <a:off x="6805" y="0"/>
            <a:ext cx="8133144" cy="6858000"/>
          </a:xfrm>
          <a:prstGeom prst="rect">
            <a:avLst/>
          </a:prstGeom>
          <a:solidFill>
            <a:srgbClr val="DEEB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 name="Title 1"/>
          <p:cNvSpPr>
            <a:spLocks noGrp="1"/>
          </p:cNvSpPr>
          <p:nvPr>
            <p:ph type="title"/>
          </p:nvPr>
        </p:nvSpPr>
        <p:spPr>
          <a:xfrm>
            <a:off x="871047" y="597274"/>
            <a:ext cx="6430703" cy="974783"/>
          </a:xfrm>
          <a:prstGeom prst="rect">
            <a:avLst/>
          </a:prstGeom>
        </p:spPr>
        <p:txBody>
          <a:bodyPr anchor="b" anchorCtr="0"/>
          <a:lstStyle>
            <a:lvl1pPr>
              <a:defRPr sz="3600" b="1" i="0">
                <a:solidFill>
                  <a:srgbClr val="577F9F"/>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Picture Placeholder 12">
            <a:extLst>
              <a:ext uri="{FF2B5EF4-FFF2-40B4-BE49-F238E27FC236}">
                <a16:creationId xmlns:a16="http://schemas.microsoft.com/office/drawing/2014/main" id="{6C5B1DD5-42FC-3C48-B80C-8E80F8F5C71E}"/>
              </a:ext>
            </a:extLst>
          </p:cNvPr>
          <p:cNvSpPr>
            <a:spLocks noGrp="1"/>
          </p:cNvSpPr>
          <p:nvPr>
            <p:ph type="pic" sz="quarter" idx="10" hasCustomPrompt="1"/>
          </p:nvPr>
        </p:nvSpPr>
        <p:spPr>
          <a:xfrm>
            <a:off x="8125429" y="-1"/>
            <a:ext cx="4059767" cy="6857999"/>
          </a:xfrm>
          <a:prstGeom prst="rect">
            <a:avLst/>
          </a:prstGeom>
          <a:solidFill>
            <a:srgbClr val="11254D"/>
          </a:solidFill>
        </p:spPr>
        <p:txBody>
          <a:bodyPr anchor="ctr" anchorCtr="0"/>
          <a:lstStyle>
            <a:lvl1pPr marL="0" indent="0" algn="ctr">
              <a:buNone/>
              <a:defRPr sz="1200" b="1" i="0">
                <a:solidFill>
                  <a:srgbClr val="577F9F"/>
                </a:solidFill>
                <a:latin typeface="Arial" panose="020B0604020202020204" pitchFamily="34" charset="0"/>
                <a:cs typeface="Arial" panose="020B0604020202020204" pitchFamily="34" charset="0"/>
              </a:defRPr>
            </a:lvl1pPr>
          </a:lstStyle>
          <a:p>
            <a:r>
              <a:rPr lang="en-US"/>
              <a:t>Photo placeholder</a:t>
            </a:r>
          </a:p>
        </p:txBody>
      </p:sp>
      <p:sp>
        <p:nvSpPr>
          <p:cNvPr id="14" name="Content Placeholder 2"/>
          <p:cNvSpPr>
            <a:spLocks noGrp="1"/>
          </p:cNvSpPr>
          <p:nvPr>
            <p:ph idx="11"/>
          </p:nvPr>
        </p:nvSpPr>
        <p:spPr>
          <a:xfrm>
            <a:off x="871047" y="1786468"/>
            <a:ext cx="6430703" cy="4707465"/>
          </a:xfrm>
          <a:prstGeom prst="rect">
            <a:avLst/>
          </a:prstGeom>
        </p:spPr>
        <p:txBody>
          <a:bodyPr>
            <a:normAutofit/>
          </a:bodyPr>
          <a:lstStyle>
            <a:lvl1pPr marL="346075" indent="-346075">
              <a:spcBef>
                <a:spcPts val="1200"/>
              </a:spcBef>
              <a:buClr>
                <a:srgbClr val="E73439"/>
              </a:buClr>
              <a:defRPr b="0" i="0">
                <a:solidFill>
                  <a:schemeClr val="tx1">
                    <a:lumMod val="85000"/>
                    <a:lumOff val="15000"/>
                  </a:schemeClr>
                </a:solidFill>
                <a:latin typeface="Arial" panose="020B0604020202020204" pitchFamily="34" charset="0"/>
                <a:cs typeface="Arial" panose="020B0604020202020204" pitchFamily="34" charset="0"/>
              </a:defRPr>
            </a:lvl1pPr>
            <a:lvl2pPr marL="685800" indent="-339725">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2pPr>
            <a:lvl3pPr marL="914400" indent="-228600">
              <a:buClr>
                <a:srgbClr val="E73439"/>
              </a:buClr>
              <a:buFont typeface="Calibri" panose="020F050202020403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3pPr>
            <a:lvl4pPr marL="16002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4pPr>
            <a:lvl5pPr marL="2057400" indent="-228600">
              <a:buClr>
                <a:srgbClr val="E73439"/>
              </a:buClr>
              <a:buFont typeface="Arial" panose="020B0604020202020204" pitchFamily="34" charset="0"/>
              <a:buChar char="–"/>
              <a:defRPr b="0" i="0">
                <a:solidFill>
                  <a:schemeClr val="tx1">
                    <a:lumMod val="85000"/>
                    <a:lumOff val="15000"/>
                  </a:schemeClr>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p:txBody>
      </p:sp>
      <p:sp>
        <p:nvSpPr>
          <p:cNvPr id="15" name="Rectangle 14">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850466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SpecialContent">
    <p:spTree>
      <p:nvGrpSpPr>
        <p:cNvPr id="1" name=""/>
        <p:cNvGrpSpPr/>
        <p:nvPr/>
      </p:nvGrpSpPr>
      <p:grpSpPr>
        <a:xfrm>
          <a:off x="0" y="0"/>
          <a:ext cx="0" cy="0"/>
          <a:chOff x="0" y="0"/>
          <a:chExt cx="0" cy="0"/>
        </a:xfrm>
      </p:grpSpPr>
      <p:sp>
        <p:nvSpPr>
          <p:cNvPr id="6" name="Picture Placeholder 5">
            <a:extLst>
              <a:ext uri="{FF2B5EF4-FFF2-40B4-BE49-F238E27FC236}">
                <a16:creationId xmlns:a16="http://schemas.microsoft.com/office/drawing/2014/main" id="{721F04DB-D97B-774F-8BE5-98481FB18328}"/>
              </a:ext>
            </a:extLst>
          </p:cNvPr>
          <p:cNvSpPr>
            <a:spLocks noGrp="1"/>
          </p:cNvSpPr>
          <p:nvPr>
            <p:ph type="pic" sz="quarter" idx="10"/>
          </p:nvPr>
        </p:nvSpPr>
        <p:spPr>
          <a:xfrm>
            <a:off x="0" y="1"/>
            <a:ext cx="12192000" cy="4182533"/>
          </a:xfrm>
          <a:prstGeom prst="rect">
            <a:avLst/>
          </a:prstGeom>
          <a:solidFill>
            <a:srgbClr val="11254D"/>
          </a:solidFill>
        </p:spPr>
        <p:txBody>
          <a:bodyPr anchor="ctr" anchorCtr="0"/>
          <a:lstStyle>
            <a:lvl1pPr marL="0" indent="0" algn="ctr">
              <a:buNone/>
              <a:defRPr sz="1200">
                <a:solidFill>
                  <a:srgbClr val="577F9F"/>
                </a:solidFill>
              </a:defRPr>
            </a:lvl1pPr>
          </a:lstStyle>
          <a:p>
            <a:endParaRPr lang="en-US"/>
          </a:p>
        </p:txBody>
      </p:sp>
      <p:sp>
        <p:nvSpPr>
          <p:cNvPr id="12" name="Text Placeholder 11">
            <a:extLst>
              <a:ext uri="{FF2B5EF4-FFF2-40B4-BE49-F238E27FC236}">
                <a16:creationId xmlns:a16="http://schemas.microsoft.com/office/drawing/2014/main" id="{6E972D29-1E70-BF4B-A9FE-DFD3EB838D1A}"/>
              </a:ext>
            </a:extLst>
          </p:cNvPr>
          <p:cNvSpPr>
            <a:spLocks noGrp="1"/>
          </p:cNvSpPr>
          <p:nvPr>
            <p:ph type="body" sz="quarter" idx="11" hasCustomPrompt="1"/>
          </p:nvPr>
        </p:nvSpPr>
        <p:spPr>
          <a:xfrm>
            <a:off x="741487" y="4521200"/>
            <a:ext cx="4046644" cy="2006600"/>
          </a:xfrm>
          <a:prstGeom prst="rect">
            <a:avLst/>
          </a:prstGeom>
        </p:spPr>
        <p:txBody>
          <a:bodyPr/>
          <a:lstStyle>
            <a:lvl1pPr marL="0" indent="0">
              <a:buNone/>
              <a:defRPr sz="2400" b="1" i="0" baseline="0">
                <a:solidFill>
                  <a:srgbClr val="E73439"/>
                </a:solidFill>
                <a:latin typeface="Arial" panose="020B0604020202020204" pitchFamily="34" charset="0"/>
                <a:cs typeface="Arial" panose="020B0604020202020204" pitchFamily="34" charset="0"/>
              </a:defRPr>
            </a:lvl1pPr>
            <a:lvl2pPr marL="457200" indent="0">
              <a:buNone/>
              <a:defRPr/>
            </a:lvl2pPr>
          </a:lstStyle>
          <a:p>
            <a:pPr lvl="0"/>
            <a:r>
              <a:rPr lang="en-US"/>
              <a:t>SIDE TITLE GOES HERE. ARIAL BOLD, 24PT, ALL CAPREDS</a:t>
            </a:r>
          </a:p>
        </p:txBody>
      </p:sp>
      <p:sp>
        <p:nvSpPr>
          <p:cNvPr id="14" name="Content Placeholder 13">
            <a:extLst>
              <a:ext uri="{FF2B5EF4-FFF2-40B4-BE49-F238E27FC236}">
                <a16:creationId xmlns:a16="http://schemas.microsoft.com/office/drawing/2014/main" id="{B3970259-9024-0745-AD1C-AAC38D47B49E}"/>
              </a:ext>
            </a:extLst>
          </p:cNvPr>
          <p:cNvSpPr>
            <a:spLocks noGrp="1"/>
          </p:cNvSpPr>
          <p:nvPr>
            <p:ph sz="quarter" idx="12"/>
          </p:nvPr>
        </p:nvSpPr>
        <p:spPr>
          <a:xfrm>
            <a:off x="5652656" y="4521200"/>
            <a:ext cx="5797859" cy="2006600"/>
          </a:xfrm>
          <a:prstGeom prst="rect">
            <a:avLst/>
          </a:prstGeom>
        </p:spPr>
        <p:txBody>
          <a:bodyPr>
            <a:normAutofit/>
          </a:bodyPr>
          <a:lstStyle>
            <a:lvl1pPr>
              <a:buClr>
                <a:srgbClr val="E73439"/>
              </a:buClr>
              <a:defRPr sz="1800">
                <a:solidFill>
                  <a:schemeClr val="tx1">
                    <a:lumMod val="85000"/>
                    <a:lumOff val="15000"/>
                  </a:schemeClr>
                </a:solidFill>
                <a:latin typeface="Arial" panose="020B0604020202020204" pitchFamily="34" charset="0"/>
                <a:cs typeface="Arial" panose="020B0604020202020204" pitchFamily="34" charset="0"/>
              </a:defRPr>
            </a:lvl1pPr>
            <a:lvl2pPr>
              <a:defRPr sz="2400">
                <a:latin typeface="Arial" panose="020B0604020202020204" pitchFamily="34" charset="0"/>
                <a:cs typeface="Arial" panose="020B0604020202020204" pitchFamily="34" charset="0"/>
              </a:defRPr>
            </a:lvl2pPr>
            <a:lvl3pPr>
              <a:defRPr sz="2400">
                <a:latin typeface="Arial" panose="020B0604020202020204" pitchFamily="34" charset="0"/>
                <a:cs typeface="Arial" panose="020B0604020202020204" pitchFamily="34" charset="0"/>
              </a:defRPr>
            </a:lvl3pPr>
            <a:lvl4pPr>
              <a:defRPr sz="2400">
                <a:latin typeface="Arial" panose="020B0604020202020204" pitchFamily="34" charset="0"/>
                <a:cs typeface="Arial" panose="020B0604020202020204" pitchFamily="34" charset="0"/>
              </a:defRPr>
            </a:lvl4pPr>
            <a:lvl5pPr>
              <a:defRPr sz="2400">
                <a:latin typeface="Arial" panose="020B0604020202020204" pitchFamily="34" charset="0"/>
                <a:cs typeface="Arial" panose="020B0604020202020204" pitchFamily="34" charset="0"/>
              </a:defRPr>
            </a:lvl5pPr>
          </a:lstStyle>
          <a:p>
            <a:pPr lvl="0"/>
            <a:r>
              <a:rPr lang="en-US"/>
              <a:t>Click to edit Master text styles</a:t>
            </a:r>
          </a:p>
        </p:txBody>
      </p:sp>
      <p:sp>
        <p:nvSpPr>
          <p:cNvPr id="11" name="Rectangle 10">
            <a:extLst>
              <a:ext uri="{FF2B5EF4-FFF2-40B4-BE49-F238E27FC236}">
                <a16:creationId xmlns:a16="http://schemas.microsoft.com/office/drawing/2014/main" id="{2590D058-C445-7F40-AB7D-F52DA6EDF756}"/>
              </a:ext>
            </a:extLst>
          </p:cNvPr>
          <p:cNvSpPr/>
          <p:nvPr userDrawn="1"/>
        </p:nvSpPr>
        <p:spPr>
          <a:xfrm>
            <a:off x="0" y="6790531"/>
            <a:ext cx="12192000" cy="69448"/>
          </a:xfrm>
          <a:prstGeom prst="rect">
            <a:avLst/>
          </a:prstGeom>
          <a:solidFill>
            <a:srgbClr val="E734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26012835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722722D-56F1-E64E-A95C-4E0EC49E92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DC111D-7313-984F-B62D-BF2063CA0D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B37ACB-0185-8543-AEA9-BEC4655467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C764DE79-268F-4C1A-8933-263129D2AF90}" type="datetimeFigureOut">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l" defTabSz="457200" rtl="0" eaLnBrk="1" fontAlgn="auto" latinLnBrk="0" hangingPunct="1">
                <a:lnSpc>
                  <a:spcPct val="100000"/>
                </a:lnSpc>
                <a:spcBef>
                  <a:spcPts val="0"/>
                </a:spcBef>
                <a:spcAft>
                  <a:spcPts val="0"/>
                </a:spcAft>
                <a:buClrTx/>
                <a:buSzTx/>
                <a:buFontTx/>
                <a:buNone/>
                <a:tabLst/>
                <a:defRPr/>
              </a:pPr>
              <a:t>6/13/2021</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5" name="Footer Placeholder 4">
            <a:extLst>
              <a:ext uri="{FF2B5EF4-FFF2-40B4-BE49-F238E27FC236}">
                <a16:creationId xmlns:a16="http://schemas.microsoft.com/office/drawing/2014/main" id="{D79DE683-D839-E041-9A26-5D4F5EFE6E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
        <p:nvSpPr>
          <p:cNvPr id="6" name="Slide Number Placeholder 5">
            <a:extLst>
              <a:ext uri="{FF2B5EF4-FFF2-40B4-BE49-F238E27FC236}">
                <a16:creationId xmlns:a16="http://schemas.microsoft.com/office/drawing/2014/main" id="{3088E141-32F9-6545-9E6F-E6C09D23AFF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48F63A3B-78C7-47BE-AE5E-E10140E04643}" type="slidenum">
              <a:rPr kumimoji="0" lang="en-US" sz="1200" b="0" i="0" u="none" strike="noStrike" kern="1200" cap="none" spc="0" normalizeH="0" baseline="0" noProof="0" smtClean="0">
                <a:ln>
                  <a:noFill/>
                </a:ln>
                <a:solidFill>
                  <a:srgbClr val="000000">
                    <a:tint val="75000"/>
                  </a:srgbClr>
                </a:solidFill>
                <a:effectLst/>
                <a:uLnTx/>
                <a:uFillTx/>
                <a:latin typeface="Arial" panose="020B06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0000">
                  <a:tint val="75000"/>
                </a:srgbClr>
              </a:solidFill>
              <a:effectLst/>
              <a:uLnTx/>
              <a:uFillTx/>
              <a:latin typeface="Arial" panose="020B0604020202020204"/>
              <a:ea typeface="+mn-ea"/>
              <a:cs typeface="+mn-cs"/>
            </a:endParaRPr>
          </a:p>
        </p:txBody>
      </p:sp>
    </p:spTree>
    <p:extLst>
      <p:ext uri="{BB962C8B-B14F-4D97-AF65-F5344CB8AC3E}">
        <p14:creationId xmlns:p14="http://schemas.microsoft.com/office/powerpoint/2010/main" val="2397192540"/>
      </p:ext>
    </p:extLst>
  </p:cSld>
  <p:clrMap bg1="lt1" tx1="dk1" bg2="lt2" tx2="dk2" accent1="accent1" accent2="accent2" accent3="accent3" accent4="accent4" accent5="accent5" accent6="accent6" hlink="hlink" folHlink="folHlink"/>
  <p:sldLayoutIdLst>
    <p:sldLayoutId id="2147483854" r:id="rId1"/>
    <p:sldLayoutId id="2147483855" r:id="rId2"/>
    <p:sldLayoutId id="2147483858" r:id="rId3"/>
    <p:sldLayoutId id="2147483856" r:id="rId4"/>
    <p:sldLayoutId id="2147483857" r:id="rId5"/>
    <p:sldLayoutId id="2147483859" r:id="rId6"/>
    <p:sldLayoutId id="2147483860" r:id="rId7"/>
    <p:sldLayoutId id="2147483861" r:id="rId8"/>
    <p:sldLayoutId id="2147483862" r:id="rId9"/>
    <p:sldLayoutId id="2147483863" r:id="rId10"/>
    <p:sldLayoutId id="2147483864" r:id="rId11"/>
    <p:sldLayoutId id="2147483865" r:id="rId12"/>
    <p:sldLayoutId id="2147483866" r:id="rId13"/>
    <p:sldLayoutId id="21474838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5.tiff"/><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6.tif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7.tiff"/><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8.tiff"/><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9.tiff"/><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21.tiff"/><Relationship Id="rId4" Type="http://schemas.openxmlformats.org/officeDocument/2006/relationships/image" Target="../media/image20.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2.tiff"/><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3.tiff"/><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30.tiff"/><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hyperlink" Target="http://home.deib.polimi.it/bartolini/"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image" Target="../media/image34.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40.png"/><Relationship Id="rId3" Type="http://schemas.openxmlformats.org/officeDocument/2006/relationships/image" Target="../media/image9.gif"/><Relationship Id="rId7" Type="http://schemas.openxmlformats.org/officeDocument/2006/relationships/image" Target="../media/image37.png"/><Relationship Id="rId12" Type="http://schemas.openxmlformats.org/officeDocument/2006/relationships/image" Target="../media/image39.png"/><Relationship Id="rId2" Type="http://schemas.openxmlformats.org/officeDocument/2006/relationships/notesSlide" Target="../notesSlides/notesSlide59.xml"/><Relationship Id="rId1" Type="http://schemas.openxmlformats.org/officeDocument/2006/relationships/slideLayout" Target="../slideLayouts/slideLayout6.xml"/><Relationship Id="rId6" Type="http://schemas.openxmlformats.org/officeDocument/2006/relationships/image" Target="../media/image36.emf"/><Relationship Id="rId11" Type="http://schemas.openxmlformats.org/officeDocument/2006/relationships/image" Target="../media/image38.tiff"/><Relationship Id="rId5" Type="http://schemas.openxmlformats.org/officeDocument/2006/relationships/image" Target="../media/image35.tiff"/><Relationship Id="rId10" Type="http://schemas.openxmlformats.org/officeDocument/2006/relationships/image" Target="../media/image370.png"/><Relationship Id="rId4" Type="http://schemas.openxmlformats.org/officeDocument/2006/relationships/hyperlink" Target="http://home.deib.polimi.it/bartolini/" TargetMode="External"/><Relationship Id="rId9" Type="http://schemas.openxmlformats.org/officeDocument/2006/relationships/customXml" Target="../ink/ink1.xml"/><Relationship Id="rId14" Type="http://schemas.openxmlformats.org/officeDocument/2006/relationships/image" Target="../media/image4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23C5B-EFAA-4599-8E16-7F2F82E4063C}"/>
              </a:ext>
            </a:extLst>
          </p:cNvPr>
          <p:cNvSpPr>
            <a:spLocks noGrp="1"/>
          </p:cNvSpPr>
          <p:nvPr>
            <p:ph type="ctrTitle"/>
          </p:nvPr>
        </p:nvSpPr>
        <p:spPr/>
        <p:txBody>
          <a:bodyPr>
            <a:normAutofit fontScale="90000"/>
          </a:bodyPr>
          <a:lstStyle/>
          <a:p>
            <a:r>
              <a:rPr lang="ru-RU" sz="4000" kern="1200" dirty="0">
                <a:solidFill>
                  <a:srgbClr val="DEEBF7"/>
                </a:solidFill>
                <a:latin typeface="Arial" panose="020B0604020202020204" pitchFamily="34" charset="0"/>
                <a:cs typeface="Arial" panose="020B0604020202020204" pitchFamily="34" charset="0"/>
              </a:rPr>
              <a:t>Индексное тестирование и рискованное</a:t>
            </a:r>
            <a:r>
              <a:rPr lang="ru-RU" sz="2800" spc="10" dirty="0">
                <a:solidFill>
                  <a:srgbClr val="DEEBF7"/>
                </a:solidFill>
              </a:rPr>
              <a:t> </a:t>
            </a:r>
            <a:r>
              <a:rPr lang="ru-RU" sz="3600" dirty="0">
                <a:solidFill>
                  <a:srgbClr val="DEEBF7"/>
                </a:solidFill>
              </a:rPr>
              <a:t>окружение  </a:t>
            </a:r>
            <a:br>
              <a:rPr lang="ru-RU" sz="3600" dirty="0">
                <a:solidFill>
                  <a:srgbClr val="DEEBF7"/>
                </a:solidFill>
              </a:rPr>
            </a:br>
            <a:r>
              <a:rPr lang="ru-RU" sz="3600" b="0" dirty="0">
                <a:solidFill>
                  <a:srgbClr val="DEEBF7"/>
                </a:solidFill>
              </a:rPr>
              <a:t>Реализация программы и обучение</a:t>
            </a:r>
            <a:br>
              <a:rPr lang="ru-RU" sz="2800" b="0" spc="15" dirty="0">
                <a:solidFill>
                  <a:srgbClr val="DEEBF7"/>
                </a:solidFill>
              </a:rPr>
            </a:br>
            <a:r>
              <a:rPr lang="ru-RU" sz="4000" kern="1200" dirty="0">
                <a:solidFill>
                  <a:srgbClr val="DEEBF7"/>
                </a:solidFill>
                <a:latin typeface="Arial" panose="020B0604020202020204" pitchFamily="34" charset="0"/>
                <a:cs typeface="Arial" panose="020B0604020202020204" pitchFamily="34" charset="0"/>
              </a:rPr>
              <a:t>День 2</a:t>
            </a:r>
            <a:endParaRPr lang="en-US" dirty="0"/>
          </a:p>
        </p:txBody>
      </p:sp>
      <p:sp>
        <p:nvSpPr>
          <p:cNvPr id="7" name="Subtitle 6">
            <a:extLst>
              <a:ext uri="{FF2B5EF4-FFF2-40B4-BE49-F238E27FC236}">
                <a16:creationId xmlns:a16="http://schemas.microsoft.com/office/drawing/2014/main" id="{885024BA-6137-4F2F-8F66-9FC890873D89}"/>
              </a:ext>
            </a:extLst>
          </p:cNvPr>
          <p:cNvSpPr>
            <a:spLocks noGrp="1"/>
          </p:cNvSpPr>
          <p:nvPr>
            <p:ph type="subTitle" idx="1"/>
          </p:nvPr>
        </p:nvSpPr>
        <p:spPr/>
        <p:txBody>
          <a:bodyPr/>
          <a:lstStyle/>
          <a:p>
            <a:pPr marL="12700">
              <a:lnSpc>
                <a:spcPct val="100000"/>
              </a:lnSpc>
              <a:spcBef>
                <a:spcPts val="100"/>
              </a:spcBef>
            </a:pPr>
            <a:r>
              <a:rPr lang="ru-RU" sz="2000" spc="300" dirty="0">
                <a:solidFill>
                  <a:srgbClr val="577F9F"/>
                </a:solidFill>
                <a:latin typeface="Arial" panose="020B0604020202020204" pitchFamily="34" charset="0"/>
                <a:cs typeface="Arial" panose="020B0604020202020204" pitchFamily="34" charset="0"/>
              </a:rPr>
              <a:t>Город, страна, </a:t>
            </a:r>
            <a:r>
              <a:rPr lang="ru-RU" dirty="0"/>
              <a:t>г</a:t>
            </a:r>
            <a:r>
              <a:rPr lang="ru-RU" sz="2000" spc="300" dirty="0">
                <a:solidFill>
                  <a:srgbClr val="577F9F"/>
                </a:solidFill>
                <a:latin typeface="Arial" panose="020B0604020202020204" pitchFamily="34" charset="0"/>
                <a:cs typeface="Arial" panose="020B0604020202020204" pitchFamily="34" charset="0"/>
              </a:rPr>
              <a:t>од</a:t>
            </a:r>
          </a:p>
        </p:txBody>
      </p:sp>
      <p:sp>
        <p:nvSpPr>
          <p:cNvPr id="8" name="Text Placeholder 7">
            <a:extLst>
              <a:ext uri="{FF2B5EF4-FFF2-40B4-BE49-F238E27FC236}">
                <a16:creationId xmlns:a16="http://schemas.microsoft.com/office/drawing/2014/main" id="{CB29C713-DABA-4E63-9B84-5E9E31E0AF4B}"/>
              </a:ext>
            </a:extLst>
          </p:cNvPr>
          <p:cNvSpPr>
            <a:spLocks noGrp="1"/>
          </p:cNvSpPr>
          <p:nvPr>
            <p:ph type="body" sz="quarter" idx="10"/>
          </p:nvPr>
        </p:nvSpPr>
        <p:spPr/>
        <p:txBody>
          <a:bodyPr/>
          <a:lstStyle/>
          <a:p>
            <a:endParaRPr lang="en-US"/>
          </a:p>
        </p:txBody>
      </p:sp>
      <p:sp>
        <p:nvSpPr>
          <p:cNvPr id="9" name="Text Placeholder 8">
            <a:extLst>
              <a:ext uri="{FF2B5EF4-FFF2-40B4-BE49-F238E27FC236}">
                <a16:creationId xmlns:a16="http://schemas.microsoft.com/office/drawing/2014/main" id="{F09C0A98-85BB-4403-9399-9946C38CC7B2}"/>
              </a:ext>
            </a:extLst>
          </p:cNvPr>
          <p:cNvSpPr>
            <a:spLocks noGrp="1"/>
          </p:cNvSpPr>
          <p:nvPr>
            <p:ph type="body" sz="quarter" idx="11"/>
          </p:nvPr>
        </p:nvSpPr>
        <p:spPr/>
        <p:txBody>
          <a:bodyPr/>
          <a:lstStyle/>
          <a:p>
            <a:endParaRPr lang="en-US"/>
          </a:p>
        </p:txBody>
      </p:sp>
    </p:spTree>
    <p:extLst>
      <p:ext uri="{BB962C8B-B14F-4D97-AF65-F5344CB8AC3E}">
        <p14:creationId xmlns:p14="http://schemas.microsoft.com/office/powerpoint/2010/main" val="7972630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b="1"/>
              <a:t>Как бы вы ответили?</a:t>
            </a:r>
            <a:endParaRPr lang="en-US" b="1"/>
          </a:p>
        </p:txBody>
      </p:sp>
      <p:sp>
        <p:nvSpPr>
          <p:cNvPr id="3" name="Content Placeholder 2"/>
          <p:cNvSpPr>
            <a:spLocks noGrp="1"/>
          </p:cNvSpPr>
          <p:nvPr>
            <p:ph type="body" idx="1"/>
          </p:nvPr>
        </p:nvSpPr>
        <p:spPr>
          <a:xfrm>
            <a:off x="838200" y="1636730"/>
            <a:ext cx="10776626" cy="4932746"/>
          </a:xfrm>
        </p:spPr>
        <p:txBody>
          <a:bodyPr>
            <a:normAutofit/>
          </a:bodyPr>
          <a:lstStyle/>
          <a:p>
            <a:pPr marL="0" indent="0">
              <a:lnSpc>
                <a:spcPct val="100000"/>
              </a:lnSpc>
              <a:buNone/>
            </a:pPr>
            <a:r>
              <a:rPr lang="ru-RU" dirty="0"/>
              <a:t>Вы сидите напротив клиентки РС, которой недавно поставили диагноз ВИЧ. Она говорит, что хочет направить своего полового партнера, мужчину, с которым она жила вместе со своими двумя детьми. Но она не хочет направлять никого из клиентов, с которыми у нее был секс без презерватива, потому что опасается, что они ее выдадут, и она не сможет работать где-либо в городе</a:t>
            </a:r>
          </a:p>
          <a:p>
            <a:pPr marL="0" indent="0">
              <a:lnSpc>
                <a:spcPct val="100000"/>
              </a:lnSpc>
              <a:buNone/>
            </a:pPr>
            <a:endParaRPr lang="en-US" dirty="0"/>
          </a:p>
          <a:p>
            <a:pPr marL="0" indent="0">
              <a:lnSpc>
                <a:spcPct val="100000"/>
              </a:lnSpc>
              <a:buNone/>
            </a:pPr>
            <a:endParaRPr lang="en-US" sz="2800" dirty="0"/>
          </a:p>
          <a:p>
            <a:pPr marL="0" indent="0">
              <a:lnSpc>
                <a:spcPct val="100000"/>
              </a:lnSpc>
              <a:buNone/>
            </a:pPr>
            <a:endParaRPr lang="en-US" sz="2800" dirty="0"/>
          </a:p>
        </p:txBody>
      </p:sp>
    </p:spTree>
    <p:extLst>
      <p:ext uri="{BB962C8B-B14F-4D97-AF65-F5344CB8AC3E}">
        <p14:creationId xmlns:p14="http://schemas.microsoft.com/office/powerpoint/2010/main" val="24266690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a:solidFill>
                  <a:schemeClr val="accent1"/>
                </a:solidFill>
              </a:rPr>
              <a:t>Мотивационное интервью</a:t>
            </a:r>
            <a:endParaRPr lang="en-US">
              <a:solidFill>
                <a:schemeClr val="accent1"/>
              </a:solidFill>
            </a:endParaRPr>
          </a:p>
        </p:txBody>
      </p:sp>
      <p:sp>
        <p:nvSpPr>
          <p:cNvPr id="3" name="Content Placeholder 2"/>
          <p:cNvSpPr>
            <a:spLocks noGrp="1"/>
          </p:cNvSpPr>
          <p:nvPr>
            <p:ph type="body" idx="1"/>
          </p:nvPr>
        </p:nvSpPr>
        <p:spPr>
          <a:xfrm>
            <a:off x="838200" y="1636730"/>
            <a:ext cx="10515600" cy="4932746"/>
          </a:xfrm>
        </p:spPr>
        <p:txBody>
          <a:bodyPr anchor="t">
            <a:normAutofit/>
          </a:bodyPr>
          <a:lstStyle/>
          <a:p>
            <a:pPr marL="0" indent="0">
              <a:buNone/>
            </a:pPr>
            <a:r>
              <a:rPr lang="ru-RU" dirty="0"/>
              <a:t>Это</a:t>
            </a:r>
            <a:r>
              <a:rPr lang="en-US" dirty="0"/>
              <a:t> </a:t>
            </a:r>
            <a:r>
              <a:rPr lang="ru-RU" b="1" dirty="0"/>
              <a:t>клиент-центрированный</a:t>
            </a:r>
            <a:r>
              <a:rPr lang="en-US" b="1" dirty="0"/>
              <a:t> </a:t>
            </a:r>
            <a:r>
              <a:rPr lang="ru-RU" dirty="0"/>
              <a:t>подход коммуникации для выявления собственной мотивации к изменениям и ее усиления</a:t>
            </a:r>
            <a:endParaRPr lang="en-US" dirty="0"/>
          </a:p>
          <a:p>
            <a:pPr marL="0" indent="0">
              <a:buNone/>
            </a:pPr>
            <a:r>
              <a:rPr lang="ru-RU" sz="2800" dirty="0"/>
              <a:t>Клиент-центрированный подход в ведении ЛЖВ</a:t>
            </a:r>
            <a:endParaRPr lang="en-US" dirty="0"/>
          </a:p>
        </p:txBody>
      </p:sp>
    </p:spTree>
    <p:extLst>
      <p:ext uri="{BB962C8B-B14F-4D97-AF65-F5344CB8AC3E}">
        <p14:creationId xmlns:p14="http://schemas.microsoft.com/office/powerpoint/2010/main" val="429392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a:solidFill>
                  <a:schemeClr val="accent1"/>
                </a:solidFill>
              </a:rPr>
              <a:t>Почему…</a:t>
            </a:r>
            <a:endParaRPr lang="en-US">
              <a:solidFill>
                <a:schemeClr val="accent1"/>
              </a:solidFill>
            </a:endParaRPr>
          </a:p>
        </p:txBody>
      </p:sp>
      <p:sp>
        <p:nvSpPr>
          <p:cNvPr id="3" name="Content Placeholder 2"/>
          <p:cNvSpPr>
            <a:spLocks noGrp="1"/>
          </p:cNvSpPr>
          <p:nvPr>
            <p:ph type="body" idx="1"/>
          </p:nvPr>
        </p:nvSpPr>
        <p:spPr/>
        <p:txBody>
          <a:bodyPr anchor="t">
            <a:normAutofit/>
          </a:bodyPr>
          <a:lstStyle/>
          <a:p>
            <a:pPr marL="0" indent="0">
              <a:buNone/>
            </a:pPr>
            <a:r>
              <a:rPr lang="ru-RU" dirty="0">
                <a:solidFill>
                  <a:schemeClr val="tx1"/>
                </a:solidFill>
              </a:rPr>
              <a:t>клиент-центрированный подход коммуникации для выявления собственной мотивации к изменениям и ее усиления</a:t>
            </a:r>
            <a:endParaRPr lang="en-US" dirty="0">
              <a:solidFill>
                <a:schemeClr val="tx1"/>
              </a:solidFill>
            </a:endParaRPr>
          </a:p>
        </p:txBody>
      </p:sp>
      <p:sp>
        <p:nvSpPr>
          <p:cNvPr id="4" name="Title 1">
            <a:extLst>
              <a:ext uri="{FF2B5EF4-FFF2-40B4-BE49-F238E27FC236}">
                <a16:creationId xmlns:a16="http://schemas.microsoft.com/office/drawing/2014/main" id="{C7FC3DF5-F656-A540-96D7-0F57426D7312}"/>
              </a:ext>
            </a:extLst>
          </p:cNvPr>
          <p:cNvSpPr txBox="1">
            <a:spLocks/>
          </p:cNvSpPr>
          <p:nvPr/>
        </p:nvSpPr>
        <p:spPr>
          <a:xfrm>
            <a:off x="6096000" y="1427943"/>
            <a:ext cx="5239131" cy="4930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r>
              <a:rPr lang="en-US" sz="2800">
                <a:solidFill>
                  <a:schemeClr val="accent1"/>
                </a:solidFill>
              </a:rPr>
              <a:t>…</a:t>
            </a:r>
            <a:r>
              <a:rPr lang="ru-RU" sz="2800">
                <a:solidFill>
                  <a:schemeClr val="accent1"/>
                </a:solidFill>
              </a:rPr>
              <a:t>может быть важен в индексном тестировании и тестировании рискованного окружения</a:t>
            </a:r>
            <a:r>
              <a:rPr lang="en-US" sz="2800">
                <a:solidFill>
                  <a:schemeClr val="accent1"/>
                </a:solidFill>
              </a:rPr>
              <a:t>?</a:t>
            </a:r>
          </a:p>
        </p:txBody>
      </p:sp>
    </p:spTree>
    <p:extLst>
      <p:ext uri="{BB962C8B-B14F-4D97-AF65-F5344CB8AC3E}">
        <p14:creationId xmlns:p14="http://schemas.microsoft.com/office/powerpoint/2010/main" val="18036311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a:normAutofit/>
          </a:bodyPr>
          <a:lstStyle/>
          <a:p>
            <a:r>
              <a:rPr lang="ru-RU" b="1" dirty="0"/>
              <a:t>Мотивационное интервью критично</a:t>
            </a:r>
            <a:endParaRPr lang="en-US" b="1" dirty="0"/>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8305800" cy="4932746"/>
          </a:xfrm>
        </p:spPr>
        <p:txBody>
          <a:bodyPr>
            <a:normAutofit fontScale="85000" lnSpcReduction="20000"/>
          </a:bodyPr>
          <a:lstStyle/>
          <a:p>
            <a:pPr>
              <a:lnSpc>
                <a:spcPct val="120000"/>
              </a:lnSpc>
              <a:spcBef>
                <a:spcPts val="0"/>
              </a:spcBef>
            </a:pPr>
            <a:r>
              <a:rPr lang="ru-RU" dirty="0">
                <a:solidFill>
                  <a:schemeClr val="tx1"/>
                </a:solidFill>
              </a:rPr>
              <a:t>Обсуждение с клиентом привлечения партнера к тестированию может поднять моменты, требующие чувствительности, корректных вопросов и посылов:</a:t>
            </a:r>
          </a:p>
          <a:p>
            <a:pPr lvl="1">
              <a:lnSpc>
                <a:spcPct val="120000"/>
              </a:lnSpc>
              <a:spcBef>
                <a:spcPts val="0"/>
              </a:spcBef>
            </a:pPr>
            <a:r>
              <a:rPr lang="ru-RU" dirty="0">
                <a:solidFill>
                  <a:schemeClr val="tx1"/>
                </a:solidFill>
              </a:rPr>
              <a:t>раскрытие статуса</a:t>
            </a:r>
          </a:p>
          <a:p>
            <a:pPr lvl="1">
              <a:lnSpc>
                <a:spcPct val="120000"/>
              </a:lnSpc>
              <a:spcBef>
                <a:spcPts val="0"/>
              </a:spcBef>
            </a:pPr>
            <a:r>
              <a:rPr lang="ru-RU" dirty="0">
                <a:solidFill>
                  <a:schemeClr val="tx1"/>
                </a:solidFill>
              </a:rPr>
              <a:t>насилие</a:t>
            </a:r>
          </a:p>
          <a:p>
            <a:pPr lvl="1">
              <a:lnSpc>
                <a:spcPct val="120000"/>
              </a:lnSpc>
              <a:spcBef>
                <a:spcPts val="0"/>
              </a:spcBef>
            </a:pPr>
            <a:r>
              <a:rPr lang="ru-RU" dirty="0">
                <a:solidFill>
                  <a:schemeClr val="tx1"/>
                </a:solidFill>
              </a:rPr>
              <a:t>неверность</a:t>
            </a:r>
          </a:p>
          <a:p>
            <a:pPr lvl="1">
              <a:lnSpc>
                <a:spcPct val="120000"/>
              </a:lnSpc>
              <a:spcBef>
                <a:spcPts val="0"/>
              </a:spcBef>
            </a:pPr>
            <a:r>
              <a:rPr lang="ru-RU" dirty="0">
                <a:solidFill>
                  <a:schemeClr val="tx1"/>
                </a:solidFill>
              </a:rPr>
              <a:t>страхи</a:t>
            </a:r>
            <a:endParaRPr lang="en-US" dirty="0">
              <a:solidFill>
                <a:schemeClr val="tx1"/>
              </a:solidFill>
            </a:endParaRPr>
          </a:p>
          <a:p>
            <a:pPr>
              <a:lnSpc>
                <a:spcPct val="120000"/>
              </a:lnSpc>
              <a:spcBef>
                <a:spcPts val="0"/>
              </a:spcBef>
              <a:spcAft>
                <a:spcPts val="1200"/>
              </a:spcAft>
            </a:pPr>
            <a:r>
              <a:rPr lang="ru-RU" dirty="0">
                <a:solidFill>
                  <a:schemeClr val="tx1"/>
                </a:solidFill>
              </a:rPr>
              <a:t>Помните о применении техник мотивационного интервью</a:t>
            </a:r>
            <a:r>
              <a:rPr lang="en-US" dirty="0">
                <a:solidFill>
                  <a:schemeClr val="tx1"/>
                </a:solidFill>
              </a:rPr>
              <a:t>:</a:t>
            </a:r>
          </a:p>
          <a:p>
            <a:pPr marL="0" indent="0">
              <a:lnSpc>
                <a:spcPct val="120000"/>
              </a:lnSpc>
              <a:spcBef>
                <a:spcPts val="0"/>
              </a:spcBef>
              <a:spcAft>
                <a:spcPts val="1200"/>
              </a:spcAft>
              <a:buNone/>
            </a:pPr>
            <a:endParaRPr lang="ru-RU" dirty="0">
              <a:solidFill>
                <a:schemeClr val="tx1"/>
              </a:solidFill>
            </a:endParaRPr>
          </a:p>
          <a:p>
            <a:pPr marL="0" indent="0">
              <a:lnSpc>
                <a:spcPct val="120000"/>
              </a:lnSpc>
              <a:spcBef>
                <a:spcPts val="0"/>
              </a:spcBef>
              <a:spcAft>
                <a:spcPts val="1200"/>
              </a:spcAft>
              <a:buNone/>
            </a:pPr>
            <a:endParaRPr lang="ru-RU" dirty="0">
              <a:solidFill>
                <a:schemeClr val="tx1"/>
              </a:solidFill>
            </a:endParaRPr>
          </a:p>
          <a:p>
            <a:pPr>
              <a:lnSpc>
                <a:spcPct val="120000"/>
              </a:lnSpc>
              <a:spcBef>
                <a:spcPts val="0"/>
              </a:spcBef>
              <a:spcAft>
                <a:spcPts val="1200"/>
              </a:spcAft>
            </a:pPr>
            <a:r>
              <a:rPr lang="ru-RU" dirty="0">
                <a:solidFill>
                  <a:schemeClr val="tx1"/>
                </a:solidFill>
              </a:rPr>
              <a:t>Признавайте и поощряйте разговоры об изменениях</a:t>
            </a:r>
            <a:endParaRPr lang="en-US" dirty="0">
              <a:solidFill>
                <a:schemeClr val="tx1"/>
              </a:solidFill>
            </a:endParaRPr>
          </a:p>
          <a:p>
            <a:pPr marL="0" indent="0">
              <a:buNone/>
            </a:pPr>
            <a:endParaRPr lang="en-US" dirty="0">
              <a:solidFill>
                <a:schemeClr val="tx1"/>
              </a:solidFill>
            </a:endParaRPr>
          </a:p>
        </p:txBody>
      </p:sp>
      <p:sp>
        <p:nvSpPr>
          <p:cNvPr id="7" name="TextBox 6">
            <a:extLst>
              <a:ext uri="{FF2B5EF4-FFF2-40B4-BE49-F238E27FC236}">
                <a16:creationId xmlns:a16="http://schemas.microsoft.com/office/drawing/2014/main" id="{CDEB2500-8583-C546-8C4B-9565A568CB9D}"/>
              </a:ext>
            </a:extLst>
          </p:cNvPr>
          <p:cNvSpPr txBox="1"/>
          <p:nvPr/>
        </p:nvSpPr>
        <p:spPr>
          <a:xfrm>
            <a:off x="1393197" y="4778891"/>
            <a:ext cx="1944188" cy="830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ru-RU" sz="2400"/>
              <a:t>Активное слушание</a:t>
            </a:r>
          </a:p>
        </p:txBody>
      </p:sp>
      <p:sp>
        <p:nvSpPr>
          <p:cNvPr id="8" name="TextBox 7">
            <a:extLst>
              <a:ext uri="{FF2B5EF4-FFF2-40B4-BE49-F238E27FC236}">
                <a16:creationId xmlns:a16="http://schemas.microsoft.com/office/drawing/2014/main" id="{53E9DB16-6B8E-E34B-8398-BC50ECFD93C9}"/>
              </a:ext>
            </a:extLst>
          </p:cNvPr>
          <p:cNvSpPr txBox="1"/>
          <p:nvPr/>
        </p:nvSpPr>
        <p:spPr>
          <a:xfrm>
            <a:off x="3509699" y="4778891"/>
            <a:ext cx="2798346"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pPr algn="ctr"/>
            <a:r>
              <a:rPr lang="ru-RU" sz="2400"/>
              <a:t>Позитивное утверждение</a:t>
            </a:r>
          </a:p>
        </p:txBody>
      </p:sp>
      <p:sp>
        <p:nvSpPr>
          <p:cNvPr id="9" name="TextBox 8">
            <a:extLst>
              <a:ext uri="{FF2B5EF4-FFF2-40B4-BE49-F238E27FC236}">
                <a16:creationId xmlns:a16="http://schemas.microsoft.com/office/drawing/2014/main" id="{F91BC179-680F-7C49-99B2-76B0631212CE}"/>
              </a:ext>
            </a:extLst>
          </p:cNvPr>
          <p:cNvSpPr txBox="1"/>
          <p:nvPr/>
        </p:nvSpPr>
        <p:spPr>
          <a:xfrm>
            <a:off x="6468951" y="4778891"/>
            <a:ext cx="1944187" cy="461665"/>
          </a:xfrm>
          <a:prstGeom prst="rect">
            <a:avLst/>
          </a:prstGeom>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ru-RU" sz="2400"/>
              <a:t>Вопросы</a:t>
            </a:r>
          </a:p>
        </p:txBody>
      </p:sp>
      <p:sp>
        <p:nvSpPr>
          <p:cNvPr id="10" name="TextBox 9">
            <a:extLst>
              <a:ext uri="{FF2B5EF4-FFF2-40B4-BE49-F238E27FC236}">
                <a16:creationId xmlns:a16="http://schemas.microsoft.com/office/drawing/2014/main" id="{9EE28A57-A7A0-6145-BD01-F95E4253F7F6}"/>
              </a:ext>
            </a:extLst>
          </p:cNvPr>
          <p:cNvSpPr txBox="1"/>
          <p:nvPr/>
        </p:nvSpPr>
        <p:spPr>
          <a:xfrm>
            <a:off x="8585451" y="4778891"/>
            <a:ext cx="1944187" cy="1200329"/>
          </a:xfrm>
          <a:prstGeom prst="rect">
            <a:avLst/>
          </a:prstGeom>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ru-RU" sz="2400" dirty="0"/>
              <a:t>«Спроси-Скажи-Спроси»</a:t>
            </a:r>
          </a:p>
        </p:txBody>
      </p:sp>
    </p:spTree>
    <p:extLst>
      <p:ext uri="{BB962C8B-B14F-4D97-AF65-F5344CB8AC3E}">
        <p14:creationId xmlns:p14="http://schemas.microsoft.com/office/powerpoint/2010/main" val="12287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l="-14434"/>
          <a:stretch/>
        </p:blipFill>
        <p:spPr>
          <a:xfrm>
            <a:off x="8085925" y="2481205"/>
            <a:ext cx="3559135" cy="4312997"/>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ru-RU" b="1" kern="1200">
                <a:latin typeface="+mj-lt"/>
                <a:ea typeface="+mj-ea"/>
                <a:cs typeface="+mj-cs"/>
              </a:rPr>
              <a:t>Активное слушание</a:t>
            </a:r>
            <a:endParaRPr lang="en-US" b="1" kern="120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7600950" cy="4932746"/>
          </a:xfrm>
        </p:spPr>
        <p:txBody>
          <a:bodyPr vert="horz" lIns="91440" tIns="45720" rIns="91440" bIns="45720" rtlCol="0">
            <a:normAutofit/>
          </a:bodyPr>
          <a:lstStyle/>
          <a:p>
            <a:pPr>
              <a:lnSpc>
                <a:spcPct val="110000"/>
              </a:lnSpc>
              <a:spcBef>
                <a:spcPts val="0"/>
              </a:spcBef>
              <a:spcAft>
                <a:spcPts val="600"/>
              </a:spcAft>
              <a:buFont typeface="Arial" panose="020B0604020202020204" pitchFamily="34" charset="0"/>
              <a:buChar char="•"/>
            </a:pPr>
            <a:r>
              <a:rPr lang="ru-RU" dirty="0">
                <a:solidFill>
                  <a:schemeClr val="tx1"/>
                </a:solidFill>
                <a:latin typeface="+mn-lt"/>
                <a:cs typeface="+mn-cs"/>
              </a:rPr>
              <a:t>Отражения </a:t>
            </a:r>
            <a:r>
              <a:rPr lang="en-US" dirty="0">
                <a:solidFill>
                  <a:schemeClr val="tx1"/>
                </a:solidFill>
                <a:latin typeface="+mn-lt"/>
                <a:cs typeface="+mn-cs"/>
              </a:rPr>
              <a:t>= </a:t>
            </a:r>
            <a:r>
              <a:rPr lang="ru-RU" dirty="0">
                <a:solidFill>
                  <a:schemeClr val="tx1"/>
                </a:solidFill>
                <a:latin typeface="+mn-lt"/>
                <a:cs typeface="+mn-cs"/>
              </a:rPr>
              <a:t>утверждения</a:t>
            </a:r>
          </a:p>
          <a:p>
            <a:pPr>
              <a:lnSpc>
                <a:spcPct val="110000"/>
              </a:lnSpc>
              <a:spcBef>
                <a:spcPts val="0"/>
              </a:spcBef>
              <a:spcAft>
                <a:spcPts val="600"/>
              </a:spcAft>
              <a:buFont typeface="Arial" panose="020B0604020202020204" pitchFamily="34" charset="0"/>
              <a:buChar char="•"/>
            </a:pPr>
            <a:r>
              <a:rPr lang="ru-RU" dirty="0">
                <a:solidFill>
                  <a:schemeClr val="tx1"/>
                </a:solidFill>
                <a:latin typeface="+mn-lt"/>
                <a:cs typeface="+mn-cs"/>
              </a:rPr>
              <a:t>Слушатель пытается понять, используя рефлексивные утверждения</a:t>
            </a:r>
          </a:p>
          <a:p>
            <a:pPr>
              <a:lnSpc>
                <a:spcPct val="110000"/>
              </a:lnSpc>
              <a:spcBef>
                <a:spcPts val="0"/>
              </a:spcBef>
              <a:spcAft>
                <a:spcPts val="600"/>
              </a:spcAft>
              <a:buFont typeface="Arial" panose="020B0604020202020204" pitchFamily="34" charset="0"/>
              <a:buChar char="•"/>
            </a:pPr>
            <a:r>
              <a:rPr lang="ru-RU" dirty="0">
                <a:solidFill>
                  <a:schemeClr val="tx1"/>
                </a:solidFill>
                <a:latin typeface="+mn-lt"/>
                <a:cs typeface="+mn-cs"/>
              </a:rPr>
              <a:t>Помогает собирать информацию и укрепляет доверие </a:t>
            </a:r>
          </a:p>
          <a:p>
            <a:pPr>
              <a:lnSpc>
                <a:spcPct val="110000"/>
              </a:lnSpc>
              <a:spcBef>
                <a:spcPts val="0"/>
              </a:spcBef>
              <a:spcAft>
                <a:spcPts val="600"/>
              </a:spcAft>
              <a:buFont typeface="Arial" panose="020B0604020202020204" pitchFamily="34" charset="0"/>
              <a:buChar char="•"/>
            </a:pPr>
            <a:r>
              <a:rPr lang="ru-RU" dirty="0">
                <a:solidFill>
                  <a:schemeClr val="tx1"/>
                </a:solidFill>
                <a:latin typeface="+mn-lt"/>
                <a:cs typeface="+mn-cs"/>
              </a:rPr>
              <a:t>Клиент находится в фокусе</a:t>
            </a:r>
            <a:r>
              <a:rPr lang="en-US" dirty="0">
                <a:solidFill>
                  <a:schemeClr val="tx1"/>
                </a:solidFill>
                <a:latin typeface="+mn-lt"/>
                <a:cs typeface="+mn-cs"/>
              </a:rPr>
              <a:t>:</a:t>
            </a:r>
          </a:p>
          <a:p>
            <a:pPr lvl="1">
              <a:lnSpc>
                <a:spcPct val="110000"/>
              </a:lnSpc>
              <a:spcBef>
                <a:spcPts val="0"/>
              </a:spcBef>
              <a:spcAft>
                <a:spcPts val="600"/>
              </a:spcAft>
            </a:pPr>
            <a:r>
              <a:rPr lang="ru-RU" sz="2800" i="1" dirty="0">
                <a:solidFill>
                  <a:schemeClr val="tx1"/>
                </a:solidFill>
                <a:latin typeface="+mn-lt"/>
                <a:cs typeface="+mn-cs"/>
              </a:rPr>
              <a:t>Вы чувствуете, будто</a:t>
            </a:r>
            <a:r>
              <a:rPr lang="en-US" sz="2800" i="1" dirty="0">
                <a:solidFill>
                  <a:schemeClr val="tx1"/>
                </a:solidFill>
                <a:latin typeface="+mn-lt"/>
                <a:cs typeface="+mn-cs"/>
              </a:rPr>
              <a:t>…</a:t>
            </a:r>
          </a:p>
          <a:p>
            <a:pPr lvl="1">
              <a:lnSpc>
                <a:spcPct val="110000"/>
              </a:lnSpc>
              <a:spcBef>
                <a:spcPts val="0"/>
              </a:spcBef>
              <a:spcAft>
                <a:spcPts val="600"/>
              </a:spcAft>
            </a:pPr>
            <a:r>
              <a:rPr lang="ru-RU" sz="2800" i="1" dirty="0">
                <a:solidFill>
                  <a:schemeClr val="tx1"/>
                </a:solidFill>
                <a:latin typeface="+mn-lt"/>
                <a:cs typeface="+mn-cs"/>
              </a:rPr>
              <a:t>Вам интересно, что если</a:t>
            </a:r>
            <a:r>
              <a:rPr lang="en-US" sz="2800" i="1" dirty="0">
                <a:solidFill>
                  <a:schemeClr val="tx1"/>
                </a:solidFill>
                <a:latin typeface="+mn-lt"/>
                <a:cs typeface="+mn-cs"/>
              </a:rPr>
              <a:t>…</a:t>
            </a:r>
          </a:p>
          <a:p>
            <a:pPr lvl="1">
              <a:lnSpc>
                <a:spcPct val="110000"/>
              </a:lnSpc>
              <a:spcBef>
                <a:spcPts val="0"/>
              </a:spcBef>
              <a:spcAft>
                <a:spcPts val="600"/>
              </a:spcAft>
            </a:pPr>
            <a:r>
              <a:rPr lang="ru-RU" sz="2800" i="1" dirty="0">
                <a:solidFill>
                  <a:schemeClr val="tx1"/>
                </a:solidFill>
                <a:latin typeface="+mn-lt"/>
                <a:cs typeface="+mn-cs"/>
              </a:rPr>
              <a:t>Что я услышал от вас, это</a:t>
            </a:r>
            <a:r>
              <a:rPr lang="en-US" sz="2800" i="1" dirty="0">
                <a:solidFill>
                  <a:schemeClr val="tx1"/>
                </a:solidFill>
                <a:latin typeface="+mn-lt"/>
                <a:cs typeface="+mn-cs"/>
              </a:rPr>
              <a:t>…</a:t>
            </a: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2326533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9F1870-37E0-3B42-B6B9-FA7B9F708821}"/>
              </a:ext>
            </a:extLst>
          </p:cNvPr>
          <p:cNvPicPr>
            <a:picLocks noChangeAspect="1"/>
          </p:cNvPicPr>
          <p:nvPr/>
        </p:nvPicPr>
        <p:blipFill rotWithShape="1">
          <a:blip r:embed="rId3" cstate="email">
            <a:alphaModFix/>
            <a:extLst>
              <a:ext uri="{28A0092B-C50C-407E-A947-70E740481C1C}">
                <a14:useLocalDpi xmlns:a14="http://schemas.microsoft.com/office/drawing/2010/main"/>
              </a:ext>
            </a:extLst>
          </a:blip>
          <a:srcRect/>
          <a:stretch/>
        </p:blipFill>
        <p:spPr>
          <a:xfrm>
            <a:off x="5790646" y="923976"/>
            <a:ext cx="5298683" cy="549732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effectLst>
            <a:softEdge rad="0"/>
          </a:effectLst>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a:xfrm>
            <a:off x="838200" y="721844"/>
            <a:ext cx="10515600" cy="800039"/>
          </a:xfrm>
        </p:spPr>
        <p:txBody>
          <a:bodyPr vert="horz" lIns="91440" tIns="45720" rIns="91440" bIns="45720" rtlCol="0" anchor="t">
            <a:normAutofit/>
          </a:bodyPr>
          <a:lstStyle/>
          <a:p>
            <a:r>
              <a:rPr lang="ru-RU" b="1" kern="1200" dirty="0">
                <a:latin typeface="+mj-lt"/>
                <a:ea typeface="+mj-ea"/>
                <a:cs typeface="+mj-cs"/>
              </a:rPr>
              <a:t>Упражнение: групповая рефлексия</a:t>
            </a:r>
            <a:endParaRPr lang="en-US" sz="2000" b="1" kern="1200" dirty="0">
              <a:latin typeface="+mj-lt"/>
              <a:ea typeface="+mj-ea"/>
              <a:cs typeface="+mj-cs"/>
            </a:endParaRPr>
          </a:p>
        </p:txBody>
      </p:sp>
      <p:sp>
        <p:nvSpPr>
          <p:cNvPr id="3" name="Text Placeholder 2">
            <a:extLst>
              <a:ext uri="{FF2B5EF4-FFF2-40B4-BE49-F238E27FC236}">
                <a16:creationId xmlns:a16="http://schemas.microsoft.com/office/drawing/2014/main" id="{74913A34-63DA-4C7F-B443-7961B43D6FEB}"/>
              </a:ext>
            </a:extLst>
          </p:cNvPr>
          <p:cNvSpPr>
            <a:spLocks noGrp="1"/>
          </p:cNvSpPr>
          <p:nvPr>
            <p:ph type="body" idx="1"/>
          </p:nvPr>
        </p:nvSpPr>
        <p:spPr>
          <a:xfrm>
            <a:off x="838199" y="1443566"/>
            <a:ext cx="8543925" cy="4932746"/>
          </a:xfrm>
        </p:spPr>
        <p:txBody>
          <a:bodyPr/>
          <a:lstStyle/>
          <a:p>
            <a:r>
              <a:rPr lang="ru-RU"/>
              <a:t>Встаньте в большой круг</a:t>
            </a:r>
            <a:endParaRPr lang="en-US"/>
          </a:p>
        </p:txBody>
      </p:sp>
    </p:spTree>
    <p:extLst>
      <p:ext uri="{BB962C8B-B14F-4D97-AF65-F5344CB8AC3E}">
        <p14:creationId xmlns:p14="http://schemas.microsoft.com/office/powerpoint/2010/main" val="3034249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159294" y="2075796"/>
            <a:ext cx="6032706" cy="3398706"/>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ru-RU" b="1" kern="1200">
                <a:latin typeface="+mj-lt"/>
                <a:ea typeface="+mj-ea"/>
                <a:cs typeface="+mj-cs"/>
              </a:rPr>
              <a:t>Позитивное утверждение</a:t>
            </a:r>
            <a:endParaRPr lang="en-US" sz="4400" b="1" kern="120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6972299" cy="4932746"/>
          </a:xfrm>
        </p:spPr>
        <p:txBody>
          <a:bodyPr vert="horz" lIns="91440" tIns="45720" rIns="91440" bIns="45720" rtlCol="0">
            <a:normAutofit fontScale="92500" lnSpcReduction="10000"/>
          </a:bodyPr>
          <a:lstStyle/>
          <a:p>
            <a:pPr>
              <a:lnSpc>
                <a:spcPct val="110000"/>
              </a:lnSpc>
              <a:spcBef>
                <a:spcPts val="0"/>
              </a:spcBef>
              <a:spcAft>
                <a:spcPts val="600"/>
              </a:spcAft>
              <a:buFont typeface="Arial" panose="020B0604020202020204" pitchFamily="34" charset="0"/>
              <a:buChar char="•"/>
            </a:pPr>
            <a:r>
              <a:rPr lang="ru-RU" sz="2400" dirty="0">
                <a:solidFill>
                  <a:schemeClr val="tx1"/>
                </a:solidFill>
                <a:latin typeface="+mn-lt"/>
                <a:cs typeface="+mn-cs"/>
              </a:rPr>
              <a:t>Помогает:</a:t>
            </a:r>
          </a:p>
          <a:p>
            <a:pPr lvl="1">
              <a:lnSpc>
                <a:spcPct val="110000"/>
              </a:lnSpc>
              <a:spcBef>
                <a:spcPts val="0"/>
              </a:spcBef>
              <a:spcAft>
                <a:spcPts val="600"/>
              </a:spcAft>
              <a:buFont typeface="Arial" panose="020B0604020202020204" pitchFamily="34" charset="0"/>
              <a:buChar char="•"/>
            </a:pPr>
            <a:r>
              <a:rPr lang="ru-RU" dirty="0">
                <a:solidFill>
                  <a:schemeClr val="tx1"/>
                </a:solidFill>
                <a:latin typeface="+mn-lt"/>
                <a:cs typeface="+mn-cs"/>
              </a:rPr>
              <a:t>подчеркнуть позитивные моменты</a:t>
            </a:r>
          </a:p>
          <a:p>
            <a:pPr lvl="1">
              <a:lnSpc>
                <a:spcPct val="110000"/>
              </a:lnSpc>
              <a:spcBef>
                <a:spcPts val="0"/>
              </a:spcBef>
              <a:spcAft>
                <a:spcPts val="600"/>
              </a:spcAft>
              <a:buFont typeface="Arial" panose="020B0604020202020204" pitchFamily="34" charset="0"/>
              <a:buChar char="•"/>
            </a:pPr>
            <a:r>
              <a:rPr lang="ru-RU" dirty="0">
                <a:solidFill>
                  <a:schemeClr val="tx1"/>
                </a:solidFill>
                <a:latin typeface="+mn-lt"/>
                <a:cs typeface="+mn-cs"/>
              </a:rPr>
              <a:t>признать ценность клиента как человека</a:t>
            </a:r>
          </a:p>
          <a:p>
            <a:pPr lvl="1">
              <a:lnSpc>
                <a:spcPct val="110000"/>
              </a:lnSpc>
              <a:spcBef>
                <a:spcPts val="0"/>
              </a:spcBef>
              <a:spcAft>
                <a:spcPts val="600"/>
              </a:spcAft>
              <a:buFont typeface="Arial" panose="020B0604020202020204" pitchFamily="34" charset="0"/>
              <a:buChar char="•"/>
            </a:pPr>
            <a:r>
              <a:rPr lang="ru-RU" dirty="0">
                <a:solidFill>
                  <a:schemeClr val="tx1"/>
                </a:solidFill>
                <a:latin typeface="+mn-lt"/>
                <a:cs typeface="+mn-cs"/>
              </a:rPr>
              <a:t>вовлечь, поддержать, вдохновить и раскрыть человека</a:t>
            </a:r>
          </a:p>
          <a:p>
            <a:pPr>
              <a:lnSpc>
                <a:spcPct val="110000"/>
              </a:lnSpc>
              <a:spcBef>
                <a:spcPts val="0"/>
              </a:spcBef>
              <a:spcAft>
                <a:spcPts val="600"/>
              </a:spcAft>
              <a:buFont typeface="Arial" panose="020B0604020202020204" pitchFamily="34" charset="0"/>
              <a:buChar char="•"/>
            </a:pPr>
            <a:r>
              <a:rPr lang="ru-RU" sz="2400" dirty="0">
                <a:solidFill>
                  <a:schemeClr val="tx1"/>
                </a:solidFill>
                <a:latin typeface="+mn-lt"/>
                <a:cs typeface="+mn-cs"/>
              </a:rPr>
              <a:t>Прокомментируйте какой-либо положительный момент (не начинайте с «я»):</a:t>
            </a:r>
          </a:p>
          <a:p>
            <a:pPr lvl="1">
              <a:lnSpc>
                <a:spcPct val="110000"/>
              </a:lnSpc>
              <a:spcBef>
                <a:spcPts val="0"/>
              </a:spcBef>
              <a:spcAft>
                <a:spcPts val="600"/>
              </a:spcAft>
            </a:pPr>
            <a:r>
              <a:rPr lang="ru-RU" i="1" dirty="0">
                <a:solidFill>
                  <a:schemeClr val="tx1"/>
                </a:solidFill>
                <a:latin typeface="+mn-lt"/>
                <a:cs typeface="+mn-cs"/>
              </a:rPr>
              <a:t>Вы действительно взялись за свое здоровье</a:t>
            </a:r>
            <a:endParaRPr lang="en-US" i="1" dirty="0">
              <a:solidFill>
                <a:schemeClr val="tx1"/>
              </a:solidFill>
              <a:latin typeface="+mn-lt"/>
              <a:cs typeface="+mn-cs"/>
            </a:endParaRPr>
          </a:p>
          <a:p>
            <a:pPr lvl="1">
              <a:lnSpc>
                <a:spcPct val="110000"/>
              </a:lnSpc>
              <a:spcBef>
                <a:spcPts val="0"/>
              </a:spcBef>
              <a:spcAft>
                <a:spcPts val="600"/>
              </a:spcAft>
            </a:pPr>
            <a:r>
              <a:rPr lang="ru-RU" i="1" dirty="0">
                <a:solidFill>
                  <a:schemeClr val="tx1"/>
                </a:solidFill>
                <a:latin typeface="+mn-lt"/>
                <a:cs typeface="+mn-cs"/>
              </a:rPr>
              <a:t>Несмотря на то что вы не достигли своей цели на эту неделю, посмотрите сколько вы уже сделали с момента начала лечения</a:t>
            </a:r>
            <a:endParaRPr lang="en-US" dirty="0">
              <a:solidFill>
                <a:schemeClr val="tx1"/>
              </a:solidFill>
              <a:latin typeface="+mn-lt"/>
              <a:cs typeface="+mn-cs"/>
            </a:endParaRP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16902183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89F1870-37E0-3B42-B6B9-FA7B9F708821}"/>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6858911" y="2547298"/>
            <a:ext cx="5333089" cy="4246627"/>
          </a:xfrm>
          <a:prstGeom prst="rect">
            <a:avLst/>
          </a:prstGeom>
          <a:effectLst>
            <a:softEdge rad="0"/>
          </a:effectLst>
        </p:spPr>
      </p:pic>
      <p:sp>
        <p:nvSpPr>
          <p:cNvPr id="2" name="Text Placeholder 1">
            <a:extLst>
              <a:ext uri="{FF2B5EF4-FFF2-40B4-BE49-F238E27FC236}">
                <a16:creationId xmlns:a16="http://schemas.microsoft.com/office/drawing/2014/main" id="{048F8EF8-50A8-4226-99E7-7A1FB47BCF1C}"/>
              </a:ext>
            </a:extLst>
          </p:cNvPr>
          <p:cNvSpPr>
            <a:spLocks noGrp="1"/>
          </p:cNvSpPr>
          <p:nvPr>
            <p:ph type="body" idx="1"/>
          </p:nvPr>
        </p:nvSpPr>
        <p:spPr>
          <a:xfrm>
            <a:off x="838200" y="1388533"/>
            <a:ext cx="6591300" cy="4932746"/>
          </a:xfrm>
        </p:spPr>
        <p:txBody>
          <a:bodyPr/>
          <a:lstStyle/>
          <a:p>
            <a:r>
              <a:rPr lang="ru-RU" sz="2400" dirty="0"/>
              <a:t>Сформируйте группы по три человека</a:t>
            </a:r>
          </a:p>
          <a:p>
            <a:r>
              <a:rPr lang="ru-RU" sz="2400" dirty="0"/>
              <a:t>«Клиенты» обсуждают реальную ситуацию</a:t>
            </a:r>
          </a:p>
          <a:p>
            <a:r>
              <a:rPr lang="ru-RU" sz="2400" dirty="0"/>
              <a:t>«Консультанты/РН» практикуются делать аффирмации каким-либо позитивным моментом о самом клиенте, его действиях, намерениях, чертах или навыках</a:t>
            </a:r>
          </a:p>
          <a:p>
            <a:r>
              <a:rPr lang="ru-RU" sz="2400" dirty="0"/>
              <a:t>Начинайте с «вы», избегайте «я»</a:t>
            </a:r>
          </a:p>
          <a:p>
            <a:r>
              <a:rPr lang="ru-RU" sz="2400" dirty="0"/>
              <a:t>«Наблюдатель» делает примечания</a:t>
            </a:r>
          </a:p>
          <a:p>
            <a:r>
              <a:rPr lang="ru-RU" sz="2400" dirty="0"/>
              <a:t>Время: 5 минут</a:t>
            </a:r>
          </a:p>
        </p:txBody>
      </p:sp>
      <p:sp>
        <p:nvSpPr>
          <p:cNvPr id="5" name="Title 4">
            <a:extLst>
              <a:ext uri="{FF2B5EF4-FFF2-40B4-BE49-F238E27FC236}">
                <a16:creationId xmlns:a16="http://schemas.microsoft.com/office/drawing/2014/main" id="{81AF79B2-76CC-9443-B350-75B10041C71E}"/>
              </a:ext>
            </a:extLst>
          </p:cNvPr>
          <p:cNvSpPr>
            <a:spLocks noGrp="1"/>
          </p:cNvSpPr>
          <p:nvPr>
            <p:ph type="title"/>
          </p:nvPr>
        </p:nvSpPr>
        <p:spPr/>
        <p:txBody>
          <a:bodyPr>
            <a:normAutofit/>
          </a:bodyPr>
          <a:lstStyle/>
          <a:p>
            <a:r>
              <a:rPr lang="ru-RU" sz="4400" dirty="0"/>
              <a:t>Упражнение</a:t>
            </a:r>
            <a:r>
              <a:rPr lang="en-US" sz="4400" dirty="0"/>
              <a:t>: </a:t>
            </a:r>
            <a:r>
              <a:rPr lang="ru-RU" sz="4400" dirty="0"/>
              <a:t>аффирмации</a:t>
            </a:r>
            <a:endParaRPr lang="en-US" sz="4400" dirty="0"/>
          </a:p>
        </p:txBody>
      </p:sp>
    </p:spTree>
    <p:extLst>
      <p:ext uri="{BB962C8B-B14F-4D97-AF65-F5344CB8AC3E}">
        <p14:creationId xmlns:p14="http://schemas.microsoft.com/office/powerpoint/2010/main" val="37973660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ru-RU" b="1" kern="1200">
                <a:latin typeface="+mj-lt"/>
                <a:ea typeface="+mj-ea"/>
                <a:cs typeface="+mj-cs"/>
              </a:rPr>
              <a:t>Вопросы</a:t>
            </a:r>
            <a:endParaRPr lang="en-US" sz="4400" b="1" kern="120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0" y="1636730"/>
            <a:ext cx="9315450" cy="4932746"/>
          </a:xfrm>
        </p:spPr>
        <p:txBody>
          <a:bodyPr vert="horz" lIns="91440" tIns="45720" rIns="91440" bIns="45720" rtlCol="0">
            <a:normAutofit lnSpcReduction="10000"/>
          </a:bodyPr>
          <a:lstStyle/>
          <a:p>
            <a:pPr>
              <a:lnSpc>
                <a:spcPct val="110000"/>
              </a:lnSpc>
              <a:spcBef>
                <a:spcPts val="0"/>
              </a:spcBef>
              <a:spcAft>
                <a:spcPts val="600"/>
              </a:spcAft>
              <a:buFont typeface="Arial" panose="020B0604020202020204" pitchFamily="34" charset="0"/>
              <a:buChar char="•"/>
            </a:pPr>
            <a:r>
              <a:rPr lang="ru-RU" sz="2400" dirty="0">
                <a:solidFill>
                  <a:schemeClr val="tx1"/>
                </a:solidFill>
                <a:latin typeface="+mn-lt"/>
                <a:cs typeface="+mn-cs"/>
              </a:rPr>
              <a:t>Открытые вопросы</a:t>
            </a:r>
            <a:r>
              <a:rPr lang="en-US" sz="2400" dirty="0">
                <a:solidFill>
                  <a:schemeClr val="tx1"/>
                </a:solidFill>
                <a:latin typeface="+mn-lt"/>
                <a:cs typeface="+mn-cs"/>
              </a:rPr>
              <a:t>:</a:t>
            </a:r>
          </a:p>
          <a:p>
            <a:pPr lvl="1">
              <a:lnSpc>
                <a:spcPct val="110000"/>
              </a:lnSpc>
              <a:spcBef>
                <a:spcPts val="0"/>
              </a:spcBef>
              <a:spcAft>
                <a:spcPts val="600"/>
              </a:spcAft>
            </a:pPr>
            <a:r>
              <a:rPr lang="ru-RU" dirty="0">
                <a:solidFill>
                  <a:schemeClr val="tx1"/>
                </a:solidFill>
                <a:latin typeface="+mn-lt"/>
                <a:cs typeface="+mn-cs"/>
              </a:rPr>
              <a:t>Могут привести к широкому спектру ответов</a:t>
            </a:r>
            <a:endParaRPr lang="en-US" dirty="0">
              <a:solidFill>
                <a:schemeClr val="tx1"/>
              </a:solidFill>
              <a:latin typeface="+mn-lt"/>
              <a:cs typeface="+mn-cs"/>
            </a:endParaRPr>
          </a:p>
          <a:p>
            <a:pPr lvl="1">
              <a:lnSpc>
                <a:spcPct val="110000"/>
              </a:lnSpc>
              <a:spcBef>
                <a:spcPts val="0"/>
              </a:spcBef>
              <a:spcAft>
                <a:spcPts val="600"/>
              </a:spcAft>
            </a:pPr>
            <a:r>
              <a:rPr lang="ru-RU" dirty="0">
                <a:solidFill>
                  <a:schemeClr val="tx1"/>
                </a:solidFill>
                <a:latin typeface="+mn-lt"/>
                <a:cs typeface="+mn-cs"/>
              </a:rPr>
              <a:t>Собирайте информацию; позвольте людям вас удивить</a:t>
            </a:r>
          </a:p>
          <a:p>
            <a:pPr lvl="1">
              <a:lnSpc>
                <a:spcPct val="110000"/>
              </a:lnSpc>
              <a:spcBef>
                <a:spcPts val="0"/>
              </a:spcBef>
              <a:spcAft>
                <a:spcPts val="600"/>
              </a:spcAft>
            </a:pPr>
            <a:r>
              <a:rPr lang="ru-RU" dirty="0">
                <a:solidFill>
                  <a:schemeClr val="tx1"/>
                </a:solidFill>
                <a:latin typeface="+mn-lt"/>
                <a:cs typeface="+mn-cs"/>
              </a:rPr>
              <a:t>Пусть клиент поделится своей точкой зрения, исследует</a:t>
            </a:r>
            <a:endParaRPr lang="en-US" dirty="0">
              <a:solidFill>
                <a:schemeClr val="tx1"/>
              </a:solidFill>
              <a:latin typeface="+mn-lt"/>
              <a:cs typeface="+mn-cs"/>
            </a:endParaRPr>
          </a:p>
          <a:p>
            <a:pPr>
              <a:lnSpc>
                <a:spcPct val="110000"/>
              </a:lnSpc>
              <a:spcBef>
                <a:spcPts val="1200"/>
              </a:spcBef>
              <a:spcAft>
                <a:spcPts val="600"/>
              </a:spcAft>
              <a:buFont typeface="Arial" panose="020B0604020202020204" pitchFamily="34" charset="0"/>
              <a:buChar char="•"/>
            </a:pPr>
            <a:r>
              <a:rPr lang="ru-RU" sz="2400" dirty="0">
                <a:solidFill>
                  <a:schemeClr val="tx1"/>
                </a:solidFill>
                <a:latin typeface="+mn-lt"/>
                <a:cs typeface="+mn-cs"/>
              </a:rPr>
              <a:t>Закрытые вопросы</a:t>
            </a:r>
            <a:endParaRPr lang="en-US" sz="2400" dirty="0">
              <a:solidFill>
                <a:schemeClr val="tx1"/>
              </a:solidFill>
              <a:latin typeface="+mn-lt"/>
              <a:cs typeface="+mn-cs"/>
            </a:endParaRPr>
          </a:p>
          <a:p>
            <a:pPr lvl="1">
              <a:lnSpc>
                <a:spcPct val="110000"/>
              </a:lnSpc>
              <a:spcBef>
                <a:spcPts val="0"/>
              </a:spcBef>
              <a:spcAft>
                <a:spcPts val="600"/>
              </a:spcAft>
            </a:pPr>
            <a:r>
              <a:rPr lang="ru-RU" dirty="0">
                <a:solidFill>
                  <a:schemeClr val="tx1"/>
                </a:solidFill>
                <a:latin typeface="+mn-lt"/>
                <a:cs typeface="+mn-cs"/>
              </a:rPr>
              <a:t>Устанавливают факты (да</a:t>
            </a:r>
            <a:r>
              <a:rPr lang="en-US" dirty="0">
                <a:solidFill>
                  <a:schemeClr val="tx1"/>
                </a:solidFill>
                <a:latin typeface="+mn-lt"/>
                <a:cs typeface="+mn-cs"/>
              </a:rPr>
              <a:t>/</a:t>
            </a:r>
            <a:r>
              <a:rPr lang="ru-RU" dirty="0">
                <a:solidFill>
                  <a:schemeClr val="tx1"/>
                </a:solidFill>
                <a:latin typeface="+mn-lt"/>
                <a:cs typeface="+mn-cs"/>
              </a:rPr>
              <a:t>нет</a:t>
            </a:r>
            <a:r>
              <a:rPr lang="en-US" dirty="0">
                <a:solidFill>
                  <a:schemeClr val="tx1"/>
                </a:solidFill>
                <a:latin typeface="+mn-lt"/>
                <a:cs typeface="+mn-cs"/>
              </a:rPr>
              <a:t>)</a:t>
            </a:r>
          </a:p>
          <a:p>
            <a:pPr>
              <a:lnSpc>
                <a:spcPct val="110000"/>
              </a:lnSpc>
              <a:spcBef>
                <a:spcPts val="1200"/>
              </a:spcBef>
              <a:spcAft>
                <a:spcPts val="600"/>
              </a:spcAft>
              <a:buFont typeface="Arial" panose="020B0604020202020204" pitchFamily="34" charset="0"/>
              <a:buChar char="•"/>
            </a:pPr>
            <a:r>
              <a:rPr lang="ru-RU" sz="2400" dirty="0">
                <a:solidFill>
                  <a:schemeClr val="tx1"/>
                </a:solidFill>
                <a:latin typeface="+mn-lt"/>
                <a:cs typeface="+mn-cs"/>
              </a:rPr>
              <a:t>Избегайте наводящих и вопросов «почему»:</a:t>
            </a:r>
            <a:endParaRPr lang="en-US" sz="2400" dirty="0">
              <a:solidFill>
                <a:schemeClr val="tx1"/>
              </a:solidFill>
              <a:latin typeface="+mn-lt"/>
              <a:cs typeface="+mn-cs"/>
            </a:endParaRPr>
          </a:p>
          <a:p>
            <a:pPr lvl="1">
              <a:lnSpc>
                <a:spcPct val="110000"/>
              </a:lnSpc>
              <a:spcBef>
                <a:spcPts val="0"/>
              </a:spcBef>
              <a:spcAft>
                <a:spcPts val="600"/>
              </a:spcAft>
            </a:pPr>
            <a:r>
              <a:rPr lang="ru-RU" i="1" dirty="0">
                <a:solidFill>
                  <a:schemeClr val="tx1"/>
                </a:solidFill>
                <a:latin typeface="+mn-lt"/>
                <a:cs typeface="+mn-cs"/>
              </a:rPr>
              <a:t>Вы же знаете, как пользоваться презервативом, да?</a:t>
            </a:r>
          </a:p>
          <a:p>
            <a:pPr lvl="1">
              <a:lnSpc>
                <a:spcPct val="110000"/>
              </a:lnSpc>
              <a:spcBef>
                <a:spcPts val="0"/>
              </a:spcBef>
              <a:spcAft>
                <a:spcPts val="600"/>
              </a:spcAft>
            </a:pPr>
            <a:r>
              <a:rPr lang="ru-RU" i="1" dirty="0">
                <a:solidFill>
                  <a:schemeClr val="tx1"/>
                </a:solidFill>
                <a:latin typeface="+mn-lt"/>
                <a:cs typeface="+mn-cs"/>
              </a:rPr>
              <a:t>Почему вы не привели партнера, вы же сказали, что приведете его на тестирование?</a:t>
            </a:r>
            <a:endParaRPr lang="en-US" i="1" dirty="0">
              <a:solidFill>
                <a:schemeClr val="tx1"/>
              </a:solidFill>
              <a:latin typeface="+mn-lt"/>
              <a:cs typeface="+mn-cs"/>
            </a:endParaRP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pic>
        <p:nvPicPr>
          <p:cNvPr id="3" name="Picture 2">
            <a:extLst>
              <a:ext uri="{FF2B5EF4-FFF2-40B4-BE49-F238E27FC236}">
                <a16:creationId xmlns:a16="http://schemas.microsoft.com/office/drawing/2014/main" id="{F9AE240C-9861-D043-B3AD-98E65012A53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428164" y="22438"/>
            <a:ext cx="5859086" cy="2398040"/>
          </a:xfrm>
          <a:prstGeom prst="rect">
            <a:avLst/>
          </a:prstGeom>
        </p:spPr>
      </p:pic>
    </p:spTree>
    <p:extLst>
      <p:ext uri="{BB962C8B-B14F-4D97-AF65-F5344CB8AC3E}">
        <p14:creationId xmlns:p14="http://schemas.microsoft.com/office/powerpoint/2010/main" val="28180674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6374AAF-BF53-9449-827F-631C4BD37DC1}"/>
              </a:ext>
            </a:extLst>
          </p:cNvPr>
          <p:cNvPicPr>
            <a:picLocks noChangeAspect="1"/>
          </p:cNvPicPr>
          <p:nvPr/>
        </p:nvPicPr>
        <p:blipFill>
          <a:blip r:embed="rId3" cstate="email">
            <a:duotone>
              <a:schemeClr val="accent6">
                <a:shade val="45000"/>
                <a:satMod val="135000"/>
              </a:schemeClr>
              <a:prstClr val="white"/>
            </a:duotone>
            <a:extLst>
              <a:ext uri="{28A0092B-C50C-407E-A947-70E740481C1C}">
                <a14:useLocalDpi xmlns:a14="http://schemas.microsoft.com/office/drawing/2010/main"/>
              </a:ext>
            </a:extLst>
          </a:blip>
          <a:stretch>
            <a:fillRect/>
          </a:stretch>
        </p:blipFill>
        <p:spPr>
          <a:xfrm>
            <a:off x="5894080" y="1481726"/>
            <a:ext cx="6126470" cy="5308149"/>
          </a:xfrm>
          <a:prstGeom prst="rect">
            <a:avLst/>
          </a:prstGeom>
        </p:spPr>
      </p:pic>
      <p:sp>
        <p:nvSpPr>
          <p:cNvPr id="6" name="Text Placeholder 5">
            <a:extLst>
              <a:ext uri="{FF2B5EF4-FFF2-40B4-BE49-F238E27FC236}">
                <a16:creationId xmlns:a16="http://schemas.microsoft.com/office/drawing/2014/main" id="{064B7181-67B1-42E5-9609-F408B1692371}"/>
              </a:ext>
            </a:extLst>
          </p:cNvPr>
          <p:cNvSpPr>
            <a:spLocks noGrp="1"/>
          </p:cNvSpPr>
          <p:nvPr>
            <p:ph type="body" idx="1"/>
          </p:nvPr>
        </p:nvSpPr>
        <p:spPr>
          <a:xfrm>
            <a:off x="838201" y="1636730"/>
            <a:ext cx="6877050" cy="4932746"/>
          </a:xfrm>
        </p:spPr>
        <p:txBody>
          <a:bodyPr/>
          <a:lstStyle/>
          <a:p>
            <a:r>
              <a:rPr lang="ru-RU" dirty="0"/>
              <a:t>Вернитесь к своим группам по три человека </a:t>
            </a:r>
          </a:p>
          <a:p>
            <a:r>
              <a:rPr lang="ru-RU" dirty="0"/>
              <a:t>«Консультанты/РН» практикуются задавать открытые и закрытые вопросы</a:t>
            </a:r>
          </a:p>
          <a:p>
            <a:r>
              <a:rPr lang="ru-RU" dirty="0"/>
              <a:t>«Наблюдатели» делают примечания</a:t>
            </a:r>
            <a:endParaRPr lang="en-US" dirty="0"/>
          </a:p>
          <a:p>
            <a:r>
              <a:rPr lang="ru-RU" dirty="0"/>
              <a:t>Время</a:t>
            </a:r>
            <a:r>
              <a:rPr lang="en-US" dirty="0"/>
              <a:t>: 5 </a:t>
            </a:r>
            <a:r>
              <a:rPr lang="ru-RU" dirty="0"/>
              <a:t>минут</a:t>
            </a:r>
            <a:endParaRPr lang="en-US" dirty="0"/>
          </a:p>
        </p:txBody>
      </p:sp>
      <p:sp>
        <p:nvSpPr>
          <p:cNvPr id="8" name="Title 7">
            <a:extLst>
              <a:ext uri="{FF2B5EF4-FFF2-40B4-BE49-F238E27FC236}">
                <a16:creationId xmlns:a16="http://schemas.microsoft.com/office/drawing/2014/main" id="{471E344B-D5FC-4A31-97A9-B0FB87CC9ED1}"/>
              </a:ext>
            </a:extLst>
          </p:cNvPr>
          <p:cNvSpPr>
            <a:spLocks noGrp="1"/>
          </p:cNvSpPr>
          <p:nvPr>
            <p:ph type="title"/>
          </p:nvPr>
        </p:nvSpPr>
        <p:spPr/>
        <p:txBody>
          <a:bodyPr>
            <a:normAutofit/>
          </a:bodyPr>
          <a:lstStyle/>
          <a:p>
            <a:r>
              <a:rPr lang="ru-RU" dirty="0"/>
              <a:t>Упражнение</a:t>
            </a:r>
            <a:r>
              <a:rPr lang="en-US" dirty="0"/>
              <a:t>:</a:t>
            </a:r>
            <a:r>
              <a:rPr lang="ru-RU" dirty="0"/>
              <a:t> вопросы</a:t>
            </a:r>
            <a:endParaRPr lang="en-US" dirty="0"/>
          </a:p>
        </p:txBody>
      </p:sp>
    </p:spTree>
    <p:extLst>
      <p:ext uri="{BB962C8B-B14F-4D97-AF65-F5344CB8AC3E}">
        <p14:creationId xmlns:p14="http://schemas.microsoft.com/office/powerpoint/2010/main" val="17526128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4385" name="Picture 1">
            <a:extLst>
              <a:ext uri="{FF2B5EF4-FFF2-40B4-BE49-F238E27FC236}">
                <a16:creationId xmlns:a16="http://schemas.microsoft.com/office/drawing/2014/main" id="{273B20C5-2714-DB4F-9AD4-21FB077D1D3F}"/>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71850" y="1697969"/>
            <a:ext cx="8820150"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5091" name="Rectangle 3">
            <a:extLst>
              <a:ext uri="{FF2B5EF4-FFF2-40B4-BE49-F238E27FC236}">
                <a16:creationId xmlns:a16="http://schemas.microsoft.com/office/drawing/2014/main" id="{60B99FA6-BA70-6E4F-A7B7-DF58973E3219}"/>
              </a:ext>
            </a:extLst>
          </p:cNvPr>
          <p:cNvSpPr>
            <a:spLocks noGrp="1" noChangeArrowheads="1"/>
          </p:cNvSpPr>
          <p:nvPr>
            <p:ph type="body" idx="1"/>
          </p:nvPr>
        </p:nvSpPr>
        <p:spPr/>
        <p:txBody>
          <a:bodyPr vert="horz" lIns="91440" tIns="45720" rIns="91440" bIns="45720" rtlCol="0" anchor="t">
            <a:normAutofit/>
          </a:bodyPr>
          <a:lstStyle/>
          <a:p>
            <a:pPr marL="422275" lvl="0" indent="-409575">
              <a:lnSpc>
                <a:spcPct val="100000"/>
              </a:lnSpc>
              <a:spcBef>
                <a:spcPts val="100"/>
              </a:spcBef>
              <a:buClr>
                <a:srgbClr val="E63339"/>
              </a:buClr>
              <a:buSzPct val="126470"/>
              <a:buFontTx/>
              <a:buChar char="•"/>
              <a:tabLst>
                <a:tab pos="422275" algn="l"/>
                <a:tab pos="422909" algn="l"/>
              </a:tabLst>
            </a:pPr>
            <a:r>
              <a:rPr lang="ru-RU" sz="2400" dirty="0">
                <a:ea typeface="ＭＳ Ｐゴシック"/>
              </a:rPr>
              <a:t>Назовите четыре метода привлечения партнеров для индексного тестирования?</a:t>
            </a:r>
          </a:p>
          <a:p>
            <a:pPr marL="422275" marR="2029460" lvl="0" indent="-409575">
              <a:lnSpc>
                <a:spcPct val="100000"/>
              </a:lnSpc>
              <a:spcBef>
                <a:spcPts val="1260"/>
              </a:spcBef>
              <a:buClr>
                <a:srgbClr val="E63339"/>
              </a:buClr>
              <a:buSzPct val="134375"/>
              <a:buFontTx/>
              <a:buChar char="•"/>
              <a:tabLst>
                <a:tab pos="422909" algn="l"/>
              </a:tabLst>
            </a:pPr>
            <a:r>
              <a:rPr lang="ru-RU" sz="2400" dirty="0">
                <a:ea typeface="ＭＳ Ｐゴシック"/>
              </a:rPr>
              <a:t>С какими тремя потенциальными рисками или препятствиями может столкнуться клиент при индексном тестировании?</a:t>
            </a:r>
          </a:p>
          <a:p>
            <a:pPr marL="422275" marR="2172335" lvl="0" indent="-409575">
              <a:lnSpc>
                <a:spcPct val="100000"/>
              </a:lnSpc>
              <a:spcBef>
                <a:spcPts val="1160"/>
              </a:spcBef>
              <a:buClr>
                <a:srgbClr val="E63339"/>
              </a:buClr>
              <a:buSzPct val="134375"/>
              <a:buFontTx/>
              <a:buChar char="•"/>
              <a:tabLst>
                <a:tab pos="422275" algn="l"/>
                <a:tab pos="422909" algn="l"/>
              </a:tabLst>
            </a:pPr>
            <a:r>
              <a:rPr lang="ru-RU" sz="2400" dirty="0">
                <a:ea typeface="ＭＳ Ｐゴシック"/>
              </a:rPr>
              <a:t>Назовите три важнейших элемента, которые должны лежать в основе индексного тестирования</a:t>
            </a:r>
          </a:p>
          <a:p>
            <a:pPr eaLnBrk="1" hangingPunct="1">
              <a:lnSpc>
                <a:spcPct val="110000"/>
              </a:lnSpc>
              <a:spcBef>
                <a:spcPts val="0"/>
              </a:spcBef>
              <a:spcAft>
                <a:spcPts val="1200"/>
              </a:spcAft>
            </a:pPr>
            <a:endParaRPr lang="en-US" altLang="en-US" dirty="0">
              <a:ea typeface="ＭＳ Ｐゴシック" panose="020B0600070205080204" pitchFamily="34" charset="-128"/>
            </a:endParaRPr>
          </a:p>
          <a:p>
            <a:pPr eaLnBrk="1" hangingPunct="1">
              <a:lnSpc>
                <a:spcPct val="110000"/>
              </a:lnSpc>
              <a:spcBef>
                <a:spcPts val="0"/>
              </a:spcBef>
              <a:spcAft>
                <a:spcPts val="1200"/>
              </a:spcAft>
            </a:pPr>
            <a:endParaRPr lang="en-US" altLang="en-US" dirty="0">
              <a:ea typeface="ＭＳ Ｐゴシック" panose="020B0600070205080204" pitchFamily="34" charset="-128"/>
            </a:endParaRPr>
          </a:p>
        </p:txBody>
      </p:sp>
      <p:sp>
        <p:nvSpPr>
          <p:cNvPr id="7" name="Title 1">
            <a:extLst>
              <a:ext uri="{FF2B5EF4-FFF2-40B4-BE49-F238E27FC236}">
                <a16:creationId xmlns:a16="http://schemas.microsoft.com/office/drawing/2014/main" id="{4FF94462-5B3C-B149-B45A-6C9B7230B4A9}"/>
              </a:ext>
            </a:extLst>
          </p:cNvPr>
          <p:cNvSpPr txBox="1">
            <a:spLocks/>
          </p:cNvSpPr>
          <p:nvPr/>
        </p:nvSpPr>
        <p:spPr>
          <a:xfrm>
            <a:off x="854243" y="333688"/>
            <a:ext cx="6862011" cy="1062644"/>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0" lang="ru-RU" sz="3200" b="1" i="0" u="none" strike="noStrike" kern="1200" cap="none" spc="0" normalizeH="0" baseline="0" noProof="0" dirty="0">
                <a:ln>
                  <a:noFill/>
                </a:ln>
                <a:solidFill>
                  <a:srgbClr val="577F9F"/>
                </a:solidFill>
                <a:effectLst/>
                <a:uLnTx/>
                <a:uFillTx/>
                <a:latin typeface="Arial" panose="020B0604020202020204" pitchFamily="34" charset="0"/>
                <a:ea typeface="+mj-ea"/>
                <a:cs typeface="Arial" panose="020B0604020202020204" pitchFamily="34" charset="0"/>
              </a:rPr>
              <a:t>Обзор 1-го дня: </a:t>
            </a:r>
            <a:r>
              <a:rPr lang="ru-RU" sz="3200" b="1" dirty="0">
                <a:solidFill>
                  <a:srgbClr val="577F9F"/>
                </a:solidFill>
                <a:latin typeface="Arial" panose="020B0604020202020204" pitchFamily="34" charset="0"/>
                <a:cs typeface="Arial" panose="020B0604020202020204" pitchFamily="34" charset="0"/>
              </a:rPr>
              <a:t>к</a:t>
            </a:r>
            <a:r>
              <a:rPr kumimoji="0" lang="ru-RU" sz="3200" b="1" i="0" u="none" strike="noStrike" kern="1200" cap="none" spc="0" normalizeH="0" baseline="0" noProof="0" dirty="0" err="1">
                <a:ln>
                  <a:noFill/>
                </a:ln>
                <a:solidFill>
                  <a:srgbClr val="577F9F"/>
                </a:solidFill>
                <a:effectLst/>
                <a:uLnTx/>
                <a:uFillTx/>
                <a:latin typeface="Arial" panose="020B0604020202020204" pitchFamily="34" charset="0"/>
                <a:ea typeface="+mj-ea"/>
                <a:cs typeface="Arial" panose="020B0604020202020204" pitchFamily="34" charset="0"/>
              </a:rPr>
              <a:t>онфетная</a:t>
            </a:r>
            <a:r>
              <a:rPr kumimoji="0" lang="ru-RU" sz="3200" b="1" i="0" u="none" strike="noStrike" kern="1200" cap="none" spc="0" normalizeH="0" baseline="0" noProof="0" dirty="0">
                <a:ln>
                  <a:noFill/>
                </a:ln>
                <a:solidFill>
                  <a:srgbClr val="577F9F"/>
                </a:solidFill>
                <a:effectLst/>
                <a:uLnTx/>
                <a:uFillTx/>
                <a:latin typeface="Arial" panose="020B0604020202020204" pitchFamily="34" charset="0"/>
                <a:ea typeface="+mj-ea"/>
                <a:cs typeface="Arial" panose="020B0604020202020204" pitchFamily="34" charset="0"/>
              </a:rPr>
              <a:t> викторина!</a:t>
            </a:r>
            <a:endParaRPr lang="en-US" sz="3600" b="1" dirty="0">
              <a:solidFill>
                <a:srgbClr val="577F9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3685976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duotone>
              <a:schemeClr val="accent6">
                <a:shade val="45000"/>
                <a:satMod val="135000"/>
              </a:schemeClr>
              <a:prstClr val="white"/>
            </a:duotone>
            <a:extLst>
              <a:ext uri="{28A0092B-C50C-407E-A947-70E740481C1C}">
                <a14:useLocalDpi xmlns:a14="http://schemas.microsoft.com/office/drawing/2010/main"/>
              </a:ext>
            </a:extLst>
          </a:blip>
          <a:srcRect/>
          <a:stretch/>
        </p:blipFill>
        <p:spPr>
          <a:xfrm>
            <a:off x="5922335" y="3870460"/>
            <a:ext cx="6212230" cy="2922215"/>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a:xfrm>
            <a:off x="838200" y="588494"/>
            <a:ext cx="7962900" cy="800039"/>
          </a:xfrm>
        </p:spPr>
        <p:txBody>
          <a:bodyPr vert="horz" lIns="91440" tIns="45720" rIns="91440" bIns="45720" rtlCol="0" anchor="ctr">
            <a:normAutofit fontScale="90000"/>
          </a:bodyPr>
          <a:lstStyle/>
          <a:p>
            <a:r>
              <a:rPr lang="ru-RU" sz="4000" b="1" kern="1200" dirty="0">
                <a:latin typeface="+mj-lt"/>
                <a:ea typeface="+mj-ea"/>
                <a:cs typeface="+mj-cs"/>
              </a:rPr>
              <a:t>Когда очередь говорить консультанту/РН?</a:t>
            </a:r>
            <a:endParaRPr lang="en-US" sz="4000" b="1" kern="1200" dirty="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6838506" cy="4932746"/>
          </a:xfrm>
        </p:spPr>
        <p:txBody>
          <a:bodyPr vert="horz" lIns="91440" tIns="45720" rIns="91440" bIns="45720" rtlCol="0">
            <a:normAutofit/>
          </a:bodyPr>
          <a:lstStyle/>
          <a:p>
            <a:pPr marL="50800" indent="0">
              <a:lnSpc>
                <a:spcPct val="110000"/>
              </a:lnSpc>
              <a:spcBef>
                <a:spcPts val="0"/>
              </a:spcBef>
              <a:spcAft>
                <a:spcPts val="600"/>
              </a:spcAft>
              <a:buNone/>
            </a:pPr>
            <a:r>
              <a:rPr lang="ru-RU" dirty="0">
                <a:solidFill>
                  <a:schemeClr val="tx1"/>
                </a:solidFill>
                <a:latin typeface="+mn-lt"/>
                <a:cs typeface="+mn-cs"/>
              </a:rPr>
              <a:t>Когда</a:t>
            </a:r>
            <a:r>
              <a:rPr lang="en-US" dirty="0">
                <a:solidFill>
                  <a:schemeClr val="tx1"/>
                </a:solidFill>
                <a:latin typeface="+mn-lt"/>
                <a:cs typeface="+mn-cs"/>
              </a:rPr>
              <a:t>…</a:t>
            </a:r>
          </a:p>
          <a:p>
            <a:pPr>
              <a:lnSpc>
                <a:spcPct val="110000"/>
              </a:lnSpc>
              <a:spcBef>
                <a:spcPts val="0"/>
              </a:spcBef>
              <a:spcAft>
                <a:spcPts val="600"/>
              </a:spcAft>
            </a:pPr>
            <a:r>
              <a:rPr lang="ru-RU" dirty="0">
                <a:solidFill>
                  <a:schemeClr val="tx1"/>
                </a:solidFill>
                <a:latin typeface="+mn-lt"/>
                <a:cs typeface="+mn-cs"/>
              </a:rPr>
              <a:t>Вы думаете, что клиент дезинформирован</a:t>
            </a:r>
          </a:p>
          <a:p>
            <a:pPr>
              <a:lnSpc>
                <a:spcPct val="110000"/>
              </a:lnSpc>
              <a:spcBef>
                <a:spcPts val="0"/>
              </a:spcBef>
              <a:spcAft>
                <a:spcPts val="600"/>
              </a:spcAft>
            </a:pPr>
            <a:r>
              <a:rPr lang="ru-RU" dirty="0">
                <a:solidFill>
                  <a:schemeClr val="tx1"/>
                </a:solidFill>
                <a:latin typeface="+mn-lt"/>
                <a:cs typeface="+mn-cs"/>
              </a:rPr>
              <a:t>Вы думаете, что клиенту не хватает информации</a:t>
            </a:r>
          </a:p>
          <a:p>
            <a:pPr>
              <a:lnSpc>
                <a:spcPct val="110000"/>
              </a:lnSpc>
              <a:spcBef>
                <a:spcPts val="0"/>
              </a:spcBef>
              <a:spcAft>
                <a:spcPts val="600"/>
              </a:spcAft>
            </a:pPr>
            <a:r>
              <a:rPr lang="ru-RU" dirty="0">
                <a:solidFill>
                  <a:schemeClr val="tx1"/>
                </a:solidFill>
                <a:latin typeface="+mn-lt"/>
                <a:cs typeface="+mn-cs"/>
              </a:rPr>
              <a:t>Вы думаете об идее, которая может быть полезна клиенту</a:t>
            </a:r>
          </a:p>
          <a:p>
            <a:pPr>
              <a:lnSpc>
                <a:spcPct val="110000"/>
              </a:lnSpc>
              <a:spcBef>
                <a:spcPts val="0"/>
              </a:spcBef>
              <a:spcAft>
                <a:spcPts val="600"/>
              </a:spcAft>
            </a:pPr>
            <a:r>
              <a:rPr lang="ru-RU" dirty="0">
                <a:solidFill>
                  <a:schemeClr val="tx1"/>
                </a:solidFill>
                <a:latin typeface="+mn-lt"/>
                <a:cs typeface="+mn-cs"/>
              </a:rPr>
              <a:t>Клиент запрашивает информацию</a:t>
            </a:r>
          </a:p>
          <a:p>
            <a:pPr>
              <a:lnSpc>
                <a:spcPct val="110000"/>
              </a:lnSpc>
              <a:spcBef>
                <a:spcPts val="0"/>
              </a:spcBef>
              <a:spcAft>
                <a:spcPts val="600"/>
              </a:spcAft>
            </a:pPr>
            <a:endParaRPr lang="en-US" dirty="0">
              <a:solidFill>
                <a:schemeClr val="tx1"/>
              </a:solidFill>
              <a:latin typeface="+mn-lt"/>
              <a:cs typeface="+mn-cs"/>
            </a:endParaRPr>
          </a:p>
          <a:p>
            <a:pPr>
              <a:lnSpc>
                <a:spcPct val="110000"/>
              </a:lnSpc>
              <a:spcBef>
                <a:spcPts val="0"/>
              </a:spcBef>
              <a:spcAft>
                <a:spcPts val="600"/>
              </a:spcAft>
              <a:buFont typeface="Arial" panose="020B0604020202020204" pitchFamily="34" charset="0"/>
              <a:buChar char="•"/>
            </a:pPr>
            <a:endParaRPr lang="en-US" dirty="0">
              <a:solidFill>
                <a:schemeClr val="tx1"/>
              </a:solidFill>
              <a:latin typeface="+mn-lt"/>
              <a:cs typeface="+mn-cs"/>
            </a:endParaRPr>
          </a:p>
          <a:p>
            <a:pPr marL="0">
              <a:lnSpc>
                <a:spcPct val="110000"/>
              </a:lnSpc>
              <a:spcAft>
                <a:spcPts val="600"/>
              </a:spcAft>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585483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uiExpand="1"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56170AA5-70B8-C04A-933E-6300ADCB878C}"/>
              </a:ext>
            </a:extLst>
          </p:cNvPr>
          <p:cNvGrpSpPr/>
          <p:nvPr/>
        </p:nvGrpSpPr>
        <p:grpSpPr>
          <a:xfrm>
            <a:off x="5124090" y="3761117"/>
            <a:ext cx="6820535" cy="3040217"/>
            <a:chOff x="6343374" y="4067117"/>
            <a:chExt cx="5848626" cy="2614954"/>
          </a:xfrm>
        </p:grpSpPr>
        <p:pic>
          <p:nvPicPr>
            <p:cNvPr id="8" name="Picture 7" descr="A person looking at the camera&#10;&#10;Description automatically generated">
              <a:extLst>
                <a:ext uri="{FF2B5EF4-FFF2-40B4-BE49-F238E27FC236}">
                  <a16:creationId xmlns:a16="http://schemas.microsoft.com/office/drawing/2014/main" id="{8E5E7CCF-5F08-FF49-ABEB-390675FE0CD7}"/>
                </a:ext>
              </a:extLst>
            </p:cNvPr>
            <p:cNvPicPr>
              <a:picLocks noChangeAspect="1"/>
            </p:cNvPicPr>
            <p:nvPr/>
          </p:nvPicPr>
          <p:blipFill>
            <a:blip r:embed="rId3" cstate="email">
              <a:biLevel thresh="50000"/>
              <a:extLst>
                <a:ext uri="{28A0092B-C50C-407E-A947-70E740481C1C}">
                  <a14:useLocalDpi xmlns:a14="http://schemas.microsoft.com/office/drawing/2010/main"/>
                </a:ext>
              </a:extLst>
            </a:blip>
            <a:stretch>
              <a:fillRect/>
            </a:stretch>
          </p:blipFill>
          <p:spPr>
            <a:xfrm>
              <a:off x="8332695" y="4523320"/>
              <a:ext cx="2125561" cy="2152469"/>
            </a:xfrm>
            <a:prstGeom prst="rect">
              <a:avLst/>
            </a:prstGeom>
          </p:spPr>
        </p:pic>
        <p:pic>
          <p:nvPicPr>
            <p:cNvPr id="7" name="Picture 6">
              <a:extLst>
                <a:ext uri="{FF2B5EF4-FFF2-40B4-BE49-F238E27FC236}">
                  <a16:creationId xmlns:a16="http://schemas.microsoft.com/office/drawing/2014/main" id="{9E1064EE-0C58-E747-A75F-DF6F370ADA36}"/>
                </a:ext>
              </a:extLst>
            </p:cNvPr>
            <p:cNvPicPr>
              <a:picLocks noChangeAspect="1"/>
            </p:cNvPicPr>
            <p:nvPr/>
          </p:nvPicPr>
          <p:blipFill>
            <a:blip r:embed="rId4" cstate="email">
              <a:biLevel thresh="50000"/>
              <a:extLst>
                <a:ext uri="{28A0092B-C50C-407E-A947-70E740481C1C}">
                  <a14:useLocalDpi xmlns:a14="http://schemas.microsoft.com/office/drawing/2010/main"/>
                </a:ext>
              </a:extLst>
            </a:blip>
            <a:stretch>
              <a:fillRect/>
            </a:stretch>
          </p:blipFill>
          <p:spPr>
            <a:xfrm>
              <a:off x="6343374" y="4246207"/>
              <a:ext cx="2429582" cy="2429582"/>
            </a:xfrm>
            <a:prstGeom prst="rect">
              <a:avLst/>
            </a:prstGeom>
          </p:spPr>
        </p:pic>
        <p:pic>
          <p:nvPicPr>
            <p:cNvPr id="9" name="Picture 8">
              <a:extLst>
                <a:ext uri="{FF2B5EF4-FFF2-40B4-BE49-F238E27FC236}">
                  <a16:creationId xmlns:a16="http://schemas.microsoft.com/office/drawing/2014/main" id="{83FF3BD0-F808-DC48-93EF-E4E7BAE8BCDB}"/>
                </a:ext>
              </a:extLst>
            </p:cNvPr>
            <p:cNvPicPr>
              <a:picLocks noChangeAspect="1"/>
            </p:cNvPicPr>
            <p:nvPr/>
          </p:nvPicPr>
          <p:blipFill rotWithShape="1">
            <a:blip r:embed="rId5" cstate="email">
              <a:biLevel thresh="50000"/>
              <a:extLst>
                <a:ext uri="{28A0092B-C50C-407E-A947-70E740481C1C}">
                  <a14:useLocalDpi xmlns:a14="http://schemas.microsoft.com/office/drawing/2010/main"/>
                </a:ext>
              </a:extLst>
            </a:blip>
            <a:srcRect/>
            <a:stretch/>
          </p:blipFill>
          <p:spPr>
            <a:xfrm flipH="1">
              <a:off x="10325412" y="4067117"/>
              <a:ext cx="1866588" cy="2614954"/>
            </a:xfrm>
            <a:prstGeom prst="rect">
              <a:avLst/>
            </a:prstGeom>
          </p:spPr>
        </p:pic>
      </p:grpSp>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ru-RU" b="1" dirty="0">
                <a:latin typeface="+mn-lt"/>
              </a:rPr>
              <a:t>«Спроси-Скажи-Спроси»</a:t>
            </a:r>
            <a:endParaRPr lang="en-US" b="1" dirty="0">
              <a:latin typeface="+mn-lt"/>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p:txBody>
          <a:bodyPr vert="horz" lIns="91440" tIns="45720" rIns="91440" bIns="45720" rtlCol="0" anchor="ctr">
            <a:normAutofit/>
          </a:bodyPr>
          <a:lstStyle/>
          <a:p>
            <a:pPr>
              <a:spcBef>
                <a:spcPts val="0"/>
              </a:spcBef>
              <a:spcAft>
                <a:spcPts val="600"/>
              </a:spcAft>
              <a:buFont typeface="Arial" panose="020B0604020202020204" pitchFamily="34" charset="0"/>
              <a:buChar char="•"/>
            </a:pPr>
            <a:r>
              <a:rPr lang="ru-RU" dirty="0">
                <a:solidFill>
                  <a:srgbClr val="000000"/>
                </a:solidFill>
                <a:latin typeface="+mn-lt"/>
                <a:cs typeface="+mn-cs"/>
              </a:rPr>
              <a:t>«Спроси»</a:t>
            </a:r>
            <a:r>
              <a:rPr lang="en-US" dirty="0">
                <a:solidFill>
                  <a:srgbClr val="000000"/>
                </a:solidFill>
                <a:latin typeface="+mn-lt"/>
                <a:cs typeface="+mn-cs"/>
              </a:rPr>
              <a:t>: </a:t>
            </a:r>
            <a:r>
              <a:rPr lang="ru-RU" dirty="0">
                <a:solidFill>
                  <a:srgbClr val="000000"/>
                </a:solidFill>
                <a:latin typeface="+mn-lt"/>
                <a:cs typeface="+mn-cs"/>
              </a:rPr>
              <a:t>выяснить, о чем клиенту уже известно</a:t>
            </a:r>
            <a:endParaRPr lang="en-US" dirty="0">
              <a:solidFill>
                <a:srgbClr val="000000"/>
              </a:solidFill>
              <a:latin typeface="+mn-lt"/>
              <a:cs typeface="+mn-cs"/>
            </a:endParaRPr>
          </a:p>
          <a:p>
            <a:pPr>
              <a:spcBef>
                <a:spcPts val="1200"/>
              </a:spcBef>
              <a:spcAft>
                <a:spcPts val="600"/>
              </a:spcAft>
            </a:pPr>
            <a:r>
              <a:rPr lang="ru-RU" dirty="0">
                <a:solidFill>
                  <a:srgbClr val="000000"/>
                </a:solidFill>
                <a:latin typeface="+mn-lt"/>
                <a:cs typeface="+mn-cs"/>
              </a:rPr>
              <a:t>«Скажи»</a:t>
            </a:r>
            <a:r>
              <a:rPr lang="en-US" dirty="0">
                <a:solidFill>
                  <a:srgbClr val="000000"/>
                </a:solidFill>
                <a:latin typeface="+mn-lt"/>
                <a:cs typeface="+mn-cs"/>
              </a:rPr>
              <a:t>: </a:t>
            </a:r>
            <a:r>
              <a:rPr lang="ru-RU" dirty="0">
                <a:solidFill>
                  <a:srgbClr val="000000"/>
                </a:solidFill>
                <a:latin typeface="+mn-lt"/>
                <a:cs typeface="+mn-cs"/>
              </a:rPr>
              <a:t>предоставить дополнительную информацию по мере необходимости</a:t>
            </a:r>
            <a:r>
              <a:rPr lang="en-US" dirty="0">
                <a:solidFill>
                  <a:srgbClr val="000000"/>
                </a:solidFill>
                <a:latin typeface="+mn-lt"/>
                <a:cs typeface="+mn-cs"/>
              </a:rPr>
              <a:t> (</a:t>
            </a:r>
            <a:r>
              <a:rPr lang="en-US" dirty="0" err="1">
                <a:solidFill>
                  <a:srgbClr val="000000"/>
                </a:solidFill>
                <a:latin typeface="+mn-lt"/>
                <a:cs typeface="+mn-cs"/>
              </a:rPr>
              <a:t>спросите</a:t>
            </a:r>
            <a:r>
              <a:rPr lang="en-US" dirty="0">
                <a:solidFill>
                  <a:srgbClr val="000000"/>
                </a:solidFill>
                <a:latin typeface="+mn-lt"/>
                <a:cs typeface="+mn-cs"/>
              </a:rPr>
              <a:t> </a:t>
            </a:r>
            <a:r>
              <a:rPr lang="en-US" dirty="0" err="1">
                <a:solidFill>
                  <a:srgbClr val="000000"/>
                </a:solidFill>
                <a:latin typeface="+mn-lt"/>
                <a:cs typeface="+mn-cs"/>
              </a:rPr>
              <a:t>разрешения</a:t>
            </a:r>
            <a:r>
              <a:rPr lang="en-US" dirty="0">
                <a:solidFill>
                  <a:srgbClr val="000000"/>
                </a:solidFill>
                <a:latin typeface="+mn-lt"/>
                <a:cs typeface="+mn-cs"/>
              </a:rPr>
              <a:t>)</a:t>
            </a:r>
            <a:endParaRPr lang="en-US" dirty="0">
              <a:solidFill>
                <a:srgbClr val="000000"/>
              </a:solidFill>
              <a:latin typeface="+mn-lt"/>
            </a:endParaRPr>
          </a:p>
          <a:p>
            <a:pPr>
              <a:spcBef>
                <a:spcPts val="1200"/>
              </a:spcBef>
              <a:spcAft>
                <a:spcPts val="600"/>
              </a:spcAft>
              <a:buFont typeface="Arial" panose="020B0604020202020204" pitchFamily="34" charset="0"/>
              <a:buChar char="•"/>
            </a:pPr>
            <a:r>
              <a:rPr lang="ru-RU" dirty="0">
                <a:solidFill>
                  <a:srgbClr val="000000"/>
                </a:solidFill>
                <a:latin typeface="+mn-lt"/>
                <a:cs typeface="+mn-cs"/>
              </a:rPr>
              <a:t>«Спроси»</a:t>
            </a:r>
            <a:r>
              <a:rPr lang="en-US" dirty="0">
                <a:solidFill>
                  <a:srgbClr val="000000"/>
                </a:solidFill>
                <a:latin typeface="+mn-lt"/>
                <a:cs typeface="+mn-cs"/>
              </a:rPr>
              <a:t>: </a:t>
            </a:r>
            <a:r>
              <a:rPr lang="ru-RU" dirty="0">
                <a:solidFill>
                  <a:srgbClr val="000000"/>
                </a:solidFill>
                <a:latin typeface="+mn-lt"/>
                <a:cs typeface="+mn-cs"/>
              </a:rPr>
              <a:t>получите реакцию клиента на новую информацию</a:t>
            </a:r>
            <a:endParaRPr lang="en-US" dirty="0">
              <a:solidFill>
                <a:srgbClr val="000000"/>
              </a:solidFill>
              <a:latin typeface="+mn-lt"/>
              <a:cs typeface="+mn-cs"/>
            </a:endParaRPr>
          </a:p>
          <a:p>
            <a:pPr>
              <a:spcBef>
                <a:spcPts val="0"/>
              </a:spcBef>
              <a:spcAft>
                <a:spcPts val="600"/>
              </a:spcAft>
              <a:buFont typeface="Arial" panose="020B0604020202020204" pitchFamily="34" charset="0"/>
              <a:buChar char="•"/>
            </a:pPr>
            <a:endParaRPr lang="en-US" dirty="0">
              <a:solidFill>
                <a:srgbClr val="000000"/>
              </a:solidFill>
              <a:latin typeface="+mn-lt"/>
              <a:cs typeface="+mn-cs"/>
            </a:endParaRPr>
          </a:p>
          <a:p>
            <a:pPr>
              <a:spcBef>
                <a:spcPts val="0"/>
              </a:spcBef>
              <a:spcAft>
                <a:spcPts val="600"/>
              </a:spcAft>
              <a:buFont typeface="Arial" panose="020B0604020202020204" pitchFamily="34" charset="0"/>
              <a:buChar char="•"/>
            </a:pPr>
            <a:endParaRPr lang="en-US" dirty="0">
              <a:solidFill>
                <a:srgbClr val="000000"/>
              </a:solidFill>
              <a:latin typeface="+mn-lt"/>
              <a:cs typeface="+mn-cs"/>
            </a:endParaRPr>
          </a:p>
          <a:p>
            <a:pPr>
              <a:spcBef>
                <a:spcPts val="0"/>
              </a:spcBef>
              <a:spcAft>
                <a:spcPts val="600"/>
              </a:spcAft>
              <a:buFont typeface="Arial" panose="020B0604020202020204" pitchFamily="34" charset="0"/>
              <a:buChar char="•"/>
            </a:pPr>
            <a:endParaRPr lang="en-US" dirty="0">
              <a:solidFill>
                <a:srgbClr val="000000"/>
              </a:solidFill>
              <a:latin typeface="+mn-lt"/>
              <a:cs typeface="+mn-cs"/>
            </a:endParaRPr>
          </a:p>
          <a:p>
            <a:pPr marL="0">
              <a:spcAft>
                <a:spcPts val="600"/>
              </a:spcAft>
              <a:buFont typeface="Arial" panose="020B0604020202020204" pitchFamily="34" charset="0"/>
              <a:buChar char="•"/>
            </a:pPr>
            <a:endParaRPr lang="en-US" dirty="0">
              <a:solidFill>
                <a:srgbClr val="000000"/>
              </a:solidFill>
              <a:latin typeface="+mn-lt"/>
              <a:cs typeface="+mn-cs"/>
            </a:endParaRPr>
          </a:p>
        </p:txBody>
      </p:sp>
    </p:spTree>
    <p:extLst>
      <p:ext uri="{BB962C8B-B14F-4D97-AF65-F5344CB8AC3E}">
        <p14:creationId xmlns:p14="http://schemas.microsoft.com/office/powerpoint/2010/main" val="1611975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E22487-3FA8-9245-AB0C-84DE1D82F7B1}"/>
              </a:ext>
            </a:extLst>
          </p:cNvPr>
          <p:cNvSpPr>
            <a:spLocks noGrp="1"/>
          </p:cNvSpPr>
          <p:nvPr>
            <p:ph type="title"/>
          </p:nvPr>
        </p:nvSpPr>
        <p:spPr>
          <a:xfrm>
            <a:off x="-1" y="150126"/>
            <a:ext cx="5660571" cy="465844"/>
          </a:xfrm>
          <a:noFill/>
        </p:spPr>
        <p:txBody>
          <a:bodyPr>
            <a:noAutofit/>
          </a:bodyPr>
          <a:lstStyle/>
          <a:p>
            <a:pPr algn="ctr"/>
            <a:r>
              <a:rPr lang="ru-RU" sz="2400" b="1" dirty="0"/>
              <a:t>«Спроси-Скажи-Спроси», сценарий</a:t>
            </a:r>
          </a:p>
        </p:txBody>
      </p:sp>
      <p:sp>
        <p:nvSpPr>
          <p:cNvPr id="3" name="Text Placeholder 2">
            <a:extLst>
              <a:ext uri="{FF2B5EF4-FFF2-40B4-BE49-F238E27FC236}">
                <a16:creationId xmlns:a16="http://schemas.microsoft.com/office/drawing/2014/main" id="{81395CB1-D697-1747-90AF-E1130F566E64}"/>
              </a:ext>
            </a:extLst>
          </p:cNvPr>
          <p:cNvSpPr>
            <a:spLocks noGrp="1"/>
          </p:cNvSpPr>
          <p:nvPr>
            <p:ph type="body" idx="1"/>
          </p:nvPr>
        </p:nvSpPr>
        <p:spPr>
          <a:xfrm>
            <a:off x="251107" y="689577"/>
            <a:ext cx="11702767" cy="6018297"/>
          </a:xfrm>
        </p:spPr>
        <p:txBody>
          <a:bodyPr numCol="2" spcCol="182880">
            <a:noAutofit/>
          </a:bodyPr>
          <a:lstStyle/>
          <a:p>
            <a:pPr marL="9525" indent="-9525">
              <a:spcBef>
                <a:spcPts val="0"/>
              </a:spcBef>
              <a:buNone/>
            </a:pPr>
            <a:r>
              <a:rPr lang="ru-RU" sz="1400" b="1" i="1" dirty="0"/>
              <a:t>Клиент: </a:t>
            </a:r>
            <a:r>
              <a:rPr lang="ru-RU" sz="1400" i="1" dirty="0"/>
              <a:t>Я всегда стараюсь быть осторожным, но теперь волнуюсь - а вдруг он передал мне ВИЧ или что-то в этом роде?</a:t>
            </a:r>
          </a:p>
          <a:p>
            <a:pPr marL="9525" indent="-9525">
              <a:buNone/>
            </a:pPr>
            <a:r>
              <a:rPr lang="ru-RU" sz="1400" b="1" dirty="0"/>
              <a:t>РН</a:t>
            </a:r>
            <a:r>
              <a:rPr lang="en-US" sz="1400" dirty="0"/>
              <a:t>: </a:t>
            </a:r>
            <a:r>
              <a:rPr lang="ru-RU" sz="1400" dirty="0"/>
              <a:t>Т.е., вы боитесь что могли заразиться</a:t>
            </a:r>
            <a:r>
              <a:rPr lang="en-US" sz="1400" dirty="0"/>
              <a:t>.</a:t>
            </a:r>
            <a:r>
              <a:rPr lang="en-US" sz="1400" dirty="0">
                <a:solidFill>
                  <a:srgbClr val="FF0000"/>
                </a:solidFill>
              </a:rPr>
              <a:t> </a:t>
            </a:r>
            <a:r>
              <a:rPr lang="en-US" sz="1400" b="1" dirty="0">
                <a:solidFill>
                  <a:srgbClr val="FF0000"/>
                </a:solidFill>
              </a:rPr>
              <a:t>[?]</a:t>
            </a:r>
            <a:r>
              <a:rPr lang="en-US" sz="1400" dirty="0"/>
              <a:t> </a:t>
            </a:r>
            <a:r>
              <a:rPr lang="ru-RU" sz="1400" dirty="0"/>
              <a:t>Могу ли я спросить, что вы знаете о ВИЧ</a:t>
            </a:r>
            <a:r>
              <a:rPr lang="en-US" sz="1400" dirty="0"/>
              <a:t>? </a:t>
            </a:r>
            <a:r>
              <a:rPr lang="en-US" sz="1400" b="1" dirty="0">
                <a:solidFill>
                  <a:srgbClr val="FF0000"/>
                </a:solidFill>
              </a:rPr>
              <a:t>[?]</a:t>
            </a:r>
          </a:p>
          <a:p>
            <a:pPr marL="9525" indent="-9525">
              <a:buNone/>
            </a:pPr>
            <a:r>
              <a:rPr lang="ru-RU" sz="1400" b="1" i="1" dirty="0"/>
              <a:t>Клиент</a:t>
            </a:r>
            <a:r>
              <a:rPr lang="en-US" sz="1400" i="1" dirty="0"/>
              <a:t>: </a:t>
            </a:r>
            <a:r>
              <a:rPr lang="ru-RU" sz="1400" i="1" dirty="0"/>
              <a:t>Я знаю, что он может передаться при сексе без презерватива. Но я думал, что могу не переживать за это, потому что я не сплю с такого рода парнями</a:t>
            </a:r>
            <a:r>
              <a:rPr lang="en-US" sz="1400" i="1" dirty="0"/>
              <a:t>.</a:t>
            </a:r>
          </a:p>
          <a:p>
            <a:pPr marL="9525" indent="-9525">
              <a:buNone/>
            </a:pPr>
            <a:r>
              <a:rPr lang="ru-RU" sz="1400" b="1" dirty="0"/>
              <a:t>РН</a:t>
            </a:r>
            <a:r>
              <a:rPr lang="en-US" sz="1400" dirty="0"/>
              <a:t>:</a:t>
            </a:r>
            <a:r>
              <a:rPr lang="ru-RU" sz="1400" dirty="0"/>
              <a:t> Можете рассказать немного о том, что вы имеете в виду под «такого рода парнями»?</a:t>
            </a:r>
            <a:r>
              <a:rPr lang="en-US" sz="1400" b="1" dirty="0"/>
              <a:t> </a:t>
            </a:r>
            <a:r>
              <a:rPr lang="en-US" sz="1400" b="1" dirty="0">
                <a:solidFill>
                  <a:srgbClr val="FF0000"/>
                </a:solidFill>
              </a:rPr>
              <a:t>[?]</a:t>
            </a:r>
          </a:p>
          <a:p>
            <a:pPr marL="9525" indent="-9525">
              <a:buNone/>
            </a:pPr>
            <a:r>
              <a:rPr lang="ru-RU" sz="1400" b="1" i="1" dirty="0"/>
              <a:t>Клиент</a:t>
            </a:r>
            <a:r>
              <a:rPr lang="en-US" sz="1400" i="1" dirty="0"/>
              <a:t>: </a:t>
            </a:r>
            <a:r>
              <a:rPr lang="ru-RU" sz="1400" i="1" dirty="0"/>
              <a:t>Ну, парни, которые спят со всеми подряд. У меня есть парень – он в хорошей форме и всегда заботится о своей чистоте, поэтому я думал, что проблем таких не будет. </a:t>
            </a:r>
            <a:endParaRPr lang="en-US" sz="1400" i="1" dirty="0"/>
          </a:p>
          <a:p>
            <a:pPr marL="9525" indent="-9525">
              <a:buNone/>
            </a:pPr>
            <a:r>
              <a:rPr lang="ru-RU" sz="1400" b="1" dirty="0"/>
              <a:t>РН</a:t>
            </a:r>
            <a:r>
              <a:rPr lang="en-US" sz="1400" dirty="0"/>
              <a:t>: </a:t>
            </a:r>
            <a:r>
              <a:rPr lang="ru-RU" sz="1400" dirty="0"/>
              <a:t>Похоже, вы уже кое-что знаете о ВИЧ. Если хотите, я могу поделиться с вами более подробной информацией</a:t>
            </a:r>
            <a:r>
              <a:rPr lang="en-US" sz="1400" dirty="0"/>
              <a:t> </a:t>
            </a:r>
            <a:r>
              <a:rPr lang="en-US" sz="1400" b="1" dirty="0">
                <a:solidFill>
                  <a:srgbClr val="FF0000"/>
                </a:solidFill>
              </a:rPr>
              <a:t>[?]</a:t>
            </a:r>
          </a:p>
          <a:p>
            <a:pPr marL="9525" indent="-9525">
              <a:buNone/>
            </a:pPr>
            <a:r>
              <a:rPr lang="ru-RU" sz="1400" b="1" i="1" dirty="0"/>
              <a:t>Клиент</a:t>
            </a:r>
            <a:r>
              <a:rPr lang="en-US" sz="1400" dirty="0"/>
              <a:t>: </a:t>
            </a:r>
            <a:r>
              <a:rPr lang="ru-RU" sz="1400" i="1" dirty="0"/>
              <a:t>Хорошо</a:t>
            </a:r>
            <a:r>
              <a:rPr lang="en-US" sz="1400" dirty="0"/>
              <a:t>. </a:t>
            </a:r>
          </a:p>
          <a:p>
            <a:pPr marL="9525" indent="-9525">
              <a:buNone/>
            </a:pPr>
            <a:r>
              <a:rPr lang="ru-RU" sz="1400" b="1" dirty="0"/>
              <a:t>РН</a:t>
            </a:r>
            <a:r>
              <a:rPr lang="en-US" sz="1400" dirty="0"/>
              <a:t>:</a:t>
            </a:r>
            <a:r>
              <a:rPr lang="ru-RU" sz="1400" dirty="0"/>
              <a:t> Итак, как вы сказали, ВИЧ может передаться при незащищенном сексе, особенно если вы занимались анальным сексом без презерватива. Кожа внутри вашего ануса может очень легко травмироваться, что облегчает передачу вируса от одного человека к другому, если у одного  человека положительный результат. Это похоже на вашу ситуацию?</a:t>
            </a:r>
            <a:r>
              <a:rPr lang="en-US" sz="1400" dirty="0"/>
              <a:t> </a:t>
            </a:r>
            <a:r>
              <a:rPr lang="en-US" sz="1400" b="1" dirty="0">
                <a:solidFill>
                  <a:srgbClr val="FF0000"/>
                </a:solidFill>
              </a:rPr>
              <a:t>[?]</a:t>
            </a:r>
          </a:p>
          <a:p>
            <a:pPr marL="9525" indent="-9525">
              <a:spcBef>
                <a:spcPts val="0"/>
              </a:spcBef>
              <a:buNone/>
            </a:pPr>
            <a:endParaRPr lang="ru-RU" sz="1400" b="1" i="1" dirty="0"/>
          </a:p>
          <a:p>
            <a:pPr marL="9525" indent="-9525">
              <a:spcBef>
                <a:spcPts val="0"/>
              </a:spcBef>
              <a:buNone/>
            </a:pPr>
            <a:r>
              <a:rPr lang="ru-RU" sz="1400" b="1" i="1" dirty="0"/>
              <a:t>Клиент</a:t>
            </a:r>
            <a:r>
              <a:rPr lang="en-US" sz="1400" i="1" dirty="0"/>
              <a:t>: </a:t>
            </a:r>
            <a:r>
              <a:rPr lang="ru-RU" sz="1400" i="1" dirty="0"/>
              <a:t>Да – он всегда актив, а я пассив. И мы никогда не пользуемся презервативами</a:t>
            </a:r>
            <a:r>
              <a:rPr lang="en-US" sz="1400" i="1" dirty="0"/>
              <a:t>. </a:t>
            </a:r>
          </a:p>
          <a:p>
            <a:pPr marL="9525" indent="-9525">
              <a:buNone/>
            </a:pPr>
            <a:r>
              <a:rPr lang="ru-RU" sz="1400" b="1" dirty="0"/>
              <a:t>РН</a:t>
            </a:r>
            <a:r>
              <a:rPr lang="en-US" sz="1400" dirty="0"/>
              <a:t>: </a:t>
            </a:r>
            <a:r>
              <a:rPr lang="ru-RU" sz="1400" dirty="0"/>
              <a:t>Хорошо, получается вы всегда пассив и без презерватива, но ваш партнер хорошо заботится о себе.</a:t>
            </a:r>
            <a:r>
              <a:rPr lang="en-US" sz="1400" dirty="0"/>
              <a:t> </a:t>
            </a:r>
            <a:r>
              <a:rPr lang="en-US" sz="1400" b="1" dirty="0">
                <a:solidFill>
                  <a:srgbClr val="FF0000"/>
                </a:solidFill>
              </a:rPr>
              <a:t>[?]</a:t>
            </a:r>
            <a:r>
              <a:rPr lang="en-US" sz="1400" dirty="0"/>
              <a:t> </a:t>
            </a:r>
            <a:r>
              <a:rPr lang="ru-RU" sz="1400" dirty="0"/>
              <a:t>Очень много людей находятся в похожей ситуации. Если вы не против, не могли бы вы мне рассказать чуть больше об этом?</a:t>
            </a:r>
            <a:r>
              <a:rPr lang="en-US" sz="1400" dirty="0"/>
              <a:t> </a:t>
            </a:r>
            <a:r>
              <a:rPr lang="en-US" sz="1400" b="1" dirty="0">
                <a:solidFill>
                  <a:srgbClr val="FF0000"/>
                </a:solidFill>
              </a:rPr>
              <a:t>[?]</a:t>
            </a:r>
          </a:p>
          <a:p>
            <a:pPr marL="9525" indent="-9525">
              <a:buNone/>
            </a:pPr>
            <a:r>
              <a:rPr lang="ru-RU" sz="1400" b="1" i="1" dirty="0"/>
              <a:t>Клиент</a:t>
            </a:r>
            <a:r>
              <a:rPr lang="en-US" sz="1400" i="1" dirty="0"/>
              <a:t>: </a:t>
            </a:r>
            <a:r>
              <a:rPr lang="ru-RU" sz="1400" i="1" dirty="0"/>
              <a:t>Да, конечно.</a:t>
            </a:r>
            <a:r>
              <a:rPr lang="en-US" sz="1400" i="1" dirty="0"/>
              <a:t> </a:t>
            </a:r>
          </a:p>
          <a:p>
            <a:pPr marL="9525" indent="-9525">
              <a:buNone/>
            </a:pPr>
            <a:r>
              <a:rPr lang="ru-RU" sz="1400" b="1" dirty="0"/>
              <a:t>РН</a:t>
            </a:r>
            <a:r>
              <a:rPr lang="en-US" sz="1400" dirty="0"/>
              <a:t>:</a:t>
            </a:r>
            <a:r>
              <a:rPr lang="ru-RU" sz="1400" dirty="0"/>
              <a:t> Риск передачи ВИЧ остается, если он занимается с вами сексом без презерватива. Многие думают, что только определенные группы людей представляют риск, но на самом деле ВИЧ может быть у любого: неважно, гей вы или натурал. Невозможно с виду определить, заражен ли кто-то. Единственный способ узнать наверняка - пройти тестирование. Как вы смотрите на это? </a:t>
            </a:r>
            <a:r>
              <a:rPr lang="en-US" sz="1400" b="1" dirty="0">
                <a:solidFill>
                  <a:srgbClr val="FF0000"/>
                </a:solidFill>
              </a:rPr>
              <a:t>[?]</a:t>
            </a:r>
          </a:p>
          <a:p>
            <a:pPr marL="9525" indent="-9525">
              <a:buNone/>
            </a:pPr>
            <a:r>
              <a:rPr lang="ru-RU" sz="1400" b="1" i="1" dirty="0"/>
              <a:t>Клиент</a:t>
            </a:r>
            <a:r>
              <a:rPr lang="en-US" sz="1400" i="1" dirty="0"/>
              <a:t>: </a:t>
            </a:r>
            <a:r>
              <a:rPr lang="ru-RU" sz="1400" i="1" dirty="0"/>
              <a:t>Наверное. Я знаю, что все говорят, что надо пройти тестирование и знать свой статус, но я всегда думал, что лучше просто не знать. </a:t>
            </a:r>
            <a:r>
              <a:rPr lang="en-US" sz="1400" i="1" dirty="0"/>
              <a:t> </a:t>
            </a:r>
          </a:p>
          <a:p>
            <a:pPr marL="9525" indent="-9525">
              <a:buNone/>
            </a:pPr>
            <a:r>
              <a:rPr lang="ru-RU" sz="1400" b="1" dirty="0"/>
              <a:t>РН</a:t>
            </a:r>
            <a:r>
              <a:rPr lang="en-US" sz="1400" dirty="0"/>
              <a:t>:</a:t>
            </a:r>
            <a:r>
              <a:rPr lang="ru-RU" sz="1400" dirty="0"/>
              <a:t> Итак, у вас был незащищенный секс и вы беспокоитесь о ВИЧ, и вы думали о тестировании, но с другой стороны, может быть, лучше просто не знать – все верно? </a:t>
            </a:r>
            <a:r>
              <a:rPr lang="en-US" sz="1400" dirty="0"/>
              <a:t> </a:t>
            </a:r>
            <a:r>
              <a:rPr lang="en-US" sz="1400" b="1" dirty="0">
                <a:solidFill>
                  <a:srgbClr val="FF0000"/>
                </a:solidFill>
              </a:rPr>
              <a:t>[?]</a:t>
            </a:r>
          </a:p>
        </p:txBody>
      </p:sp>
    </p:spTree>
    <p:extLst>
      <p:ext uri="{BB962C8B-B14F-4D97-AF65-F5344CB8AC3E}">
        <p14:creationId xmlns:p14="http://schemas.microsoft.com/office/powerpoint/2010/main" val="2839186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7F1EC3-E1B5-AA40-B02F-096EC42BA904}"/>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710863" y="1388533"/>
            <a:ext cx="3176337" cy="4261104"/>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ru-RU" b="1" kern="1200">
                <a:latin typeface="+mj-lt"/>
                <a:ea typeface="+mj-ea"/>
                <a:cs typeface="+mj-cs"/>
              </a:rPr>
              <a:t>Избегайте этого…</a:t>
            </a:r>
            <a:endParaRPr lang="en-US" b="1" kern="120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0" y="1636730"/>
            <a:ext cx="7615989" cy="4932746"/>
          </a:xfrm>
        </p:spPr>
        <p:txBody>
          <a:bodyPr vert="horz" lIns="91440" tIns="45720" rIns="91440" bIns="45720" rtlCol="0">
            <a:normAutofit/>
          </a:bodyPr>
          <a:lstStyle/>
          <a:p>
            <a:pPr>
              <a:lnSpc>
                <a:spcPct val="100000"/>
              </a:lnSpc>
              <a:spcBef>
                <a:spcPts val="0"/>
              </a:spcBef>
              <a:spcAft>
                <a:spcPts val="1200"/>
              </a:spcAft>
              <a:buFont typeface="Arial" panose="020B0604020202020204" pitchFamily="34" charset="0"/>
              <a:buChar char="•"/>
            </a:pPr>
            <a:r>
              <a:rPr lang="ru-RU" kern="1200" dirty="0">
                <a:solidFill>
                  <a:schemeClr val="tx1"/>
                </a:solidFill>
                <a:latin typeface="+mn-lt"/>
                <a:ea typeface="+mn-ea"/>
                <a:cs typeface="+mn-cs"/>
              </a:rPr>
              <a:t>Заставлять клиента что-то делать, когда он не готов</a:t>
            </a:r>
          </a:p>
          <a:p>
            <a:pPr>
              <a:lnSpc>
                <a:spcPct val="100000"/>
              </a:lnSpc>
              <a:spcBef>
                <a:spcPts val="0"/>
              </a:spcBef>
              <a:spcAft>
                <a:spcPts val="1200"/>
              </a:spcAft>
              <a:buFont typeface="Arial" panose="020B0604020202020204" pitchFamily="34" charset="0"/>
              <a:buChar char="•"/>
            </a:pPr>
            <a:r>
              <a:rPr lang="ru-RU" kern="1200" dirty="0">
                <a:solidFill>
                  <a:schemeClr val="tx1"/>
                </a:solidFill>
                <a:latin typeface="+mn-lt"/>
                <a:ea typeface="+mn-ea"/>
                <a:cs typeface="+mn-cs"/>
              </a:rPr>
              <a:t>Спорить с клиентом</a:t>
            </a:r>
          </a:p>
          <a:p>
            <a:pPr>
              <a:lnSpc>
                <a:spcPct val="100000"/>
              </a:lnSpc>
              <a:spcBef>
                <a:spcPts val="0"/>
              </a:spcBef>
              <a:spcAft>
                <a:spcPts val="1200"/>
              </a:spcAft>
              <a:buFont typeface="Arial" panose="020B0604020202020204" pitchFamily="34" charset="0"/>
              <a:buChar char="•"/>
            </a:pPr>
            <a:r>
              <a:rPr lang="ru-RU" kern="1200" dirty="0">
                <a:solidFill>
                  <a:schemeClr val="tx1"/>
                </a:solidFill>
                <a:latin typeface="+mn-lt"/>
                <a:ea typeface="+mn-ea"/>
                <a:cs typeface="+mn-cs"/>
              </a:rPr>
              <a:t>Приказывать клиенту что-то сделать</a:t>
            </a:r>
          </a:p>
          <a:p>
            <a:pPr>
              <a:lnSpc>
                <a:spcPct val="100000"/>
              </a:lnSpc>
              <a:spcBef>
                <a:spcPts val="0"/>
              </a:spcBef>
              <a:spcAft>
                <a:spcPts val="1200"/>
              </a:spcAft>
              <a:buFont typeface="Arial" panose="020B0604020202020204" pitchFamily="34" charset="0"/>
              <a:buChar char="•"/>
            </a:pPr>
            <a:r>
              <a:rPr lang="ru-RU" kern="1200" dirty="0">
                <a:solidFill>
                  <a:schemeClr val="tx1"/>
                </a:solidFill>
                <a:latin typeface="+mn-lt"/>
                <a:ea typeface="+mn-ea"/>
                <a:cs typeface="+mn-cs"/>
              </a:rPr>
              <a:t>Обвинять, стыдить или осуждать клиента, т.к. вы не согласны с его выбором</a:t>
            </a:r>
          </a:p>
          <a:p>
            <a:pPr>
              <a:lnSpc>
                <a:spcPct val="100000"/>
              </a:lnSpc>
              <a:spcBef>
                <a:spcPts val="0"/>
              </a:spcBef>
              <a:spcAft>
                <a:spcPts val="1200"/>
              </a:spcAft>
              <a:buFont typeface="Arial" panose="020B0604020202020204" pitchFamily="34" charset="0"/>
              <a:buChar char="•"/>
            </a:pPr>
            <a:endParaRPr lang="en-US" kern="1200" dirty="0">
              <a:solidFill>
                <a:schemeClr val="tx1"/>
              </a:solidFill>
              <a:latin typeface="+mn-lt"/>
              <a:ea typeface="+mn-ea"/>
              <a:cs typeface="+mn-cs"/>
            </a:endParaRPr>
          </a:p>
          <a:p>
            <a:pPr marL="0">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9417311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D85B3F2-998A-CA49-BD35-1899C67A181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893424" y="1388533"/>
            <a:ext cx="4298576" cy="4648097"/>
          </a:xfrm>
          <a:prstGeom prst="rect">
            <a:avLst/>
          </a:prstGeom>
        </p:spPr>
      </p:pic>
      <p:sp>
        <p:nvSpPr>
          <p:cNvPr id="2" name="Title 1">
            <a:extLst>
              <a:ext uri="{FF2B5EF4-FFF2-40B4-BE49-F238E27FC236}">
                <a16:creationId xmlns:a16="http://schemas.microsoft.com/office/drawing/2014/main" id="{DEB474FF-E8E3-4413-B892-3CC8924936CE}"/>
              </a:ext>
            </a:extLst>
          </p:cNvPr>
          <p:cNvSpPr>
            <a:spLocks noGrp="1"/>
          </p:cNvSpPr>
          <p:nvPr>
            <p:ph type="title"/>
          </p:nvPr>
        </p:nvSpPr>
        <p:spPr/>
        <p:txBody>
          <a:bodyPr vert="horz" lIns="91440" tIns="45720" rIns="91440" bIns="45720" rtlCol="0" anchor="ctr">
            <a:normAutofit/>
          </a:bodyPr>
          <a:lstStyle/>
          <a:p>
            <a:r>
              <a:rPr lang="ru-RU" b="1" kern="1200">
                <a:latin typeface="+mj-lt"/>
                <a:ea typeface="+mj-ea"/>
                <a:cs typeface="+mj-cs"/>
              </a:rPr>
              <a:t>…попробуйте вместо этого</a:t>
            </a:r>
            <a:endParaRPr lang="en-US" b="1" kern="1200">
              <a:latin typeface="+mj-lt"/>
              <a:ea typeface="+mj-ea"/>
              <a:cs typeface="+mj-cs"/>
            </a:endParaRPr>
          </a:p>
        </p:txBody>
      </p:sp>
      <p:sp>
        <p:nvSpPr>
          <p:cNvPr id="5" name="Text Placeholder 4">
            <a:extLst>
              <a:ext uri="{FF2B5EF4-FFF2-40B4-BE49-F238E27FC236}">
                <a16:creationId xmlns:a16="http://schemas.microsoft.com/office/drawing/2014/main" id="{5564C15A-E42E-B847-81C6-D8ABAFA8D155}"/>
              </a:ext>
            </a:extLst>
          </p:cNvPr>
          <p:cNvSpPr>
            <a:spLocks noGrp="1"/>
          </p:cNvSpPr>
          <p:nvPr>
            <p:ph type="body" idx="1"/>
          </p:nvPr>
        </p:nvSpPr>
        <p:spPr>
          <a:xfrm>
            <a:off x="838201" y="1636730"/>
            <a:ext cx="8465456" cy="4932746"/>
          </a:xfrm>
        </p:spPr>
        <p:txBody>
          <a:bodyPr vert="horz" lIns="91440" tIns="45720" rIns="91440" bIns="45720" rtlCol="0">
            <a:noAutofit/>
          </a:bodyPr>
          <a:lstStyle/>
          <a:p>
            <a:pPr>
              <a:lnSpc>
                <a:spcPct val="110000"/>
              </a:lnSpc>
              <a:spcBef>
                <a:spcPts val="0"/>
              </a:spcBef>
              <a:spcAft>
                <a:spcPts val="1200"/>
              </a:spcAft>
              <a:buFont typeface="Arial" panose="020B0604020202020204" pitchFamily="34" charset="0"/>
              <a:buChar char="•"/>
            </a:pPr>
            <a:r>
              <a:rPr lang="ru-RU" kern="1200" dirty="0">
                <a:solidFill>
                  <a:schemeClr val="tx1"/>
                </a:solidFill>
                <a:latin typeface="+mn-lt"/>
                <a:ea typeface="+mn-ea"/>
                <a:cs typeface="+mn-cs"/>
              </a:rPr>
              <a:t>Использовать открытые вопросы, чтобы проверить знания, опыт и проблемы клиента</a:t>
            </a:r>
          </a:p>
          <a:p>
            <a:pPr>
              <a:lnSpc>
                <a:spcPct val="110000"/>
              </a:lnSpc>
              <a:spcBef>
                <a:spcPts val="0"/>
              </a:spcBef>
              <a:spcAft>
                <a:spcPts val="1200"/>
              </a:spcAft>
              <a:buFont typeface="Arial" panose="020B0604020202020204" pitchFamily="34" charset="0"/>
              <a:buChar char="•"/>
            </a:pPr>
            <a:r>
              <a:rPr lang="ru-RU" kern="1200" dirty="0">
                <a:solidFill>
                  <a:schemeClr val="tx1"/>
                </a:solidFill>
                <a:latin typeface="+mn-lt"/>
                <a:ea typeface="+mn-ea"/>
                <a:cs typeface="+mn-cs"/>
              </a:rPr>
              <a:t>Спрашивайте и поддерживайте собственные мотивы клиента для решения</a:t>
            </a:r>
            <a:endParaRPr lang="ru-RU" kern="1200" dirty="0">
              <a:solidFill>
                <a:schemeClr val="tx1"/>
              </a:solidFill>
              <a:latin typeface="+mn-lt"/>
              <a:ea typeface="+mn-ea"/>
            </a:endParaRPr>
          </a:p>
          <a:p>
            <a:pPr>
              <a:lnSpc>
                <a:spcPct val="110000"/>
              </a:lnSpc>
              <a:spcBef>
                <a:spcPts val="0"/>
              </a:spcBef>
              <a:spcAft>
                <a:spcPts val="1200"/>
              </a:spcAft>
            </a:pPr>
            <a:r>
              <a:rPr lang="ru-RU" kern="1200" dirty="0">
                <a:solidFill>
                  <a:schemeClr val="tx1"/>
                </a:solidFill>
                <a:latin typeface="+mn-lt"/>
                <a:ea typeface="+mn-ea"/>
                <a:cs typeface="+mn-cs"/>
              </a:rPr>
              <a:t>Изучите причины сопротивления и при необходимости смените фокус</a:t>
            </a:r>
            <a:endParaRPr lang="ru-RU" kern="1200" dirty="0">
              <a:solidFill>
                <a:schemeClr val="tx1"/>
              </a:solidFill>
              <a:latin typeface="+mn-lt"/>
              <a:ea typeface="+mn-ea"/>
            </a:endParaRPr>
          </a:p>
          <a:p>
            <a:pPr>
              <a:lnSpc>
                <a:spcPct val="110000"/>
              </a:lnSpc>
              <a:spcBef>
                <a:spcPts val="0"/>
              </a:spcBef>
              <a:spcAft>
                <a:spcPts val="1200"/>
              </a:spcAft>
            </a:pPr>
            <a:r>
              <a:rPr lang="ru-RU" kern="1200" dirty="0">
                <a:solidFill>
                  <a:schemeClr val="tx1"/>
                </a:solidFill>
                <a:latin typeface="+mn-lt"/>
                <a:ea typeface="+mn-ea"/>
                <a:cs typeface="+mn-cs"/>
              </a:rPr>
              <a:t>Используйте рефлексивное слушание для устранения</a:t>
            </a:r>
            <a:r>
              <a:rPr lang="ru-RU" dirty="0">
                <a:solidFill>
                  <a:schemeClr val="tx1"/>
                </a:solidFill>
                <a:latin typeface="+mn-lt"/>
                <a:ea typeface="+mn-ea"/>
                <a:cs typeface="+mn-cs"/>
              </a:rPr>
              <a:t> </a:t>
            </a:r>
            <a:r>
              <a:rPr lang="ru-RU" kern="1200" dirty="0">
                <a:solidFill>
                  <a:schemeClr val="tx1"/>
                </a:solidFill>
                <a:latin typeface="+mn-lt"/>
                <a:ea typeface="+mn-ea"/>
                <a:cs typeface="+mn-cs"/>
              </a:rPr>
              <a:t>амбивалентности</a:t>
            </a:r>
            <a:endParaRPr lang="ru-RU" kern="1200" dirty="0">
              <a:solidFill>
                <a:schemeClr val="tx1"/>
              </a:solidFill>
              <a:latin typeface="+mn-lt"/>
              <a:ea typeface="+mn-ea"/>
            </a:endParaRPr>
          </a:p>
          <a:p>
            <a:pPr>
              <a:lnSpc>
                <a:spcPct val="110000"/>
              </a:lnSpc>
              <a:spcBef>
                <a:spcPts val="0"/>
              </a:spcBef>
              <a:spcAft>
                <a:spcPts val="1200"/>
              </a:spcAft>
              <a:buFont typeface="Arial" panose="020B0604020202020204" pitchFamily="34" charset="0"/>
              <a:buChar char="•"/>
            </a:pPr>
            <a:r>
              <a:rPr lang="ru-RU" kern="1200" dirty="0">
                <a:solidFill>
                  <a:schemeClr val="tx1"/>
                </a:solidFill>
                <a:latin typeface="+mn-lt"/>
                <a:ea typeface="+mn-ea"/>
                <a:cs typeface="+mn-cs"/>
              </a:rPr>
              <a:t>Вовлекайте клиента в решение проблем</a:t>
            </a:r>
            <a:endParaRPr lang="ru-RU" kern="1200" dirty="0">
              <a:solidFill>
                <a:schemeClr val="tx1"/>
              </a:solidFill>
              <a:latin typeface="+mn-lt"/>
              <a:ea typeface="+mn-ea"/>
            </a:endParaRPr>
          </a:p>
          <a:p>
            <a:pPr>
              <a:lnSpc>
                <a:spcPct val="110000"/>
              </a:lnSpc>
              <a:spcBef>
                <a:spcPts val="0"/>
              </a:spcBef>
              <a:spcAft>
                <a:spcPts val="1200"/>
              </a:spcAft>
              <a:buFont typeface="Arial" panose="020B0604020202020204" pitchFamily="34" charset="0"/>
              <a:buChar char="•"/>
            </a:pPr>
            <a:endParaRPr lang="en-US" kern="1200" dirty="0">
              <a:solidFill>
                <a:schemeClr val="tx1"/>
              </a:solidFill>
              <a:latin typeface="+mn-lt"/>
              <a:ea typeface="+mn-ea"/>
              <a:cs typeface="+mn-cs"/>
            </a:endParaRPr>
          </a:p>
        </p:txBody>
      </p:sp>
    </p:spTree>
    <p:extLst>
      <p:ext uri="{BB962C8B-B14F-4D97-AF65-F5344CB8AC3E}">
        <p14:creationId xmlns:p14="http://schemas.microsoft.com/office/powerpoint/2010/main" val="3114521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1E731B-F517-D345-B2EE-F3AD9E78C7F5}"/>
              </a:ext>
            </a:extLst>
          </p:cNvPr>
          <p:cNvSpPr>
            <a:spLocks noGrp="1"/>
          </p:cNvSpPr>
          <p:nvPr>
            <p:ph type="title"/>
          </p:nvPr>
        </p:nvSpPr>
        <p:spPr>
          <a:xfrm>
            <a:off x="1752600" y="2770221"/>
            <a:ext cx="8418095" cy="1032522"/>
          </a:xfrm>
        </p:spPr>
        <p:txBody>
          <a:bodyPr>
            <a:noAutofit/>
          </a:bodyPr>
          <a:lstStyle/>
          <a:p>
            <a:pPr algn="ctr"/>
            <a:r>
              <a:rPr lang="ru-RU" b="1">
                <a:solidFill>
                  <a:srgbClr val="577F9F"/>
                </a:solidFill>
              </a:rPr>
              <a:t>Когда мотивация переходит черту и становится принуждением?</a:t>
            </a:r>
            <a:endParaRPr lang="en-US" b="1">
              <a:solidFill>
                <a:srgbClr val="577F9F"/>
              </a:solidFill>
            </a:endParaRPr>
          </a:p>
        </p:txBody>
      </p:sp>
    </p:spTree>
    <p:extLst>
      <p:ext uri="{BB962C8B-B14F-4D97-AF65-F5344CB8AC3E}">
        <p14:creationId xmlns:p14="http://schemas.microsoft.com/office/powerpoint/2010/main" val="60687056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9A13AA-ECAA-43CB-B555-91C160E1A51D}"/>
              </a:ext>
            </a:extLst>
          </p:cNvPr>
          <p:cNvSpPr>
            <a:spLocks noGrp="1"/>
          </p:cNvSpPr>
          <p:nvPr>
            <p:ph type="title"/>
          </p:nvPr>
        </p:nvSpPr>
        <p:spPr>
          <a:xfrm>
            <a:off x="844973" y="836691"/>
            <a:ext cx="10515600" cy="800039"/>
          </a:xfrm>
        </p:spPr>
        <p:txBody>
          <a:bodyPr>
            <a:noAutofit/>
          </a:bodyPr>
          <a:lstStyle/>
          <a:p>
            <a:r>
              <a:rPr lang="ru-RU">
                <a:latin typeface="+mn-lt"/>
              </a:rPr>
              <a:t>Когда методы мотивационного интервью  неуместны</a:t>
            </a:r>
            <a:endParaRPr lang="en-US">
              <a:latin typeface="+mn-lt"/>
            </a:endParaRPr>
          </a:p>
        </p:txBody>
      </p:sp>
      <p:sp>
        <p:nvSpPr>
          <p:cNvPr id="3" name="Text Placeholder 2">
            <a:extLst>
              <a:ext uri="{FF2B5EF4-FFF2-40B4-BE49-F238E27FC236}">
                <a16:creationId xmlns:a16="http://schemas.microsoft.com/office/drawing/2014/main" id="{453BB96B-8508-4F7E-AA0C-B0C19A34ABAF}"/>
              </a:ext>
            </a:extLst>
          </p:cNvPr>
          <p:cNvSpPr>
            <a:spLocks noGrp="1"/>
          </p:cNvSpPr>
          <p:nvPr>
            <p:ph type="body" idx="1"/>
          </p:nvPr>
        </p:nvSpPr>
        <p:spPr/>
        <p:txBody>
          <a:bodyPr/>
          <a:lstStyle/>
          <a:p>
            <a:pPr>
              <a:lnSpc>
                <a:spcPct val="100000"/>
              </a:lnSpc>
            </a:pPr>
            <a:r>
              <a:rPr lang="ru-RU" sz="2800" dirty="0"/>
              <a:t>Если раскрывается насилие со стороны интимного партнера (НССИП), неуместно устранять амбивалентность, исследовать причины сопротивления или менять фокус</a:t>
            </a:r>
          </a:p>
          <a:p>
            <a:pPr>
              <a:lnSpc>
                <a:spcPct val="100000"/>
              </a:lnSpc>
            </a:pPr>
            <a:r>
              <a:rPr lang="ru-RU" sz="2800" dirty="0"/>
              <a:t>Вместо этого консультант должен перейти к набору навыков, называемых «Первая помощь </a:t>
            </a:r>
            <a:r>
              <a:rPr lang="en-US" dirty="0"/>
              <a:t>LIVES</a:t>
            </a:r>
            <a:r>
              <a:rPr lang="ru-RU" sz="2800" dirty="0"/>
              <a:t>»*</a:t>
            </a:r>
            <a:endParaRPr lang="en-US" sz="2800" dirty="0"/>
          </a:p>
          <a:p>
            <a:pPr>
              <a:lnSpc>
                <a:spcPct val="100000"/>
              </a:lnSpc>
            </a:pPr>
            <a:endParaRPr lang="ru-RU" sz="2800" dirty="0"/>
          </a:p>
          <a:p>
            <a:pPr>
              <a:lnSpc>
                <a:spcPct val="100000"/>
              </a:lnSpc>
            </a:pPr>
            <a:endParaRPr lang="en-US" sz="2800" dirty="0"/>
          </a:p>
          <a:p>
            <a:pPr>
              <a:lnSpc>
                <a:spcPct val="100000"/>
              </a:lnSpc>
            </a:pPr>
            <a:endParaRPr lang="en-US" dirty="0">
              <a:solidFill>
                <a:schemeClr val="tx1"/>
              </a:solidFill>
            </a:endParaRPr>
          </a:p>
          <a:p>
            <a:pPr marL="0" indent="0">
              <a:lnSpc>
                <a:spcPct val="100000"/>
              </a:lnSpc>
              <a:buNone/>
            </a:pPr>
            <a:endParaRPr lang="en-US" dirty="0">
              <a:solidFill>
                <a:schemeClr val="tx1"/>
              </a:solidFill>
            </a:endParaRPr>
          </a:p>
        </p:txBody>
      </p:sp>
      <p:sp>
        <p:nvSpPr>
          <p:cNvPr id="5" name="TextBox 4">
            <a:extLst>
              <a:ext uri="{FF2B5EF4-FFF2-40B4-BE49-F238E27FC236}">
                <a16:creationId xmlns:a16="http://schemas.microsoft.com/office/drawing/2014/main" id="{F885EBE4-C571-E84E-8FDD-A69F7FD88689}"/>
              </a:ext>
            </a:extLst>
          </p:cNvPr>
          <p:cNvSpPr txBox="1"/>
          <p:nvPr/>
        </p:nvSpPr>
        <p:spPr>
          <a:xfrm>
            <a:off x="844973" y="6045855"/>
            <a:ext cx="8543925" cy="523220"/>
          </a:xfrm>
          <a:prstGeom prst="rect">
            <a:avLst/>
          </a:prstGeom>
          <a:noFill/>
        </p:spPr>
        <p:txBody>
          <a:bodyPr wrap="square" rtlCol="0">
            <a:spAutoFit/>
          </a:bodyPr>
          <a:lstStyle/>
          <a:p>
            <a:r>
              <a:rPr lang="ru-RU" sz="2800"/>
              <a:t>* Обсуждается на следующей сессии</a:t>
            </a:r>
          </a:p>
        </p:txBody>
      </p:sp>
    </p:spTree>
    <p:extLst>
      <p:ext uri="{BB962C8B-B14F-4D97-AF65-F5344CB8AC3E}">
        <p14:creationId xmlns:p14="http://schemas.microsoft.com/office/powerpoint/2010/main" val="36191894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890F4256-0D5F-4E7C-A817-3296AEED894A}"/>
              </a:ext>
            </a:extLst>
          </p:cNvPr>
          <p:cNvSpPr>
            <a:spLocks noGrp="1"/>
          </p:cNvSpPr>
          <p:nvPr>
            <p:ph type="pic" sz="quarter" idx="10"/>
          </p:nvPr>
        </p:nvSpPr>
        <p:spPr/>
      </p:sp>
      <p:sp>
        <p:nvSpPr>
          <p:cNvPr id="2" name="Title 1">
            <a:extLst>
              <a:ext uri="{FF2B5EF4-FFF2-40B4-BE49-F238E27FC236}">
                <a16:creationId xmlns:a16="http://schemas.microsoft.com/office/drawing/2014/main" id="{8603458F-5286-4DAC-A0A8-8603D91D0A98}"/>
              </a:ext>
            </a:extLst>
          </p:cNvPr>
          <p:cNvSpPr>
            <a:spLocks noGrp="1"/>
          </p:cNvSpPr>
          <p:nvPr>
            <p:ph type="title"/>
          </p:nvPr>
        </p:nvSpPr>
        <p:spPr>
          <a:xfrm>
            <a:off x="1366897" y="4752477"/>
            <a:ext cx="8948177" cy="1325563"/>
          </a:xfrm>
        </p:spPr>
        <p:txBody>
          <a:bodyPr>
            <a:normAutofit/>
          </a:bodyPr>
          <a:lstStyle/>
          <a:p>
            <a:r>
              <a:rPr lang="ru-RU" dirty="0"/>
              <a:t>Сессия 11. Спрашивать о насилии со стороны интимного партнера и отвечать на него</a:t>
            </a:r>
          </a:p>
        </p:txBody>
      </p:sp>
    </p:spTree>
    <p:extLst>
      <p:ext uri="{BB962C8B-B14F-4D97-AF65-F5344CB8AC3E}">
        <p14:creationId xmlns:p14="http://schemas.microsoft.com/office/powerpoint/2010/main" val="789389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Oval 37">
            <a:extLst>
              <a:ext uri="{FF2B5EF4-FFF2-40B4-BE49-F238E27FC236}">
                <a16:creationId xmlns:a16="http://schemas.microsoft.com/office/drawing/2014/main" id="{797DE3EE-C282-4C04-9ED8-1EB8DF132E67}"/>
              </a:ext>
            </a:extLst>
          </p:cNvPr>
          <p:cNvSpPr/>
          <p:nvPr/>
        </p:nvSpPr>
        <p:spPr>
          <a:xfrm>
            <a:off x="466631" y="1528086"/>
            <a:ext cx="2483061" cy="1909034"/>
          </a:xfrm>
          <a:prstGeom prst="ellipse">
            <a:avLst/>
          </a:prstGeom>
          <a:solidFill>
            <a:srgbClr val="70AD47">
              <a:lumMod val="60000"/>
              <a:lumOff val="40000"/>
            </a:srgbClr>
          </a:solidFill>
          <a:ln w="12700" cap="flat" cmpd="sng" algn="ctr">
            <a:solidFill>
              <a:sysClr val="window" lastClr="FFFFFF">
                <a:hueOff val="0"/>
                <a:satOff val="0"/>
                <a:lumOff val="0"/>
                <a:alphaOff val="0"/>
              </a:sysClr>
            </a:solidFill>
            <a:prstDash val="solid"/>
            <a:miter lim="800000"/>
          </a:ln>
          <a:effectLst/>
        </p:spPr>
        <p:txBody>
          <a:bodyPr lIns="0" tIns="0" rIns="0" bIns="0" anchor="ctr" anchorCtr="0"/>
          <a:lstStyle/>
          <a:p>
            <a:pPr algn="ctr">
              <a:lnSpc>
                <a:spcPct val="90000"/>
              </a:lnSpc>
            </a:pPr>
            <a:r>
              <a:rPr lang="en-US" sz="1600" b="1" spc="-10">
                <a:solidFill>
                  <a:prstClr val="black"/>
                </a:solidFill>
                <a:cs typeface="Arial" panose="020B0604020202020204" pitchFamily="34" charset="0"/>
                <a:sym typeface="Arial"/>
              </a:rPr>
              <a:t>3. </a:t>
            </a:r>
          </a:p>
          <a:p>
            <a:pPr algn="ctr">
              <a:lnSpc>
                <a:spcPct val="90000"/>
              </a:lnSpc>
            </a:pPr>
            <a:r>
              <a:rPr lang="ru-RU" sz="1600" b="1" spc="-10">
                <a:solidFill>
                  <a:prstClr val="black"/>
                </a:solidFill>
                <a:cs typeface="Arial" panose="020B0604020202020204" pitchFamily="34" charset="0"/>
                <a:sym typeface="Arial"/>
              </a:rPr>
              <a:t>Оценка риска насилия со стороны интимного партнера и предоставление услуг</a:t>
            </a:r>
            <a:endParaRPr lang="en-US" sz="1600" b="1" spc="-10">
              <a:solidFill>
                <a:prstClr val="black"/>
              </a:solidFill>
              <a:cs typeface="Arial" panose="020B0604020202020204" pitchFamily="34" charset="0"/>
              <a:sym typeface="Arial"/>
            </a:endParaRPr>
          </a:p>
        </p:txBody>
      </p:sp>
      <p:graphicFrame>
        <p:nvGraphicFramePr>
          <p:cNvPr id="2" name="Table 1">
            <a:extLst>
              <a:ext uri="{FF2B5EF4-FFF2-40B4-BE49-F238E27FC236}">
                <a16:creationId xmlns:a16="http://schemas.microsoft.com/office/drawing/2014/main" id="{94CC0F38-F000-49F8-A0A1-6AD586CFCA32}"/>
              </a:ext>
            </a:extLst>
          </p:cNvPr>
          <p:cNvGraphicFramePr>
            <a:graphicFrameLocks noGrp="1"/>
          </p:cNvGraphicFramePr>
          <p:nvPr>
            <p:extLst>
              <p:ext uri="{D42A27DB-BD31-4B8C-83A1-F6EECF244321}">
                <p14:modId xmlns:p14="http://schemas.microsoft.com/office/powerpoint/2010/main" val="235293121"/>
              </p:ext>
            </p:extLst>
          </p:nvPr>
        </p:nvGraphicFramePr>
        <p:xfrm>
          <a:off x="54044" y="3527051"/>
          <a:ext cx="2746266" cy="2895600"/>
        </p:xfrm>
        <a:graphic>
          <a:graphicData uri="http://schemas.openxmlformats.org/drawingml/2006/table">
            <a:tbl>
              <a:tblPr firstRow="1" firstCol="1" bandRow="1"/>
              <a:tblGrid>
                <a:gridCol w="2746266">
                  <a:extLst>
                    <a:ext uri="{9D8B030D-6E8A-4147-A177-3AD203B41FA5}">
                      <a16:colId xmlns:a16="http://schemas.microsoft.com/office/drawing/2014/main" val="529000481"/>
                    </a:ext>
                  </a:extLst>
                </a:gridCol>
              </a:tblGrid>
              <a:tr h="2185167">
                <a:tc>
                  <a:txBody>
                    <a:bodyPr/>
                    <a:lstStyle/>
                    <a:p>
                      <a:pPr marL="0" marR="0" lvl="0" indent="0" algn="ctr" defTabSz="457200" rtl="0" eaLnBrk="1" fontAlgn="auto" latinLnBrk="0" hangingPunct="1">
                        <a:lnSpc>
                          <a:spcPct val="100000"/>
                        </a:lnSpc>
                        <a:spcBef>
                          <a:spcPts val="1200"/>
                        </a:spcBef>
                        <a:spcAft>
                          <a:spcPts val="1200"/>
                        </a:spcAft>
                        <a:buClrTx/>
                        <a:buSzTx/>
                        <a:buFontTx/>
                        <a:buNone/>
                        <a:tabLst/>
                        <a:defRPr/>
                      </a:pPr>
                      <a:r>
                        <a:rPr lang="ru-RU" sz="1900" b="1" dirty="0">
                          <a:effectLst/>
                          <a:latin typeface="Calibri Light" panose="020F0302020204030204" pitchFamily="34" charset="0"/>
                          <a:ea typeface="MS Mincho" panose="02020609040205080304" pitchFamily="49" charset="-128"/>
                          <a:cs typeface="Mangal" panose="02040503050203030202" pitchFamily="18" charset="0"/>
                        </a:rPr>
                        <a:t>Индексное тестирование </a:t>
                      </a:r>
                      <a:r>
                        <a:rPr lang="ru-RU" sz="1900" dirty="0">
                          <a:effectLst/>
                          <a:latin typeface="Calibri Light" panose="020F0302020204030204" pitchFamily="34" charset="0"/>
                          <a:ea typeface="MS Mincho" panose="02020609040205080304" pitchFamily="49" charset="-128"/>
                          <a:cs typeface="Mangal" panose="02040503050203030202" pitchFamily="18" charset="0"/>
                        </a:rPr>
                        <a:t>требует скрининг на НССИП. Консультанты не могут спрашивать о НССИП, пока нет следующих вспомогательных элементов для ограничения потенциального вреда</a:t>
                      </a:r>
                      <a:endParaRPr lang="en-US" sz="1900" dirty="0">
                        <a:effectLst/>
                        <a:latin typeface="Calibri Light" panose="020F0302020204030204" pitchFamily="34" charset="0"/>
                        <a:ea typeface="MS Mincho" panose="02020609040205080304" pitchFamily="49" charset="-128"/>
                        <a:cs typeface="Mangal" panose="02040503050203030202" pitchFamily="18" charset="0"/>
                      </a:endParaRPr>
                    </a:p>
                  </a:txBody>
                  <a:tcPr marL="137160" marR="137160" marT="0" marB="0" anchor="ctr">
                    <a:lnL>
                      <a:noFill/>
                    </a:lnL>
                    <a:lnR>
                      <a:noFill/>
                    </a:lnR>
                    <a:lnT>
                      <a:noFill/>
                    </a:lnT>
                    <a:lnB>
                      <a:noFill/>
                    </a:lnB>
                    <a:solidFill>
                      <a:srgbClr val="EDEDED"/>
                    </a:solidFill>
                  </a:tcPr>
                </a:tc>
                <a:extLst>
                  <a:ext uri="{0D108BD9-81ED-4DB2-BD59-A6C34878D82A}">
                    <a16:rowId xmlns:a16="http://schemas.microsoft.com/office/drawing/2014/main" val="1504055104"/>
                  </a:ext>
                </a:extLst>
              </a:tr>
            </a:tbl>
          </a:graphicData>
        </a:graphic>
      </p:graphicFrame>
      <p:sp>
        <p:nvSpPr>
          <p:cNvPr id="4" name="Footer Placeholder 3">
            <a:extLst>
              <a:ext uri="{FF2B5EF4-FFF2-40B4-BE49-F238E27FC236}">
                <a16:creationId xmlns:a16="http://schemas.microsoft.com/office/drawing/2014/main" id="{97B963F9-313B-42FB-B7C8-2201DDB1561D}"/>
              </a:ext>
            </a:extLst>
          </p:cNvPr>
          <p:cNvSpPr txBox="1">
            <a:spLocks/>
          </p:cNvSpPr>
          <p:nvPr/>
        </p:nvSpPr>
        <p:spPr>
          <a:xfrm>
            <a:off x="965873" y="5712229"/>
            <a:ext cx="3527366" cy="134632"/>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grpSp>
        <p:nvGrpSpPr>
          <p:cNvPr id="7" name="Google Shape;152;p27">
            <a:extLst>
              <a:ext uri="{FF2B5EF4-FFF2-40B4-BE49-F238E27FC236}">
                <a16:creationId xmlns:a16="http://schemas.microsoft.com/office/drawing/2014/main" id="{C5C9005D-1A62-4379-B6B4-D8087D7366DC}"/>
              </a:ext>
            </a:extLst>
          </p:cNvPr>
          <p:cNvGrpSpPr/>
          <p:nvPr/>
        </p:nvGrpSpPr>
        <p:grpSpPr>
          <a:xfrm>
            <a:off x="2873630" y="1876996"/>
            <a:ext cx="9080438" cy="3835233"/>
            <a:chOff x="-1807" y="2042744"/>
            <a:chExt cx="12050578" cy="4072999"/>
          </a:xfrm>
        </p:grpSpPr>
        <p:pic>
          <p:nvPicPr>
            <p:cNvPr id="8" name="Google Shape;153;p27">
              <a:extLst>
                <a:ext uri="{FF2B5EF4-FFF2-40B4-BE49-F238E27FC236}">
                  <a16:creationId xmlns:a16="http://schemas.microsoft.com/office/drawing/2014/main" id="{CD5966C1-0B28-463D-AD59-A22251A8C8DB}"/>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135" y="2057702"/>
              <a:ext cx="1599647" cy="1599646"/>
            </a:xfrm>
            <a:prstGeom prst="rect">
              <a:avLst/>
            </a:prstGeom>
            <a:noFill/>
            <a:ln>
              <a:noFill/>
            </a:ln>
          </p:spPr>
        </p:pic>
        <p:sp>
          <p:nvSpPr>
            <p:cNvPr id="9" name="Google Shape;154;p27">
              <a:extLst>
                <a:ext uri="{FF2B5EF4-FFF2-40B4-BE49-F238E27FC236}">
                  <a16:creationId xmlns:a16="http://schemas.microsoft.com/office/drawing/2014/main" id="{D3A0E222-F7C6-4778-BEAB-30D67101F9FC}"/>
                </a:ext>
              </a:extLst>
            </p:cNvPr>
            <p:cNvSpPr txBox="1"/>
            <p:nvPr/>
          </p:nvSpPr>
          <p:spPr>
            <a:xfrm>
              <a:off x="-1807" y="3795094"/>
              <a:ext cx="1817529" cy="2320649"/>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ru-RU" sz="1500" dirty="0">
                  <a:solidFill>
                    <a:schemeClr val="lt1"/>
                  </a:solidFill>
                  <a:latin typeface="Calibri"/>
                  <a:ea typeface="Calibri"/>
                  <a:cs typeface="Calibri"/>
                  <a:sym typeface="Calibri"/>
                </a:rPr>
                <a:t>Наличие письменного  протокола/ </a:t>
              </a:r>
              <a:r>
                <a:rPr lang="ru-RU" sz="1500" dirty="0" err="1">
                  <a:solidFill>
                    <a:schemeClr val="lt1"/>
                  </a:solidFill>
                  <a:latin typeface="Calibri"/>
                  <a:ea typeface="Calibri"/>
                  <a:cs typeface="Calibri"/>
                  <a:sym typeface="Calibri"/>
                </a:rPr>
                <a:t>СОПа</a:t>
              </a:r>
              <a:r>
                <a:rPr lang="ru-RU" sz="1500" dirty="0">
                  <a:solidFill>
                    <a:schemeClr val="lt1"/>
                  </a:solidFill>
                  <a:latin typeface="Calibri"/>
                  <a:ea typeface="Calibri"/>
                  <a:cs typeface="Calibri"/>
                  <a:sym typeface="Calibri"/>
                </a:rPr>
                <a:t> для  предоставления услуг в рамках реагирования на насилие</a:t>
              </a:r>
              <a:endParaRPr sz="1500" dirty="0"/>
            </a:p>
          </p:txBody>
        </p:sp>
        <p:pic>
          <p:nvPicPr>
            <p:cNvPr id="10" name="Google Shape;155;p27" descr="Image result for transparent training icon">
              <a:extLst>
                <a:ext uri="{FF2B5EF4-FFF2-40B4-BE49-F238E27FC236}">
                  <a16:creationId xmlns:a16="http://schemas.microsoft.com/office/drawing/2014/main" id="{68AD28F1-9375-4FCD-B866-7FE57923252B}"/>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02795" y="2078102"/>
              <a:ext cx="1599648" cy="1537883"/>
            </a:xfrm>
            <a:prstGeom prst="rect">
              <a:avLst/>
            </a:prstGeom>
            <a:noFill/>
            <a:ln>
              <a:noFill/>
            </a:ln>
          </p:spPr>
        </p:pic>
        <p:sp>
          <p:nvSpPr>
            <p:cNvPr id="11" name="Google Shape;156;p27">
              <a:extLst>
                <a:ext uri="{FF2B5EF4-FFF2-40B4-BE49-F238E27FC236}">
                  <a16:creationId xmlns:a16="http://schemas.microsoft.com/office/drawing/2014/main" id="{BE5CBC3B-72FF-4829-99BE-D8C0F7150AAA}"/>
                </a:ext>
              </a:extLst>
            </p:cNvPr>
            <p:cNvSpPr txBox="1"/>
            <p:nvPr/>
          </p:nvSpPr>
          <p:spPr>
            <a:xfrm>
              <a:off x="6336086" y="3795095"/>
              <a:ext cx="1599647" cy="2320648"/>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ru-RU" sz="1600">
                  <a:solidFill>
                    <a:schemeClr val="lt1"/>
                  </a:solidFill>
                  <a:latin typeface="Calibri"/>
                  <a:cs typeface="Calibri"/>
                  <a:sym typeface="Calibri"/>
                </a:rPr>
                <a:t>Консультанты предлагают первую помощь (</a:t>
              </a:r>
              <a:r>
                <a:rPr lang="en-US" sz="1600">
                  <a:solidFill>
                    <a:schemeClr val="lt1"/>
                  </a:solidFill>
                  <a:latin typeface="Calibri"/>
                  <a:cs typeface="Calibri"/>
                  <a:sym typeface="Calibri"/>
                </a:rPr>
                <a:t>LIVES)</a:t>
              </a:r>
              <a:endParaRPr sz="1600"/>
            </a:p>
            <a:p>
              <a:pPr algn="ctr"/>
              <a:endParaRPr sz="1600">
                <a:solidFill>
                  <a:schemeClr val="lt1"/>
                </a:solidFill>
                <a:latin typeface="Calibri"/>
                <a:ea typeface="Calibri"/>
                <a:cs typeface="Calibri"/>
                <a:sym typeface="Calibri"/>
              </a:endParaRPr>
            </a:p>
            <a:p>
              <a:pPr algn="ctr"/>
              <a:endParaRPr sz="1600">
                <a:solidFill>
                  <a:schemeClr val="lt1"/>
                </a:solidFill>
                <a:latin typeface="Calibri"/>
                <a:ea typeface="Calibri"/>
                <a:cs typeface="Calibri"/>
                <a:sym typeface="Calibri"/>
              </a:endParaRPr>
            </a:p>
          </p:txBody>
        </p:sp>
        <p:pic>
          <p:nvPicPr>
            <p:cNvPr id="12" name="Google Shape;157;p27" descr="Image result for transparent list icon">
              <a:extLst>
                <a:ext uri="{FF2B5EF4-FFF2-40B4-BE49-F238E27FC236}">
                  <a16:creationId xmlns:a16="http://schemas.microsoft.com/office/drawing/2014/main" id="{AA62E5D9-22B4-409E-867D-F233CB3A4ACC}"/>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39780" y="2097297"/>
              <a:ext cx="1317970" cy="1520456"/>
            </a:xfrm>
            <a:prstGeom prst="rect">
              <a:avLst/>
            </a:prstGeom>
            <a:noFill/>
            <a:ln>
              <a:noFill/>
            </a:ln>
          </p:spPr>
        </p:pic>
        <p:sp>
          <p:nvSpPr>
            <p:cNvPr id="13" name="Google Shape;158;p27">
              <a:extLst>
                <a:ext uri="{FF2B5EF4-FFF2-40B4-BE49-F238E27FC236}">
                  <a16:creationId xmlns:a16="http://schemas.microsoft.com/office/drawing/2014/main" id="{3CB68BD3-E856-47CB-9574-B6DDB7606A6B}"/>
                </a:ext>
              </a:extLst>
            </p:cNvPr>
            <p:cNvSpPr txBox="1"/>
            <p:nvPr/>
          </p:nvSpPr>
          <p:spPr>
            <a:xfrm>
              <a:off x="2090603" y="3795095"/>
              <a:ext cx="1816325" cy="2320648"/>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ru-RU" sz="1500" dirty="0">
                  <a:solidFill>
                    <a:schemeClr val="lt1"/>
                  </a:solidFill>
                  <a:latin typeface="Calibri"/>
                  <a:ea typeface="Calibri"/>
                  <a:cs typeface="Calibri"/>
                  <a:sym typeface="Calibri"/>
                </a:rPr>
                <a:t>Наличие стандартных вопросов для документации</a:t>
              </a:r>
            </a:p>
            <a:p>
              <a:pPr algn="ctr"/>
              <a:r>
                <a:rPr lang="ru-RU" sz="1500" dirty="0">
                  <a:solidFill>
                    <a:schemeClr val="lt1"/>
                  </a:solidFill>
                  <a:latin typeface="Calibri"/>
                  <a:ea typeface="Calibri"/>
                  <a:cs typeface="Calibri"/>
                  <a:sym typeface="Calibri"/>
                </a:rPr>
                <a:t>и механизмы безопасного хранения</a:t>
              </a:r>
            </a:p>
            <a:p>
              <a:pPr algn="ctr"/>
              <a:endParaRPr lang="en-US" sz="1500" dirty="0"/>
            </a:p>
          </p:txBody>
        </p:sp>
        <p:pic>
          <p:nvPicPr>
            <p:cNvPr id="14" name="Google Shape;159;p27" descr="Image result for transparent interview icon">
              <a:extLst>
                <a:ext uri="{FF2B5EF4-FFF2-40B4-BE49-F238E27FC236}">
                  <a16:creationId xmlns:a16="http://schemas.microsoft.com/office/drawing/2014/main" id="{886D7AF4-894B-4B0A-80BC-7A8DC2011563}"/>
                </a:ext>
              </a:extLst>
            </p:cNvPr>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8517312" y="2057702"/>
              <a:ext cx="1516800" cy="1558281"/>
            </a:xfrm>
            <a:prstGeom prst="rect">
              <a:avLst/>
            </a:prstGeom>
            <a:noFill/>
            <a:ln>
              <a:noFill/>
            </a:ln>
          </p:spPr>
        </p:pic>
        <p:sp>
          <p:nvSpPr>
            <p:cNvPr id="15" name="Google Shape;160;p27">
              <a:extLst>
                <a:ext uri="{FF2B5EF4-FFF2-40B4-BE49-F238E27FC236}">
                  <a16:creationId xmlns:a16="http://schemas.microsoft.com/office/drawing/2014/main" id="{F593DC2D-0A98-4CDB-9E37-A9245D175DC8}"/>
                </a:ext>
              </a:extLst>
            </p:cNvPr>
            <p:cNvSpPr txBox="1"/>
            <p:nvPr/>
          </p:nvSpPr>
          <p:spPr>
            <a:xfrm>
              <a:off x="8475133" y="3795094"/>
              <a:ext cx="1705072" cy="2320639"/>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ru-RU" sz="1500">
                  <a:solidFill>
                    <a:schemeClr val="lt1"/>
                  </a:solidFill>
                  <a:latin typeface="Calibri"/>
                  <a:cs typeface="Calibri"/>
                  <a:sym typeface="Calibri"/>
                </a:rPr>
                <a:t>Консультанты спрашивают о насилии только в месте, к-е обеспечивает приватность и конфиденциальность</a:t>
              </a:r>
              <a:endParaRPr sz="1500"/>
            </a:p>
          </p:txBody>
        </p:sp>
        <p:sp>
          <p:nvSpPr>
            <p:cNvPr id="16" name="Google Shape;161;p27">
              <a:extLst>
                <a:ext uri="{FF2B5EF4-FFF2-40B4-BE49-F238E27FC236}">
                  <a16:creationId xmlns:a16="http://schemas.microsoft.com/office/drawing/2014/main" id="{4EDE8E69-CE0F-4812-A917-CA6F1CB84E51}"/>
                </a:ext>
              </a:extLst>
            </p:cNvPr>
            <p:cNvSpPr txBox="1"/>
            <p:nvPr/>
          </p:nvSpPr>
          <p:spPr>
            <a:xfrm>
              <a:off x="4302797" y="3795095"/>
              <a:ext cx="1599647" cy="2320648"/>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ru-RU" sz="1600" dirty="0">
                  <a:solidFill>
                    <a:schemeClr val="lt1"/>
                  </a:solidFill>
                  <a:latin typeface="Calibri"/>
                  <a:ea typeface="Calibri"/>
                  <a:cs typeface="Calibri"/>
                  <a:sym typeface="Calibri"/>
                </a:rPr>
                <a:t>Консультанты обучены, как спрашивать о насилии и реагировать на него</a:t>
              </a:r>
              <a:endParaRPr sz="1600" dirty="0"/>
            </a:p>
          </p:txBody>
        </p:sp>
        <p:grpSp>
          <p:nvGrpSpPr>
            <p:cNvPr id="17" name="Google Shape;162;p27">
              <a:extLst>
                <a:ext uri="{FF2B5EF4-FFF2-40B4-BE49-F238E27FC236}">
                  <a16:creationId xmlns:a16="http://schemas.microsoft.com/office/drawing/2014/main" id="{315EFF2C-5751-4301-8960-E496016D6E50}"/>
                </a:ext>
              </a:extLst>
            </p:cNvPr>
            <p:cNvGrpSpPr/>
            <p:nvPr/>
          </p:nvGrpSpPr>
          <p:grpSpPr>
            <a:xfrm>
              <a:off x="10568266" y="2154396"/>
              <a:ext cx="1349238" cy="1474936"/>
              <a:chOff x="10526589" y="1949192"/>
              <a:chExt cx="1349238" cy="1474936"/>
            </a:xfrm>
          </p:grpSpPr>
          <p:pic>
            <p:nvPicPr>
              <p:cNvPr id="23" name="Google Shape;163;p27">
                <a:extLst>
                  <a:ext uri="{FF2B5EF4-FFF2-40B4-BE49-F238E27FC236}">
                    <a16:creationId xmlns:a16="http://schemas.microsoft.com/office/drawing/2014/main" id="{BCE458F2-1DA7-4925-921A-A9370839ABF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987084" y="2368748"/>
                <a:ext cx="440372" cy="567147"/>
              </a:xfrm>
              <a:prstGeom prst="rect">
                <a:avLst/>
              </a:prstGeom>
              <a:noFill/>
              <a:ln>
                <a:noFill/>
              </a:ln>
            </p:spPr>
          </p:pic>
          <p:pic>
            <p:nvPicPr>
              <p:cNvPr id="24" name="Google Shape;164;p27">
                <a:extLst>
                  <a:ext uri="{FF2B5EF4-FFF2-40B4-BE49-F238E27FC236}">
                    <a16:creationId xmlns:a16="http://schemas.microsoft.com/office/drawing/2014/main" id="{D6BF2E8C-8523-487C-B94B-59134FE3E46F}"/>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26589" y="1949192"/>
                <a:ext cx="440372" cy="567146"/>
              </a:xfrm>
              <a:prstGeom prst="rect">
                <a:avLst/>
              </a:prstGeom>
              <a:noFill/>
              <a:ln>
                <a:noFill/>
              </a:ln>
            </p:spPr>
          </p:pic>
          <p:pic>
            <p:nvPicPr>
              <p:cNvPr id="25" name="Google Shape;165;p27">
                <a:extLst>
                  <a:ext uri="{FF2B5EF4-FFF2-40B4-BE49-F238E27FC236}">
                    <a16:creationId xmlns:a16="http://schemas.microsoft.com/office/drawing/2014/main" id="{46CB6420-86C6-483B-9920-1C1C29B1866A}"/>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435455" y="1961914"/>
                <a:ext cx="440372" cy="567146"/>
              </a:xfrm>
              <a:prstGeom prst="rect">
                <a:avLst/>
              </a:prstGeom>
              <a:noFill/>
              <a:ln>
                <a:noFill/>
              </a:ln>
            </p:spPr>
          </p:pic>
          <p:pic>
            <p:nvPicPr>
              <p:cNvPr id="26" name="Google Shape;166;p27">
                <a:extLst>
                  <a:ext uri="{FF2B5EF4-FFF2-40B4-BE49-F238E27FC236}">
                    <a16:creationId xmlns:a16="http://schemas.microsoft.com/office/drawing/2014/main" id="{A65715E0-2BE8-4B9E-824A-33D2DEEDF92D}"/>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1427457" y="2856982"/>
                <a:ext cx="440372" cy="567146"/>
              </a:xfrm>
              <a:prstGeom prst="rect">
                <a:avLst/>
              </a:prstGeom>
              <a:noFill/>
              <a:ln>
                <a:noFill/>
              </a:ln>
            </p:spPr>
          </p:pic>
          <p:pic>
            <p:nvPicPr>
              <p:cNvPr id="27" name="Google Shape;167;p27">
                <a:extLst>
                  <a:ext uri="{FF2B5EF4-FFF2-40B4-BE49-F238E27FC236}">
                    <a16:creationId xmlns:a16="http://schemas.microsoft.com/office/drawing/2014/main" id="{88D76801-DD73-4F78-A01C-2A1008FE278F}"/>
                  </a:ext>
                </a:extLst>
              </p:cNvPr>
              <p:cNvPicPr preferRelativeResize="0"/>
              <p:nvPr/>
            </p:nvPicPr>
            <p:blipFill rotWithShape="1">
              <a:blip r:embed="rId7" cstate="email">
                <a:alphaModFix/>
                <a:extLst>
                  <a:ext uri="{28A0092B-C50C-407E-A947-70E740481C1C}">
                    <a14:useLocalDpi xmlns:a14="http://schemas.microsoft.com/office/drawing/2010/main"/>
                  </a:ext>
                </a:extLst>
              </a:blip>
              <a:srcRect/>
              <a:stretch/>
            </p:blipFill>
            <p:spPr>
              <a:xfrm>
                <a:off x="10538715" y="2856982"/>
                <a:ext cx="440372" cy="567146"/>
              </a:xfrm>
              <a:prstGeom prst="rect">
                <a:avLst/>
              </a:prstGeom>
              <a:noFill/>
              <a:ln>
                <a:noFill/>
              </a:ln>
            </p:spPr>
          </p:pic>
          <p:cxnSp>
            <p:nvCxnSpPr>
              <p:cNvPr id="28" name="Google Shape;168;p27">
                <a:extLst>
                  <a:ext uri="{FF2B5EF4-FFF2-40B4-BE49-F238E27FC236}">
                    <a16:creationId xmlns:a16="http://schemas.microsoft.com/office/drawing/2014/main" id="{A4122B91-09D6-4D2B-9434-2C004F45DA26}"/>
                  </a:ext>
                </a:extLst>
              </p:cNvPr>
              <p:cNvCxnSpPr/>
              <p:nvPr/>
            </p:nvCxnSpPr>
            <p:spPr>
              <a:xfrm>
                <a:off x="10919048" y="2539202"/>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29" name="Google Shape;169;p27">
                <a:extLst>
                  <a:ext uri="{FF2B5EF4-FFF2-40B4-BE49-F238E27FC236}">
                    <a16:creationId xmlns:a16="http://schemas.microsoft.com/office/drawing/2014/main" id="{4081D754-1A3C-46DF-950E-59E625EC06CC}"/>
                  </a:ext>
                </a:extLst>
              </p:cNvPr>
              <p:cNvCxnSpPr/>
              <p:nvPr/>
            </p:nvCxnSpPr>
            <p:spPr>
              <a:xfrm>
                <a:off x="11340867" y="3035641"/>
                <a:ext cx="83539" cy="132931"/>
              </a:xfrm>
              <a:prstGeom prst="straightConnector1">
                <a:avLst/>
              </a:prstGeom>
              <a:noFill/>
              <a:ln w="76200" cap="flat" cmpd="sng">
                <a:solidFill>
                  <a:schemeClr val="dk1"/>
                </a:solidFill>
                <a:prstDash val="solid"/>
                <a:miter lim="800000"/>
                <a:headEnd type="none" w="sm" len="sm"/>
                <a:tailEnd type="none" w="sm" len="sm"/>
              </a:ln>
            </p:spPr>
          </p:cxnSp>
          <p:cxnSp>
            <p:nvCxnSpPr>
              <p:cNvPr id="30" name="Google Shape;170;p27">
                <a:extLst>
                  <a:ext uri="{FF2B5EF4-FFF2-40B4-BE49-F238E27FC236}">
                    <a16:creationId xmlns:a16="http://schemas.microsoft.com/office/drawing/2014/main" id="{AB5F7406-21D3-40BD-A8B8-DC92AD3E2698}"/>
                  </a:ext>
                </a:extLst>
              </p:cNvPr>
              <p:cNvCxnSpPr/>
              <p:nvPr/>
            </p:nvCxnSpPr>
            <p:spPr>
              <a:xfrm rot="10800000" flipH="1">
                <a:off x="10953066" y="3045312"/>
                <a:ext cx="117320" cy="123260"/>
              </a:xfrm>
              <a:prstGeom prst="straightConnector1">
                <a:avLst/>
              </a:prstGeom>
              <a:noFill/>
              <a:ln w="76200" cap="flat" cmpd="sng">
                <a:solidFill>
                  <a:schemeClr val="dk1"/>
                </a:solidFill>
                <a:prstDash val="solid"/>
                <a:miter lim="800000"/>
                <a:headEnd type="none" w="sm" len="sm"/>
                <a:tailEnd type="none" w="sm" len="sm"/>
              </a:ln>
            </p:spPr>
          </p:cxnSp>
          <p:cxnSp>
            <p:nvCxnSpPr>
              <p:cNvPr id="31" name="Google Shape;171;p27">
                <a:extLst>
                  <a:ext uri="{FF2B5EF4-FFF2-40B4-BE49-F238E27FC236}">
                    <a16:creationId xmlns:a16="http://schemas.microsoft.com/office/drawing/2014/main" id="{AB8D9ED6-3938-4705-8C10-446B4C9B2E4B}"/>
                  </a:ext>
                </a:extLst>
              </p:cNvPr>
              <p:cNvCxnSpPr/>
              <p:nvPr/>
            </p:nvCxnSpPr>
            <p:spPr>
              <a:xfrm rot="10800000" flipH="1">
                <a:off x="11368797" y="2533578"/>
                <a:ext cx="117320" cy="123260"/>
              </a:xfrm>
              <a:prstGeom prst="straightConnector1">
                <a:avLst/>
              </a:prstGeom>
              <a:noFill/>
              <a:ln w="76200" cap="flat" cmpd="sng">
                <a:solidFill>
                  <a:schemeClr val="dk1"/>
                </a:solidFill>
                <a:prstDash val="solid"/>
                <a:miter lim="800000"/>
                <a:headEnd type="none" w="sm" len="sm"/>
                <a:tailEnd type="none" w="sm" len="sm"/>
              </a:ln>
            </p:spPr>
          </p:cxnSp>
        </p:grpSp>
        <p:sp>
          <p:nvSpPr>
            <p:cNvPr id="18" name="Google Shape;172;p27">
              <a:extLst>
                <a:ext uri="{FF2B5EF4-FFF2-40B4-BE49-F238E27FC236}">
                  <a16:creationId xmlns:a16="http://schemas.microsoft.com/office/drawing/2014/main" id="{43335B9F-8585-493A-BD43-DA3F27261BE0}"/>
                </a:ext>
              </a:extLst>
            </p:cNvPr>
            <p:cNvSpPr txBox="1"/>
            <p:nvPr/>
          </p:nvSpPr>
          <p:spPr>
            <a:xfrm>
              <a:off x="10449124" y="3795094"/>
              <a:ext cx="1599647" cy="2320637"/>
            </a:xfrm>
            <a:prstGeom prst="rect">
              <a:avLst/>
            </a:prstGeom>
            <a:solidFill>
              <a:srgbClr val="578537"/>
            </a:solidFill>
            <a:ln w="9525" cap="flat" cmpd="sng">
              <a:noFill/>
              <a:prstDash val="solid"/>
              <a:round/>
              <a:headEnd type="none" w="sm" len="sm"/>
              <a:tailEnd type="none" w="sm" len="sm"/>
            </a:ln>
          </p:spPr>
          <p:txBody>
            <a:bodyPr spcFirstLastPara="1" wrap="square" lIns="51431" tIns="25706" rIns="51431" bIns="25706" anchor="t" anchorCtr="0">
              <a:noAutofit/>
            </a:bodyPr>
            <a:lstStyle/>
            <a:p>
              <a:pPr algn="ctr"/>
              <a:r>
                <a:rPr lang="ru-RU" sz="1500">
                  <a:solidFill>
                    <a:schemeClr val="lt1"/>
                  </a:solidFill>
                  <a:latin typeface="Calibri"/>
                  <a:ea typeface="Calibri"/>
                  <a:cs typeface="Calibri"/>
                  <a:sym typeface="Calibri"/>
                </a:rPr>
                <a:t>Система перенаправлений на услуги по реагированию на насилие</a:t>
              </a:r>
              <a:endParaRPr sz="1500">
                <a:solidFill>
                  <a:schemeClr val="lt1"/>
                </a:solidFill>
                <a:latin typeface="Calibri"/>
                <a:ea typeface="Calibri"/>
                <a:cs typeface="Calibri"/>
                <a:sym typeface="Calibri"/>
              </a:endParaRPr>
            </a:p>
          </p:txBody>
        </p:sp>
        <p:pic>
          <p:nvPicPr>
            <p:cNvPr id="19" name="Google Shape;173;p27" descr="Image result for transparent help icon">
              <a:extLst>
                <a:ext uri="{FF2B5EF4-FFF2-40B4-BE49-F238E27FC236}">
                  <a16:creationId xmlns:a16="http://schemas.microsoft.com/office/drawing/2014/main" id="{AA745978-60D5-44AC-A607-03BAE43102D7}"/>
                </a:ext>
              </a:extLst>
            </p:cNvPr>
            <p:cNvPicPr preferRelativeResize="0"/>
            <p:nvPr/>
          </p:nvPicPr>
          <p:blipFill rotWithShape="1">
            <a:blip r:embed="rId8" cstate="email">
              <a:alphaModFix/>
              <a:extLst>
                <a:ext uri="{28A0092B-C50C-407E-A947-70E740481C1C}">
                  <a14:useLocalDpi xmlns:a14="http://schemas.microsoft.com/office/drawing/2010/main"/>
                </a:ext>
              </a:extLst>
            </a:blip>
            <a:srcRect/>
            <a:stretch/>
          </p:blipFill>
          <p:spPr>
            <a:xfrm>
              <a:off x="6336855" y="2042744"/>
              <a:ext cx="1598110" cy="1598108"/>
            </a:xfrm>
            <a:prstGeom prst="rect">
              <a:avLst/>
            </a:prstGeom>
            <a:noFill/>
            <a:ln>
              <a:noFill/>
            </a:ln>
          </p:spPr>
        </p:pic>
        <p:pic>
          <p:nvPicPr>
            <p:cNvPr id="20" name="Google Shape;153;p27">
              <a:extLst>
                <a:ext uri="{FF2B5EF4-FFF2-40B4-BE49-F238E27FC236}">
                  <a16:creationId xmlns:a16="http://schemas.microsoft.com/office/drawing/2014/main" id="{292A552A-D1AC-4B72-98B2-AC81086A8BD1}"/>
                </a:ext>
              </a:extLst>
            </p:cNvPr>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07135" y="2094352"/>
              <a:ext cx="1599647" cy="1599646"/>
            </a:xfrm>
            <a:prstGeom prst="rect">
              <a:avLst/>
            </a:prstGeom>
            <a:noFill/>
            <a:ln>
              <a:noFill/>
            </a:ln>
          </p:spPr>
        </p:pic>
        <p:pic>
          <p:nvPicPr>
            <p:cNvPr id="21" name="Google Shape;155;p27" descr="Image result for transparent training icon">
              <a:extLst>
                <a:ext uri="{FF2B5EF4-FFF2-40B4-BE49-F238E27FC236}">
                  <a16:creationId xmlns:a16="http://schemas.microsoft.com/office/drawing/2014/main" id="{6B637052-6DF0-465F-8F77-54D33198D423}"/>
                </a:ext>
              </a:extLst>
            </p:cNvPr>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302795" y="2114752"/>
              <a:ext cx="1599648" cy="1537883"/>
            </a:xfrm>
            <a:prstGeom prst="rect">
              <a:avLst/>
            </a:prstGeom>
            <a:noFill/>
            <a:ln>
              <a:noFill/>
            </a:ln>
          </p:spPr>
        </p:pic>
        <p:pic>
          <p:nvPicPr>
            <p:cNvPr id="22" name="Google Shape;157;p27" descr="Image result for transparent list icon">
              <a:extLst>
                <a:ext uri="{FF2B5EF4-FFF2-40B4-BE49-F238E27FC236}">
                  <a16:creationId xmlns:a16="http://schemas.microsoft.com/office/drawing/2014/main" id="{8D62A0A5-8A4E-4158-BFCB-B3D6206BF242}"/>
                </a:ext>
              </a:extLst>
            </p:cNvPr>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2339780" y="2133948"/>
              <a:ext cx="1317970" cy="1520456"/>
            </a:xfrm>
            <a:prstGeom prst="rect">
              <a:avLst/>
            </a:prstGeom>
            <a:noFill/>
            <a:ln>
              <a:noFill/>
            </a:ln>
          </p:spPr>
        </p:pic>
      </p:grpSp>
      <p:sp>
        <p:nvSpPr>
          <p:cNvPr id="33" name="Google Shape;175;p27">
            <a:extLst>
              <a:ext uri="{FF2B5EF4-FFF2-40B4-BE49-F238E27FC236}">
                <a16:creationId xmlns:a16="http://schemas.microsoft.com/office/drawing/2014/main" id="{FD20DC91-69EA-4655-A77B-01313B53105A}"/>
              </a:ext>
            </a:extLst>
          </p:cNvPr>
          <p:cNvSpPr txBox="1"/>
          <p:nvPr/>
        </p:nvSpPr>
        <p:spPr>
          <a:xfrm>
            <a:off x="204723" y="6549503"/>
            <a:ext cx="6965333" cy="134632"/>
          </a:xfrm>
          <a:prstGeom prst="rect">
            <a:avLst/>
          </a:prstGeom>
          <a:noFill/>
          <a:ln>
            <a:noFill/>
          </a:ln>
        </p:spPr>
        <p:txBody>
          <a:bodyPr spcFirstLastPara="1" wrap="square" lIns="51431" tIns="25706" rIns="51431" bIns="25706" anchor="t" anchorCtr="0">
            <a:noAutofit/>
          </a:bodyPr>
          <a:lstStyle/>
          <a:p>
            <a:r>
              <a:rPr lang="ru-RU" sz="900">
                <a:solidFill>
                  <a:srgbClr val="595959"/>
                </a:solidFill>
                <a:ea typeface="+mj-ea"/>
                <a:cs typeface="+mj-cs"/>
              </a:rPr>
              <a:t>Источник: адаптировано из </a:t>
            </a:r>
            <a:r>
              <a:rPr lang="en-US" sz="900">
                <a:solidFill>
                  <a:srgbClr val="595959"/>
                </a:solidFill>
                <a:ea typeface="+mj-ea"/>
                <a:cs typeface="+mj-cs"/>
              </a:rPr>
              <a:t>USAID, Office of HIV / AIDS, Gender and Sexual Diversity</a:t>
            </a:r>
            <a:r>
              <a:rPr lang="ru-RU" sz="900">
                <a:solidFill>
                  <a:srgbClr val="595959"/>
                </a:solidFill>
                <a:ea typeface="+mj-ea"/>
                <a:cs typeface="+mj-cs"/>
              </a:rPr>
              <a:t> </a:t>
            </a:r>
            <a:r>
              <a:rPr lang="en-US" sz="900">
                <a:solidFill>
                  <a:srgbClr val="595959"/>
                </a:solidFill>
                <a:ea typeface="+mj-ea"/>
                <a:cs typeface="+mj-cs"/>
              </a:rPr>
              <a:t>Branch.</a:t>
            </a:r>
          </a:p>
        </p:txBody>
      </p:sp>
      <p:sp>
        <p:nvSpPr>
          <p:cNvPr id="5" name="Rectangle 4">
            <a:extLst>
              <a:ext uri="{FF2B5EF4-FFF2-40B4-BE49-F238E27FC236}">
                <a16:creationId xmlns:a16="http://schemas.microsoft.com/office/drawing/2014/main" id="{BE4E697A-92EC-4A4C-9F2D-7CE983FCD0B1}"/>
              </a:ext>
            </a:extLst>
          </p:cNvPr>
          <p:cNvSpPr/>
          <p:nvPr/>
        </p:nvSpPr>
        <p:spPr>
          <a:xfrm>
            <a:off x="5942711" y="1457237"/>
            <a:ext cx="3114709" cy="4415381"/>
          </a:xfrm>
          <a:prstGeom prst="rect">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1EE06CF6-5B79-4D1D-9F28-82CCC1FAFC6D}"/>
              </a:ext>
            </a:extLst>
          </p:cNvPr>
          <p:cNvSpPr>
            <a:spLocks noGrp="1"/>
          </p:cNvSpPr>
          <p:nvPr>
            <p:ph type="title"/>
          </p:nvPr>
        </p:nvSpPr>
        <p:spPr/>
        <p:txBody>
          <a:bodyPr>
            <a:normAutofit fontScale="90000"/>
          </a:bodyPr>
          <a:lstStyle/>
          <a:p>
            <a:r>
              <a:rPr lang="ru-RU"/>
              <a:t>Минимальные требования, которые должны быть выполнены, прежде чем вы спросите о насилии</a:t>
            </a:r>
            <a:endParaRPr lang="en-US"/>
          </a:p>
        </p:txBody>
      </p:sp>
    </p:spTree>
    <p:extLst>
      <p:ext uri="{BB962C8B-B14F-4D97-AF65-F5344CB8AC3E}">
        <p14:creationId xmlns:p14="http://schemas.microsoft.com/office/powerpoint/2010/main" val="3217861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E7557-7182-4080-8B19-FE8F17D4E808}"/>
              </a:ext>
            </a:extLst>
          </p:cNvPr>
          <p:cNvSpPr>
            <a:spLocks noGrp="1"/>
          </p:cNvSpPr>
          <p:nvPr>
            <p:ph type="title"/>
          </p:nvPr>
        </p:nvSpPr>
        <p:spPr>
          <a:xfrm>
            <a:off x="838200" y="387016"/>
            <a:ext cx="10515600" cy="800039"/>
          </a:xfrm>
        </p:spPr>
        <p:txBody>
          <a:bodyPr/>
          <a:lstStyle/>
          <a:p>
            <a:r>
              <a:rPr lang="ru-RU"/>
              <a:t>Как начать разговор о НССИП</a:t>
            </a:r>
            <a:endParaRPr lang="en-US"/>
          </a:p>
        </p:txBody>
      </p:sp>
      <p:sp>
        <p:nvSpPr>
          <p:cNvPr id="3" name="Text Placeholder 2">
            <a:extLst>
              <a:ext uri="{FF2B5EF4-FFF2-40B4-BE49-F238E27FC236}">
                <a16:creationId xmlns:a16="http://schemas.microsoft.com/office/drawing/2014/main" id="{07ED6C65-61CD-4D63-84D3-73A442E01495}"/>
              </a:ext>
            </a:extLst>
          </p:cNvPr>
          <p:cNvSpPr>
            <a:spLocks noGrp="1"/>
          </p:cNvSpPr>
          <p:nvPr>
            <p:ph type="body" idx="1"/>
          </p:nvPr>
        </p:nvSpPr>
        <p:spPr>
          <a:xfrm>
            <a:off x="838200" y="1388533"/>
            <a:ext cx="11064498" cy="4932746"/>
          </a:xfrm>
        </p:spPr>
        <p:txBody>
          <a:bodyPr>
            <a:noAutofit/>
          </a:bodyPr>
          <a:lstStyle/>
          <a:p>
            <a:pPr>
              <a:lnSpc>
                <a:spcPct val="110000"/>
              </a:lnSpc>
              <a:spcBef>
                <a:spcPts val="0"/>
              </a:spcBef>
              <a:spcAft>
                <a:spcPts val="800"/>
              </a:spcAft>
            </a:pPr>
            <a:r>
              <a:rPr lang="ru-RU" sz="2400" dirty="0">
                <a:solidFill>
                  <a:schemeClr val="tx1"/>
                </a:solidFill>
              </a:rPr>
              <a:t>Начните с объяснения того, что вы хотели бы спросить о насилии, потому что вы:</a:t>
            </a:r>
            <a:endParaRPr lang="en-US" sz="2400" dirty="0">
              <a:solidFill>
                <a:schemeClr val="tx1"/>
              </a:solidFill>
            </a:endParaRPr>
          </a:p>
          <a:p>
            <a:pPr lvl="1">
              <a:lnSpc>
                <a:spcPct val="110000"/>
              </a:lnSpc>
              <a:spcBef>
                <a:spcPts val="0"/>
              </a:spcBef>
              <a:spcAft>
                <a:spcPts val="800"/>
              </a:spcAft>
            </a:pPr>
            <a:r>
              <a:rPr lang="ru-RU" dirty="0">
                <a:solidFill>
                  <a:schemeClr val="tx1"/>
                </a:solidFill>
              </a:rPr>
              <a:t>Заботитесь о благополучии клиента</a:t>
            </a:r>
          </a:p>
          <a:p>
            <a:pPr lvl="1">
              <a:lnSpc>
                <a:spcPct val="110000"/>
              </a:lnSpc>
              <a:spcBef>
                <a:spcPts val="0"/>
              </a:spcBef>
              <a:spcAft>
                <a:spcPts val="800"/>
              </a:spcAft>
            </a:pPr>
            <a:r>
              <a:rPr lang="ru-RU" dirty="0">
                <a:solidFill>
                  <a:schemeClr val="tx1"/>
                </a:solidFill>
              </a:rPr>
              <a:t>Хотите помочь клиенту решить, подходит ли ему/ей индексное тестирование и какой метод использовать</a:t>
            </a:r>
          </a:p>
          <a:p>
            <a:pPr lvl="1">
              <a:lnSpc>
                <a:spcPct val="110000"/>
              </a:lnSpc>
              <a:spcBef>
                <a:spcPts val="0"/>
              </a:spcBef>
              <a:spcAft>
                <a:spcPts val="800"/>
              </a:spcAft>
            </a:pPr>
            <a:endParaRPr lang="en-US" dirty="0">
              <a:solidFill>
                <a:schemeClr val="tx1"/>
              </a:solidFill>
            </a:endParaRPr>
          </a:p>
          <a:p>
            <a:pPr>
              <a:lnSpc>
                <a:spcPct val="110000"/>
              </a:lnSpc>
              <a:spcBef>
                <a:spcPts val="0"/>
              </a:spcBef>
              <a:spcAft>
                <a:spcPts val="800"/>
              </a:spcAft>
            </a:pPr>
            <a:r>
              <a:rPr lang="ru-RU" sz="2400" dirty="0">
                <a:solidFill>
                  <a:schemeClr val="tx1"/>
                </a:solidFill>
              </a:rPr>
              <a:t>Пример речи</a:t>
            </a:r>
            <a:r>
              <a:rPr lang="en-US" sz="2400" dirty="0">
                <a:solidFill>
                  <a:schemeClr val="tx1"/>
                </a:solidFill>
              </a:rPr>
              <a:t>:</a:t>
            </a:r>
          </a:p>
          <a:p>
            <a:pPr lvl="1">
              <a:lnSpc>
                <a:spcPct val="110000"/>
              </a:lnSpc>
              <a:spcBef>
                <a:spcPts val="0"/>
              </a:spcBef>
              <a:spcAft>
                <a:spcPts val="800"/>
              </a:spcAft>
            </a:pPr>
            <a:r>
              <a:rPr lang="ru-RU" sz="2000" i="1" dirty="0">
                <a:solidFill>
                  <a:schemeClr val="tx1"/>
                </a:solidFill>
              </a:rPr>
              <a:t>В рамках индексного тестирования я хотел бы спросить, причинял ли вам когда-либо вред каждый из названных вами людей. Это  важно, потому что это  поможет нам вместе решить, будет ли индексное тестирование безопасным для вас. Это  также важно, потому что я забочусь о вашем благополучии и могу помочь вам получить доступ к необходимым услугам</a:t>
            </a:r>
            <a:endParaRPr lang="en-US" sz="2000" i="1" dirty="0">
              <a:solidFill>
                <a:schemeClr val="tx1"/>
              </a:solidFill>
            </a:endParaRPr>
          </a:p>
        </p:txBody>
      </p:sp>
    </p:spTree>
    <p:extLst>
      <p:ext uri="{BB962C8B-B14F-4D97-AF65-F5344CB8AC3E}">
        <p14:creationId xmlns:p14="http://schemas.microsoft.com/office/powerpoint/2010/main" val="3302161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420E0879-C5A7-4A47-BC33-48ACB5DD707D}"/>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p:txBody>
          <a:bodyPr/>
          <a:lstStyle/>
          <a:p>
            <a:pPr marL="12700" marR="0" lvl="0" indent="0" algn="l" defTabSz="914400" rtl="0" eaLnBrk="1" fontAlgn="auto" latinLnBrk="0" hangingPunct="1">
              <a:lnSpc>
                <a:spcPct val="90000"/>
              </a:lnSpc>
              <a:spcBef>
                <a:spcPct val="0"/>
              </a:spcBef>
              <a:spcAft>
                <a:spcPts val="0"/>
              </a:spcAft>
              <a:buClrTx/>
              <a:buSzTx/>
              <a:buFontTx/>
              <a:buNone/>
              <a:tabLst/>
              <a:defRPr/>
            </a:pPr>
            <a:r>
              <a:rPr kumimoji="0" lang="ru-RU" sz="3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Сессия 8. Панельная дискуссия с клиентами </a:t>
            </a:r>
          </a:p>
        </p:txBody>
      </p:sp>
    </p:spTree>
    <p:extLst>
      <p:ext uri="{BB962C8B-B14F-4D97-AF65-F5344CB8AC3E}">
        <p14:creationId xmlns:p14="http://schemas.microsoft.com/office/powerpoint/2010/main" val="13823203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561AB-A460-4597-A765-C648D1393FC7}"/>
              </a:ext>
            </a:extLst>
          </p:cNvPr>
          <p:cNvSpPr>
            <a:spLocks noGrp="1"/>
          </p:cNvSpPr>
          <p:nvPr>
            <p:ph type="title"/>
          </p:nvPr>
        </p:nvSpPr>
        <p:spPr/>
        <p:txBody>
          <a:bodyPr>
            <a:normAutofit/>
          </a:bodyPr>
          <a:lstStyle/>
          <a:p>
            <a:r>
              <a:rPr lang="ru-RU"/>
              <a:t>Спрашивая о НССИП</a:t>
            </a:r>
            <a:endParaRPr lang="en-US"/>
          </a:p>
        </p:txBody>
      </p:sp>
      <p:sp>
        <p:nvSpPr>
          <p:cNvPr id="7" name="Text Box 15"/>
          <p:cNvSpPr txBox="1">
            <a:spLocks noGrp="1" noChangeArrowheads="1"/>
          </p:cNvSpPr>
          <p:nvPr>
            <p:ph type="body" idx="1"/>
          </p:nvPr>
        </p:nvSpPr>
        <p:spPr>
          <a:xfrm>
            <a:off x="838200" y="1463659"/>
            <a:ext cx="5049253" cy="4932746"/>
          </a:xfrm>
        </p:spPr>
        <p:txBody>
          <a:bodyPr>
            <a:normAutofit fontScale="92500"/>
          </a:bodyPr>
          <a:lstStyle/>
          <a:p>
            <a:pPr>
              <a:lnSpc>
                <a:spcPct val="100000"/>
              </a:lnSpc>
            </a:pPr>
            <a:r>
              <a:rPr lang="ru-RU" sz="2000" dirty="0">
                <a:solidFill>
                  <a:schemeClr val="tx1">
                    <a:lumMod val="75000"/>
                    <a:lumOff val="25000"/>
                  </a:schemeClr>
                </a:solidFill>
              </a:rPr>
              <a:t>[Имя партнера] когда-нибудь бил, пинал, давал пощечину или каким-либо другим образом делал вам физически больно?</a:t>
            </a:r>
          </a:p>
          <a:p>
            <a:pPr>
              <a:lnSpc>
                <a:spcPct val="100000"/>
              </a:lnSpc>
            </a:pPr>
            <a:r>
              <a:rPr lang="ru-RU" sz="2000" dirty="0">
                <a:solidFill>
                  <a:schemeClr val="tx1">
                    <a:lumMod val="75000"/>
                    <a:lumOff val="25000"/>
                  </a:schemeClr>
                </a:solidFill>
              </a:rPr>
              <a:t>[Имя партнера] когда-либо принуждал вас к сексу или принуждал вас к какому-либо сексуальному контакту, которого вы не хотели?</a:t>
            </a:r>
          </a:p>
          <a:p>
            <a:pPr>
              <a:lnSpc>
                <a:spcPct val="100000"/>
              </a:lnSpc>
            </a:pPr>
            <a:r>
              <a:rPr lang="ru-RU" sz="2000" dirty="0">
                <a:solidFill>
                  <a:schemeClr val="tx1">
                    <a:lumMod val="75000"/>
                    <a:lumOff val="25000"/>
                  </a:schemeClr>
                </a:solidFill>
              </a:rPr>
              <a:t>Вызывал ли [имя партнера] у вас когда-либо страх, запугивал или оскорблял вас, угрожал причинить вам боль или пытался контролировать вас (например, не позволял вам выходить из дома, не давал деньги)?</a:t>
            </a:r>
          </a:p>
          <a:p>
            <a:pPr>
              <a:lnSpc>
                <a:spcPct val="100000"/>
              </a:lnSpc>
            </a:pPr>
            <a:endParaRPr lang="en-US" sz="2000" dirty="0">
              <a:solidFill>
                <a:schemeClr val="tx1">
                  <a:lumMod val="75000"/>
                  <a:lumOff val="25000"/>
                </a:schemeClr>
              </a:solidFill>
            </a:endParaRPr>
          </a:p>
        </p:txBody>
      </p:sp>
      <p:sp>
        <p:nvSpPr>
          <p:cNvPr id="6" name="Footer Placeholder 3">
            <a:extLst>
              <a:ext uri="{FF2B5EF4-FFF2-40B4-BE49-F238E27FC236}">
                <a16:creationId xmlns:a16="http://schemas.microsoft.com/office/drawing/2014/main" id="{493B10C7-A18A-470D-8FF9-F516F6EC840A}"/>
              </a:ext>
            </a:extLst>
          </p:cNvPr>
          <p:cNvSpPr txBox="1">
            <a:spLocks/>
          </p:cNvSpPr>
          <p:nvPr/>
        </p:nvSpPr>
        <p:spPr>
          <a:xfrm>
            <a:off x="1351041" y="5803430"/>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sp>
        <p:nvSpPr>
          <p:cNvPr id="8" name="Footer Placeholder 3">
            <a:extLst>
              <a:ext uri="{FF2B5EF4-FFF2-40B4-BE49-F238E27FC236}">
                <a16:creationId xmlns:a16="http://schemas.microsoft.com/office/drawing/2014/main" id="{9CE492A5-9399-4F45-8602-4472058D2D31}"/>
              </a:ext>
            </a:extLst>
          </p:cNvPr>
          <p:cNvSpPr txBox="1">
            <a:spLocks/>
          </p:cNvSpPr>
          <p:nvPr/>
        </p:nvSpPr>
        <p:spPr>
          <a:xfrm>
            <a:off x="7751791" y="6202558"/>
            <a:ext cx="3527366" cy="134632"/>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sp>
        <p:nvSpPr>
          <p:cNvPr id="9" name="Text Box 15">
            <a:extLst>
              <a:ext uri="{FF2B5EF4-FFF2-40B4-BE49-F238E27FC236}">
                <a16:creationId xmlns:a16="http://schemas.microsoft.com/office/drawing/2014/main" id="{30776DB2-1B40-4323-BB45-19D2D62A5750}"/>
              </a:ext>
            </a:extLst>
          </p:cNvPr>
          <p:cNvSpPr txBox="1">
            <a:spLocks noChangeArrowheads="1"/>
          </p:cNvSpPr>
          <p:nvPr/>
        </p:nvSpPr>
        <p:spPr>
          <a:xfrm>
            <a:off x="6512871" y="1809800"/>
            <a:ext cx="4766286" cy="4586605"/>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ts val="3000"/>
              </a:lnSpc>
              <a:spcBef>
                <a:spcPts val="1200"/>
              </a:spcBef>
              <a:buClr>
                <a:srgbClr val="7EC9A3"/>
              </a:buClr>
              <a:buSzPct val="100000"/>
              <a:buFont typeface="Arial"/>
              <a:buChar char="•"/>
              <a:defRPr sz="2800" b="0" kern="1200" spc="0">
                <a:solidFill>
                  <a:srgbClr val="535352"/>
                </a:solidFill>
                <a:latin typeface="Calibri"/>
                <a:ea typeface="+mn-ea"/>
                <a:cs typeface="Calibri"/>
              </a:defRPr>
            </a:lvl1pPr>
            <a:lvl2pPr marL="685800" indent="-228600" algn="l" defTabSz="914400" rtl="0" eaLnBrk="1" latinLnBrk="0" hangingPunct="1">
              <a:lnSpc>
                <a:spcPct val="90000"/>
              </a:lnSpc>
              <a:spcBef>
                <a:spcPts val="500"/>
              </a:spcBef>
              <a:buClr>
                <a:srgbClr val="7EC9A3"/>
              </a:buClr>
              <a:buFont typeface="Arial" panose="020B0604020202020204" pitchFamily="34" charset="0"/>
              <a:buChar char="•"/>
              <a:defRPr sz="2400" kern="1200">
                <a:solidFill>
                  <a:srgbClr val="535352"/>
                </a:solidFill>
                <a:latin typeface="Calibri"/>
                <a:ea typeface="+mn-ea"/>
                <a:cs typeface="Calibri"/>
              </a:defRPr>
            </a:lvl2pPr>
            <a:lvl3pPr marL="1143000" indent="-228600" algn="l" defTabSz="914400" rtl="0" eaLnBrk="1" latinLnBrk="0" hangingPunct="1">
              <a:lnSpc>
                <a:spcPct val="90000"/>
              </a:lnSpc>
              <a:spcBef>
                <a:spcPts val="500"/>
              </a:spcBef>
              <a:buClr>
                <a:srgbClr val="7EC9A3"/>
              </a:buClr>
              <a:buSzPct val="83000"/>
              <a:buFont typeface="Calibri" panose="020F0502020204030204" pitchFamily="34" charset="0"/>
              <a:buChar char="‐"/>
              <a:defRPr sz="2000" kern="1200">
                <a:solidFill>
                  <a:srgbClr val="535352"/>
                </a:solidFill>
                <a:latin typeface="Calibri"/>
                <a:ea typeface="+mn-ea"/>
                <a:cs typeface="Calibri"/>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535352"/>
                </a:solidFill>
                <a:latin typeface="Calibri"/>
                <a:ea typeface="+mn-ea"/>
                <a:cs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Clr>
                <a:schemeClr val="accent4"/>
              </a:buClr>
              <a:buNone/>
            </a:pPr>
            <a:r>
              <a:rPr lang="ru-RU" sz="2000" b="1" dirty="0">
                <a:solidFill>
                  <a:schemeClr val="tx1">
                    <a:lumMod val="75000"/>
                    <a:lumOff val="25000"/>
                  </a:schemeClr>
                </a:solidFill>
                <a:latin typeface="+mn-lt"/>
              </a:rPr>
              <a:t>Рассмотрите вопросы, предназначенные для ключевых групп населения, например:</a:t>
            </a:r>
          </a:p>
          <a:p>
            <a:pPr>
              <a:lnSpc>
                <a:spcPct val="100000"/>
              </a:lnSpc>
              <a:buClr>
                <a:schemeClr val="accent4"/>
              </a:buClr>
              <a:buFont typeface="Arial" panose="020B0604020202020204" pitchFamily="34" charset="0"/>
              <a:buChar char="•"/>
            </a:pPr>
            <a:r>
              <a:rPr lang="ru-RU" sz="2000" dirty="0">
                <a:solidFill>
                  <a:schemeClr val="tx1">
                    <a:lumMod val="75000"/>
                    <a:lumOff val="25000"/>
                  </a:schemeClr>
                </a:solidFill>
                <a:latin typeface="+mn-lt"/>
              </a:rPr>
              <a:t>[Имя партнера] когда-либо рассказывал о вашей ориентации или угрожал рассказать вашей семье или другим о вашей сексуальной  ориентации, гендерной идентичности, профессии (секс-работа) или употреблении наркотиков, чтобы причинить вам вред?</a:t>
            </a:r>
          </a:p>
          <a:p>
            <a:pPr>
              <a:lnSpc>
                <a:spcPct val="100000"/>
              </a:lnSpc>
              <a:buClr>
                <a:schemeClr val="accent4"/>
              </a:buClr>
              <a:buFont typeface="Arial" panose="020B0604020202020204" pitchFamily="34" charset="0"/>
              <a:buChar char="•"/>
            </a:pPr>
            <a:r>
              <a:rPr lang="ru-RU" sz="2000" dirty="0">
                <a:solidFill>
                  <a:schemeClr val="tx1">
                    <a:lumMod val="75000"/>
                    <a:lumOff val="25000"/>
                  </a:schemeClr>
                </a:solidFill>
                <a:latin typeface="+mn-lt"/>
              </a:rPr>
              <a:t>Пытался ли [имя партнера] когда-нибудь  контролировать ваш процесс трансформации? </a:t>
            </a:r>
          </a:p>
          <a:p>
            <a:pPr lvl="1">
              <a:lnSpc>
                <a:spcPct val="100000"/>
              </a:lnSpc>
              <a:buClr>
                <a:schemeClr val="accent4"/>
              </a:buClr>
              <a:buFont typeface="Courier New" panose="02070309020205020404" pitchFamily="49" charset="0"/>
              <a:buChar char="-"/>
            </a:pPr>
            <a:r>
              <a:rPr lang="ru-RU" sz="2000" dirty="0">
                <a:solidFill>
                  <a:schemeClr val="tx1">
                    <a:lumMod val="75000"/>
                    <a:lumOff val="25000"/>
                  </a:schemeClr>
                </a:solidFill>
                <a:latin typeface="+mn-lt"/>
              </a:rPr>
              <a:t>(в случае </a:t>
            </a:r>
            <a:r>
              <a:rPr lang="ru-RU" sz="2000" dirty="0" err="1">
                <a:solidFill>
                  <a:schemeClr val="tx1">
                    <a:lumMod val="75000"/>
                    <a:lumOff val="25000"/>
                  </a:schemeClr>
                </a:solidFill>
                <a:latin typeface="+mn-lt"/>
              </a:rPr>
              <a:t>трансгендерных</a:t>
            </a:r>
            <a:r>
              <a:rPr lang="ru-RU" sz="2000" dirty="0">
                <a:solidFill>
                  <a:schemeClr val="tx1">
                    <a:lumMod val="75000"/>
                    <a:lumOff val="25000"/>
                  </a:schemeClr>
                </a:solidFill>
                <a:latin typeface="+mn-lt"/>
              </a:rPr>
              <a:t> клиентов)</a:t>
            </a:r>
            <a:endParaRPr lang="en-US" sz="2000" dirty="0">
              <a:solidFill>
                <a:schemeClr val="tx1">
                  <a:lumMod val="75000"/>
                  <a:lumOff val="25000"/>
                </a:schemeClr>
              </a:solidFill>
              <a:latin typeface="+mn-lt"/>
            </a:endParaRPr>
          </a:p>
          <a:p>
            <a:pPr lvl="1">
              <a:lnSpc>
                <a:spcPct val="100000"/>
              </a:lnSpc>
            </a:pPr>
            <a:endParaRPr lang="en-US" sz="1600" dirty="0">
              <a:solidFill>
                <a:schemeClr val="tx1">
                  <a:lumMod val="75000"/>
                  <a:lumOff val="25000"/>
                </a:schemeClr>
              </a:solidFill>
            </a:endParaRPr>
          </a:p>
          <a:p>
            <a:pPr>
              <a:lnSpc>
                <a:spcPct val="100000"/>
              </a:lnSpc>
            </a:pPr>
            <a:endParaRPr lang="en-US" sz="2000" dirty="0">
              <a:solidFill>
                <a:schemeClr val="tx1">
                  <a:lumMod val="75000"/>
                  <a:lumOff val="25000"/>
                </a:schemeClr>
              </a:solidFill>
            </a:endParaRPr>
          </a:p>
          <a:p>
            <a:pPr>
              <a:lnSpc>
                <a:spcPct val="100000"/>
              </a:lnSpc>
            </a:pPr>
            <a:endParaRPr lang="en-US" sz="2000" dirty="0">
              <a:solidFill>
                <a:schemeClr val="tx1">
                  <a:lumMod val="75000"/>
                  <a:lumOff val="25000"/>
                </a:schemeClr>
              </a:solidFill>
            </a:endParaRPr>
          </a:p>
        </p:txBody>
      </p:sp>
    </p:spTree>
    <p:extLst>
      <p:ext uri="{BB962C8B-B14F-4D97-AF65-F5344CB8AC3E}">
        <p14:creationId xmlns:p14="http://schemas.microsoft.com/office/powerpoint/2010/main" val="40549227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9ACEF-2FA0-4C08-8694-8F61C645BF96}"/>
              </a:ext>
            </a:extLst>
          </p:cNvPr>
          <p:cNvSpPr>
            <a:spLocks noGrp="1"/>
          </p:cNvSpPr>
          <p:nvPr>
            <p:ph type="title"/>
          </p:nvPr>
        </p:nvSpPr>
        <p:spPr>
          <a:xfrm>
            <a:off x="838200" y="588494"/>
            <a:ext cx="11081084" cy="800039"/>
          </a:xfrm>
        </p:spPr>
        <p:txBody>
          <a:bodyPr>
            <a:noAutofit/>
          </a:bodyPr>
          <a:lstStyle/>
          <a:p>
            <a:r>
              <a:rPr lang="ru-RU" sz="3200"/>
              <a:t>Если вам говорят «нет» на все вопросы о насилии</a:t>
            </a:r>
            <a:endParaRPr lang="en-US" sz="3200"/>
          </a:p>
        </p:txBody>
      </p:sp>
      <p:sp>
        <p:nvSpPr>
          <p:cNvPr id="3" name="Text Placeholder 2">
            <a:extLst>
              <a:ext uri="{FF2B5EF4-FFF2-40B4-BE49-F238E27FC236}">
                <a16:creationId xmlns:a16="http://schemas.microsoft.com/office/drawing/2014/main" id="{24190D59-F532-42D2-B5EE-4CEC5DF8D337}"/>
              </a:ext>
            </a:extLst>
          </p:cNvPr>
          <p:cNvSpPr>
            <a:spLocks noGrp="1"/>
          </p:cNvSpPr>
          <p:nvPr>
            <p:ph type="body" idx="1"/>
          </p:nvPr>
        </p:nvSpPr>
        <p:spPr>
          <a:xfrm>
            <a:off x="838200" y="1636730"/>
            <a:ext cx="10454089" cy="4932746"/>
          </a:xfrm>
        </p:spPr>
        <p:txBody>
          <a:bodyPr/>
          <a:lstStyle/>
          <a:p>
            <a:r>
              <a:rPr lang="ru-RU" dirty="0"/>
              <a:t>Даже если вам кажется, что клиенты подвергаются насилию, примите их ответ</a:t>
            </a:r>
          </a:p>
          <a:p>
            <a:r>
              <a:rPr lang="ru-RU" dirty="0"/>
              <a:t>Дайте им знать, что вы всегда рядом, если они вспомнят какие-либо инциденты или что-нибудь произойдет в будущем</a:t>
            </a:r>
          </a:p>
          <a:p>
            <a:r>
              <a:rPr lang="ru-RU" dirty="0"/>
              <a:t>Многие люди, обращаясь за медуслугами, не ожидают вопросов о насилии. Возможно, они не готовы поделиться этой информацией. Однако, подумав об этом, они могут захотеть вернуться и описать свой опыт</a:t>
            </a:r>
          </a:p>
          <a:p>
            <a:endParaRPr lang="en-US" dirty="0"/>
          </a:p>
        </p:txBody>
      </p:sp>
    </p:spTree>
    <p:extLst>
      <p:ext uri="{BB962C8B-B14F-4D97-AF65-F5344CB8AC3E}">
        <p14:creationId xmlns:p14="http://schemas.microsoft.com/office/powerpoint/2010/main" val="11664761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9D9CB-9239-4C48-AFED-D7502A067E72}"/>
              </a:ext>
            </a:extLst>
          </p:cNvPr>
          <p:cNvSpPr>
            <a:spLocks noGrp="1"/>
          </p:cNvSpPr>
          <p:nvPr>
            <p:ph type="title"/>
          </p:nvPr>
        </p:nvSpPr>
        <p:spPr>
          <a:xfrm>
            <a:off x="838200" y="836691"/>
            <a:ext cx="10515600" cy="800039"/>
          </a:xfrm>
        </p:spPr>
        <p:txBody>
          <a:bodyPr>
            <a:noAutofit/>
          </a:bodyPr>
          <a:lstStyle/>
          <a:p>
            <a:r>
              <a:rPr lang="ru-RU" dirty="0"/>
              <a:t>Если кто-то скажет «да» на скрининг на НССИП, что вы будете делать?</a:t>
            </a:r>
            <a:endParaRPr lang="en-US" dirty="0"/>
          </a:p>
        </p:txBody>
      </p:sp>
      <p:sp>
        <p:nvSpPr>
          <p:cNvPr id="3" name="Text Placeholder 2">
            <a:extLst>
              <a:ext uri="{FF2B5EF4-FFF2-40B4-BE49-F238E27FC236}">
                <a16:creationId xmlns:a16="http://schemas.microsoft.com/office/drawing/2014/main" id="{01C25948-000E-4BFE-842A-F88904F22904}"/>
              </a:ext>
            </a:extLst>
          </p:cNvPr>
          <p:cNvSpPr>
            <a:spLocks noGrp="1"/>
          </p:cNvSpPr>
          <p:nvPr>
            <p:ph type="body" idx="1"/>
          </p:nvPr>
        </p:nvSpPr>
        <p:spPr>
          <a:xfrm>
            <a:off x="838200" y="1636730"/>
            <a:ext cx="10515600" cy="4932746"/>
          </a:xfrm>
        </p:spPr>
        <p:txBody>
          <a:bodyPr>
            <a:normAutofit/>
          </a:bodyPr>
          <a:lstStyle/>
          <a:p>
            <a:r>
              <a:rPr lang="ru-RU" dirty="0"/>
              <a:t>Не отстраняйте их от индексного тестирования и не переходите к обсуждению следующего партнера</a:t>
            </a:r>
          </a:p>
          <a:p>
            <a:r>
              <a:rPr lang="ru-RU" dirty="0"/>
              <a:t>Опыт НССИП может повлиять на приверженность к лечению, вирусную нагрузку и общее самочувствие</a:t>
            </a:r>
          </a:p>
          <a:p>
            <a:r>
              <a:rPr lang="ru-RU" dirty="0"/>
              <a:t>На сообщения о случаях насилия следует немедленно реагировать, оказывая первую помощь </a:t>
            </a:r>
            <a:r>
              <a:rPr lang="en-US" dirty="0"/>
              <a:t>LIVES</a:t>
            </a:r>
            <a:endParaRPr lang="ru-RU" dirty="0"/>
          </a:p>
          <a:p>
            <a:r>
              <a:rPr lang="ru-RU" dirty="0"/>
              <a:t>Несоблюдение этого правила может причинить вред</a:t>
            </a:r>
          </a:p>
        </p:txBody>
      </p:sp>
    </p:spTree>
    <p:extLst>
      <p:ext uri="{BB962C8B-B14F-4D97-AF65-F5344CB8AC3E}">
        <p14:creationId xmlns:p14="http://schemas.microsoft.com/office/powerpoint/2010/main" val="11701904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u-RU"/>
              <a:t>Первая помощь</a:t>
            </a:r>
            <a:endParaRPr lang="en-US"/>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Footer Placeholder 3">
            <a:extLst>
              <a:ext uri="{FF2B5EF4-FFF2-40B4-BE49-F238E27FC236}">
                <a16:creationId xmlns:a16="http://schemas.microsoft.com/office/drawing/2014/main" id="{F051A67A-08EC-4079-BBC8-8DC5E56FB43C}"/>
              </a:ext>
            </a:extLst>
          </p:cNvPr>
          <p:cNvSpPr txBox="1">
            <a:spLocks/>
          </p:cNvSpPr>
          <p:nvPr/>
        </p:nvSpPr>
        <p:spPr>
          <a:xfrm>
            <a:off x="2105891" y="6191613"/>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graphicFrame>
        <p:nvGraphicFramePr>
          <p:cNvPr id="5" name="Table 4">
            <a:extLst>
              <a:ext uri="{FF2B5EF4-FFF2-40B4-BE49-F238E27FC236}">
                <a16:creationId xmlns:a16="http://schemas.microsoft.com/office/drawing/2014/main" id="{1F4DFCAF-A5CA-4A45-98B5-60046E50E31B}"/>
              </a:ext>
            </a:extLst>
          </p:cNvPr>
          <p:cNvGraphicFramePr>
            <a:graphicFrameLocks noGrp="1"/>
          </p:cNvGraphicFramePr>
          <p:nvPr>
            <p:extLst>
              <p:ext uri="{D42A27DB-BD31-4B8C-83A1-F6EECF244321}">
                <p14:modId xmlns:p14="http://schemas.microsoft.com/office/powerpoint/2010/main" val="2471398753"/>
              </p:ext>
            </p:extLst>
          </p:nvPr>
        </p:nvGraphicFramePr>
        <p:xfrm>
          <a:off x="1014663" y="1635436"/>
          <a:ext cx="7819371" cy="4668520"/>
        </p:xfrm>
        <a:graphic>
          <a:graphicData uri="http://schemas.openxmlformats.org/drawingml/2006/table">
            <a:tbl>
              <a:tblPr firstRow="1" bandRow="1">
                <a:tableStyleId>{5C22544A-7EE6-4342-B048-85BDC9FD1C3A}</a:tableStyleId>
              </a:tblPr>
              <a:tblGrid>
                <a:gridCol w="2242437">
                  <a:extLst>
                    <a:ext uri="{9D8B030D-6E8A-4147-A177-3AD203B41FA5}">
                      <a16:colId xmlns:a16="http://schemas.microsoft.com/office/drawing/2014/main" val="1756839787"/>
                    </a:ext>
                  </a:extLst>
                </a:gridCol>
                <a:gridCol w="5576934">
                  <a:extLst>
                    <a:ext uri="{9D8B030D-6E8A-4147-A177-3AD203B41FA5}">
                      <a16:colId xmlns:a16="http://schemas.microsoft.com/office/drawing/2014/main" val="2373836967"/>
                    </a:ext>
                  </a:extLst>
                </a:gridCol>
              </a:tblGrid>
              <a:tr h="370840">
                <a:tc>
                  <a:txBody>
                    <a:bodyPr/>
                    <a:lstStyle/>
                    <a:p>
                      <a:r>
                        <a:rPr lang="ru-RU"/>
                        <a:t>Задача</a:t>
                      </a:r>
                      <a:endParaRPr lang="en-US"/>
                    </a:p>
                  </a:txBody>
                  <a:tcPr>
                    <a:lnB w="12700" cap="flat" cmpd="sng" algn="ctr">
                      <a:solidFill>
                        <a:srgbClr val="577F9F"/>
                      </a:solidFill>
                      <a:prstDash val="solid"/>
                      <a:round/>
                      <a:headEnd type="none" w="med" len="med"/>
                      <a:tailEnd type="none" w="med" len="med"/>
                    </a:lnB>
                    <a:solidFill>
                      <a:srgbClr val="577F9F"/>
                    </a:solidFill>
                  </a:tcPr>
                </a:tc>
                <a:tc>
                  <a:txBody>
                    <a:bodyPr/>
                    <a:lstStyle/>
                    <a:p>
                      <a:r>
                        <a:rPr lang="ru-RU"/>
                        <a:t>Объяснение</a:t>
                      </a:r>
                    </a:p>
                  </a:txBody>
                  <a:tcP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2491337047"/>
                  </a:ext>
                </a:extLst>
              </a:tr>
              <a:tr h="370840">
                <a:tc>
                  <a:txBody>
                    <a:bodyPr/>
                    <a:lstStyle/>
                    <a:p>
                      <a:r>
                        <a:rPr lang="ru-RU" sz="1800">
                          <a:solidFill>
                            <a:schemeClr val="tx1"/>
                          </a:solidFill>
                        </a:rPr>
                        <a:t>Слушать</a:t>
                      </a:r>
                      <a:endParaRPr lang="en-US" sz="1800">
                        <a:solidFill>
                          <a:schemeClr val="tx1"/>
                        </a:solidFill>
                        <a:latin typeface="Arial" panose="020B0604020202020204" pitchFamily="34" charset="0"/>
                      </a:endParaRP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800" dirty="0"/>
                        <a:t>Слушайте клиента внимательно, с сочувствием и без осуждения</a:t>
                      </a:r>
                      <a:endParaRPr lang="en-US" sz="1800" b="0" dirty="0">
                        <a:solidFill>
                          <a:schemeClr val="tx1"/>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331020810"/>
                  </a:ext>
                </a:extLst>
              </a:tr>
              <a:tr h="370840">
                <a:tc>
                  <a:txBody>
                    <a:bodyPr/>
                    <a:lstStyle/>
                    <a:p>
                      <a:r>
                        <a:rPr lang="ru-RU" sz="1800">
                          <a:solidFill>
                            <a:schemeClr val="tx1"/>
                          </a:solidFill>
                        </a:rPr>
                        <a:t>Узнать о потребностях и проблемах</a:t>
                      </a:r>
                      <a:endParaRPr lang="en-US" sz="1800">
                        <a:solidFill>
                          <a:schemeClr val="tx1"/>
                        </a:solidFill>
                      </a:endParaRP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800" dirty="0"/>
                        <a:t>Оцените и отреагируйте на различные потребности и проблемы клиента - эмоциональные, физические, социальные и бытовые</a:t>
                      </a:r>
                      <a:endParaRPr lang="en-US" sz="1800" b="0" dirty="0">
                        <a:solidFill>
                          <a:schemeClr val="tx1"/>
                        </a:solidFill>
                        <a:latin typeface="Arial" panose="020B0604020202020204" pitchFamily="34" charset="0"/>
                        <a:ea typeface="Times New Roman" panose="02020603050405020304" pitchFamily="18" charset="0"/>
                        <a:cs typeface="Times New Roman" panose="02020603050405020304" pitchFamily="18"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958439156"/>
                  </a:ext>
                </a:extLst>
              </a:tr>
              <a:tr h="370840">
                <a:tc>
                  <a:txBody>
                    <a:bodyPr/>
                    <a:lstStyle/>
                    <a:p>
                      <a:r>
                        <a:rPr lang="ru-RU" sz="1800">
                          <a:solidFill>
                            <a:schemeClr val="tx1"/>
                          </a:solidFill>
                        </a:rPr>
                        <a:t>Признавать опыт</a:t>
                      </a:r>
                      <a:endParaRPr lang="en-US" sz="1800">
                        <a:solidFill>
                          <a:schemeClr val="tx1"/>
                        </a:solidFill>
                      </a:endParaRP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800" dirty="0"/>
                        <a:t>Покажите клиенту, что вы его понимаете и верите ему. Дайте знать, что клиент не виноват в пережитом насилии</a:t>
                      </a:r>
                      <a:endParaRPr lang="en-US" sz="1800" b="0" dirty="0">
                        <a:solidFill>
                          <a:schemeClr val="tx1"/>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2488916490"/>
                  </a:ext>
                </a:extLst>
              </a:tr>
              <a:tr h="370840">
                <a:tc>
                  <a:txBody>
                    <a:bodyPr/>
                    <a:lstStyle/>
                    <a:p>
                      <a:r>
                        <a:rPr lang="ru-RU" sz="1800" kern="1200">
                          <a:solidFill>
                            <a:schemeClr val="dk1"/>
                          </a:solidFill>
                          <a:effectLst/>
                          <a:latin typeface="+mn-lt"/>
                          <a:ea typeface="+mn-ea"/>
                          <a:cs typeface="+mn-cs"/>
                        </a:rPr>
                        <a:t>Повышение безопасности</a:t>
                      </a:r>
                      <a:endParaRPr lang="en-US" sz="1800">
                        <a:solidFill>
                          <a:schemeClr val="tx1"/>
                        </a:solidFill>
                      </a:endParaRP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800" dirty="0"/>
                        <a:t>Обсудите план, как можно будет уберечь клиента от последующего вреда в случае, если насилие повторится вновь</a:t>
                      </a:r>
                      <a:endParaRPr lang="en-US" sz="1800" b="0" dirty="0">
                        <a:solidFill>
                          <a:schemeClr val="tx1"/>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823880914"/>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kern="1200">
                          <a:solidFill>
                            <a:schemeClr val="dk1"/>
                          </a:solidFill>
                          <a:effectLst/>
                          <a:latin typeface="+mn-lt"/>
                          <a:ea typeface="+mn-ea"/>
                          <a:cs typeface="+mn-cs"/>
                        </a:rPr>
                        <a:t>Поддержка</a:t>
                      </a:r>
                      <a:endParaRPr lang="en-US" sz="1800" kern="1200">
                        <a:solidFill>
                          <a:schemeClr val="tx1"/>
                        </a:solidFill>
                        <a:latin typeface="+mn-lt"/>
                        <a:ea typeface="+mn-ea"/>
                        <a:cs typeface="+mn-cs"/>
                      </a:endParaRP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800" dirty="0">
                          <a:solidFill>
                            <a:sysClr val="windowText" lastClr="000000"/>
                          </a:solidFill>
                        </a:rPr>
                        <a:t>Поддержите клиента, помогая ему подключиться к информации, услугам и социальной поддержке.</a:t>
                      </a:r>
                      <a:endParaRPr lang="en-US" sz="1800" b="0" dirty="0">
                        <a:solidFill>
                          <a:sysClr val="windowText" lastClr="000000"/>
                        </a:solidFill>
                        <a:latin typeface="Arial" panose="020B0604020202020204" pitchFamily="34" charset="0"/>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2964941564"/>
                  </a:ext>
                </a:extLst>
              </a:tr>
            </a:tbl>
          </a:graphicData>
        </a:graphic>
      </p:graphicFrame>
      <p:pic>
        <p:nvPicPr>
          <p:cNvPr id="7" name="Picture 6">
            <a:extLst>
              <a:ext uri="{FF2B5EF4-FFF2-40B4-BE49-F238E27FC236}">
                <a16:creationId xmlns:a16="http://schemas.microsoft.com/office/drawing/2014/main" id="{239C38A9-36B2-4100-95B5-113B1499CE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973519" y="1635436"/>
            <a:ext cx="3049002" cy="4490312"/>
          </a:xfrm>
          <a:prstGeom prst="rect">
            <a:avLst/>
          </a:prstGeom>
        </p:spPr>
      </p:pic>
      <p:sp>
        <p:nvSpPr>
          <p:cNvPr id="8" name="TextBox 7">
            <a:extLst>
              <a:ext uri="{FF2B5EF4-FFF2-40B4-BE49-F238E27FC236}">
                <a16:creationId xmlns:a16="http://schemas.microsoft.com/office/drawing/2014/main" id="{ABD1C947-3204-4609-B960-50AABFE1227D}"/>
              </a:ext>
            </a:extLst>
          </p:cNvPr>
          <p:cNvSpPr txBox="1"/>
          <p:nvPr/>
        </p:nvSpPr>
        <p:spPr>
          <a:xfrm>
            <a:off x="1045660" y="6531507"/>
            <a:ext cx="11146340" cy="553998"/>
          </a:xfrm>
          <a:prstGeom prst="rect">
            <a:avLst/>
          </a:prstGeom>
          <a:noFill/>
        </p:spPr>
        <p:txBody>
          <a:bodyPr wrap="square" rtlCol="0">
            <a:spAutoFit/>
          </a:bodyPr>
          <a:lstStyle/>
          <a:p>
            <a:r>
              <a:rPr lang="ru-RU" sz="1200"/>
              <a:t>Источник: ВОЗ, 2014. Медицинское обслуживание женщин, подвергшихся насилию со стороны интимного партнера или сексуальному насилию.</a:t>
            </a:r>
          </a:p>
          <a:p>
            <a:endParaRPr lang="en-US"/>
          </a:p>
        </p:txBody>
      </p:sp>
    </p:spTree>
    <p:extLst>
      <p:ext uri="{BB962C8B-B14F-4D97-AF65-F5344CB8AC3E}">
        <p14:creationId xmlns:p14="http://schemas.microsoft.com/office/powerpoint/2010/main" val="1251436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6035" y="748904"/>
            <a:ext cx="11699929" cy="800039"/>
          </a:xfrm>
        </p:spPr>
        <p:txBody>
          <a:bodyPr>
            <a:normAutofit fontScale="90000"/>
          </a:bodyPr>
          <a:lstStyle/>
          <a:p>
            <a:r>
              <a:rPr lang="ru-RU"/>
              <a:t>Слушайте внимательно, с сочувствием и без осуждения</a:t>
            </a:r>
          </a:p>
        </p:txBody>
      </p:sp>
      <p:sp>
        <p:nvSpPr>
          <p:cNvPr id="10" name="Text Placeholder 9"/>
          <p:cNvSpPr>
            <a:spLocks noGrp="1"/>
          </p:cNvSpPr>
          <p:nvPr>
            <p:ph type="body" idx="1"/>
          </p:nvPr>
        </p:nvSpPr>
        <p:spPr>
          <a:xfrm>
            <a:off x="838200" y="1652228"/>
            <a:ext cx="10515600" cy="4932746"/>
          </a:xfrm>
        </p:spPr>
        <p:txBody>
          <a:bodyPr/>
          <a:lstStyle/>
          <a:p>
            <a:pPr marL="0" indent="0">
              <a:buNone/>
            </a:pPr>
            <a:r>
              <a:rPr lang="ru-RU" dirty="0"/>
              <a:t>Цель:</a:t>
            </a:r>
          </a:p>
          <a:p>
            <a:pPr marL="0" indent="0">
              <a:buNone/>
            </a:pPr>
            <a:r>
              <a:rPr lang="ru-RU" dirty="0"/>
              <a:t>Дайте пережившим насилие возможность поделиться своим опытом в безопасном и уединенном месте с человеком, которому не все равно и который хочет помочь</a:t>
            </a:r>
          </a:p>
          <a:p>
            <a:pPr marL="0" indent="0">
              <a:buNone/>
            </a:pPr>
            <a:endParaRPr lang="en-US" dirty="0"/>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2783681" y="748904"/>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2844253" y="90158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endParaRPr lang="en-US"/>
          </a:p>
        </p:txBody>
      </p:sp>
      <p:sp>
        <p:nvSpPr>
          <p:cNvPr id="8" name="Footer Placeholder 3">
            <a:extLst>
              <a:ext uri="{FF2B5EF4-FFF2-40B4-BE49-F238E27FC236}">
                <a16:creationId xmlns:a16="http://schemas.microsoft.com/office/drawing/2014/main" id="{52F30B10-9732-44E1-BF22-C7583D6A684E}"/>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spTree>
    <p:extLst>
      <p:ext uri="{BB962C8B-B14F-4D97-AF65-F5344CB8AC3E}">
        <p14:creationId xmlns:p14="http://schemas.microsoft.com/office/powerpoint/2010/main" val="20333831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a:t>Что нужно и нельзя делать, когда вы слушаете</a:t>
            </a:r>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75310391"/>
              </p:ext>
            </p:extLst>
          </p:nvPr>
        </p:nvGraphicFramePr>
        <p:xfrm>
          <a:off x="830272" y="1590052"/>
          <a:ext cx="10782470" cy="5330310"/>
        </p:xfrm>
        <a:graphic>
          <a:graphicData uri="http://schemas.openxmlformats.org/drawingml/2006/table">
            <a:tbl>
              <a:tblPr firstRow="1" bandRow="1">
                <a:tableStyleId>{5C22544A-7EE6-4342-B048-85BDC9FD1C3A}</a:tableStyleId>
              </a:tblPr>
              <a:tblGrid>
                <a:gridCol w="5391235">
                  <a:extLst>
                    <a:ext uri="{9D8B030D-6E8A-4147-A177-3AD203B41FA5}">
                      <a16:colId xmlns:a16="http://schemas.microsoft.com/office/drawing/2014/main" val="20000"/>
                    </a:ext>
                  </a:extLst>
                </a:gridCol>
                <a:gridCol w="5391235">
                  <a:extLst>
                    <a:ext uri="{9D8B030D-6E8A-4147-A177-3AD203B41FA5}">
                      <a16:colId xmlns:a16="http://schemas.microsoft.com/office/drawing/2014/main" val="20001"/>
                    </a:ext>
                  </a:extLst>
                </a:gridCol>
              </a:tblGrid>
              <a:tr h="712590">
                <a:tc>
                  <a:txBody>
                    <a:bodyPr/>
                    <a:lstStyle/>
                    <a:p>
                      <a:pPr algn="l">
                        <a:spcAft>
                          <a:spcPts val="200"/>
                        </a:spcAft>
                      </a:pPr>
                      <a:r>
                        <a:rPr lang="ru-RU" sz="2000" dirty="0"/>
                        <a:t>Слушатель должен</a:t>
                      </a:r>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pPr algn="l">
                        <a:spcAft>
                          <a:spcPts val="200"/>
                        </a:spcAft>
                      </a:pPr>
                      <a:r>
                        <a:rPr lang="ru-RU" sz="2000" dirty="0"/>
                        <a:t>Слушатель не должен</a:t>
                      </a:r>
                    </a:p>
                  </a:txBody>
                  <a:tcPr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10000"/>
                  </a:ext>
                </a:extLst>
              </a:tr>
              <a:tr h="4111806">
                <a:tc>
                  <a:txBody>
                    <a:bodyPr/>
                    <a:lstStyle/>
                    <a:p>
                      <a:pPr marL="342900" indent="-342900">
                        <a:lnSpc>
                          <a:spcPct val="90000"/>
                        </a:lnSpc>
                        <a:spcAft>
                          <a:spcPts val="600"/>
                        </a:spcAft>
                        <a:buFont typeface="Arial" panose="020B0604020202020204" pitchFamily="34" charset="0"/>
                        <a:buChar char="•"/>
                      </a:pPr>
                      <a:r>
                        <a:rPr lang="ru-RU" sz="2000" b="0" dirty="0"/>
                        <a:t>Быть терпеливым и спокойным</a:t>
                      </a:r>
                    </a:p>
                    <a:p>
                      <a:pPr marL="342900" indent="-342900">
                        <a:lnSpc>
                          <a:spcPct val="90000"/>
                        </a:lnSpc>
                        <a:spcAft>
                          <a:spcPts val="600"/>
                        </a:spcAft>
                        <a:buFont typeface="Arial" panose="020B0604020202020204" pitchFamily="34" charset="0"/>
                        <a:buChar char="•"/>
                      </a:pPr>
                      <a:r>
                        <a:rPr lang="ru-RU" sz="2000" b="0" dirty="0"/>
                        <a:t>Дать понять клиенту, что он слушает (кивать, смотреть в глаза и т.д.)</a:t>
                      </a:r>
                    </a:p>
                    <a:p>
                      <a:pPr marL="342900" indent="-342900">
                        <a:lnSpc>
                          <a:spcPct val="90000"/>
                        </a:lnSpc>
                        <a:spcAft>
                          <a:spcPts val="600"/>
                        </a:spcAft>
                        <a:buFont typeface="Arial" panose="020B0604020202020204" pitchFamily="34" charset="0"/>
                        <a:buChar char="•"/>
                      </a:pPr>
                      <a:r>
                        <a:rPr lang="ru-RU" sz="2000" b="0" dirty="0"/>
                        <a:t>Признать чувства клиента</a:t>
                      </a:r>
                    </a:p>
                    <a:p>
                      <a:pPr marL="342900" indent="-342900">
                        <a:lnSpc>
                          <a:spcPct val="90000"/>
                        </a:lnSpc>
                        <a:spcAft>
                          <a:spcPts val="600"/>
                        </a:spcAft>
                        <a:buFont typeface="Arial" panose="020B0604020202020204" pitchFamily="34" charset="0"/>
                        <a:buChar char="•"/>
                      </a:pPr>
                      <a:r>
                        <a:rPr lang="ru-RU" sz="2000" b="0" dirty="0"/>
                        <a:t>Позволить клиенту рассказать историю в своем собственном темпе</a:t>
                      </a:r>
                    </a:p>
                    <a:p>
                      <a:pPr marL="342900" indent="-342900">
                        <a:lnSpc>
                          <a:spcPct val="90000"/>
                        </a:lnSpc>
                        <a:spcAft>
                          <a:spcPts val="600"/>
                        </a:spcAft>
                        <a:buFont typeface="Arial" panose="020B0604020202020204" pitchFamily="34" charset="0"/>
                        <a:buChar char="•"/>
                      </a:pPr>
                      <a:r>
                        <a:rPr lang="ru-RU" sz="2000" b="0" dirty="0"/>
                        <a:t>Поощрять клиента делиться информацией</a:t>
                      </a:r>
                    </a:p>
                    <a:p>
                      <a:pPr marL="342900" indent="-342900">
                        <a:lnSpc>
                          <a:spcPct val="90000"/>
                        </a:lnSpc>
                        <a:spcAft>
                          <a:spcPts val="600"/>
                        </a:spcAft>
                        <a:buFont typeface="Arial" panose="020B0604020202020204" pitchFamily="34" charset="0"/>
                        <a:buChar char="•"/>
                      </a:pPr>
                      <a:r>
                        <a:rPr lang="ru-RU" sz="2000" b="0" dirty="0"/>
                        <a:t>Дать клиенту время подумать</a:t>
                      </a:r>
                    </a:p>
                    <a:p>
                      <a:pPr marL="342900" indent="-342900">
                        <a:lnSpc>
                          <a:spcPct val="90000"/>
                        </a:lnSpc>
                        <a:spcAft>
                          <a:spcPts val="600"/>
                        </a:spcAft>
                        <a:buFont typeface="Arial" panose="020B0604020202020204" pitchFamily="34" charset="0"/>
                        <a:buChar char="•"/>
                      </a:pPr>
                      <a:r>
                        <a:rPr lang="ru-RU" sz="2000" b="0" dirty="0"/>
                        <a:t>Оставаться сосредоточенным на клиенте</a:t>
                      </a:r>
                    </a:p>
                    <a:p>
                      <a:pPr marL="342900" indent="-342900">
                        <a:lnSpc>
                          <a:spcPct val="90000"/>
                        </a:lnSpc>
                        <a:spcAft>
                          <a:spcPts val="600"/>
                        </a:spcAft>
                        <a:buFont typeface="Arial" panose="020B0604020202020204" pitchFamily="34" charset="0"/>
                        <a:buChar char="•"/>
                      </a:pPr>
                      <a:r>
                        <a:rPr lang="ru-RU" sz="2000" b="1" dirty="0"/>
                        <a:t>Уважать пожелания клиента</a:t>
                      </a:r>
                    </a:p>
                    <a:p>
                      <a:pPr marL="342900" indent="-342900">
                        <a:lnSpc>
                          <a:spcPct val="90000"/>
                        </a:lnSpc>
                        <a:spcAft>
                          <a:spcPts val="600"/>
                        </a:spcAft>
                        <a:buFont typeface="Arial" panose="020B0604020202020204" pitchFamily="34" charset="0"/>
                        <a:buChar char="•"/>
                      </a:pPr>
                      <a:endParaRPr lang="en-US" sz="2000" b="1" dirty="0"/>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pPr marL="342900" indent="-342900">
                        <a:lnSpc>
                          <a:spcPct val="90000"/>
                        </a:lnSpc>
                        <a:spcAft>
                          <a:spcPts val="600"/>
                        </a:spcAft>
                        <a:buFont typeface="Arial" panose="020B0604020202020204" pitchFamily="34" charset="0"/>
                        <a:buChar char="•"/>
                      </a:pPr>
                      <a:r>
                        <a:rPr lang="ru-RU" sz="2000" b="0" dirty="0"/>
                        <a:t>Давить на клиента</a:t>
                      </a:r>
                    </a:p>
                    <a:p>
                      <a:pPr marL="342900" indent="-342900">
                        <a:lnSpc>
                          <a:spcPct val="90000"/>
                        </a:lnSpc>
                        <a:spcAft>
                          <a:spcPts val="600"/>
                        </a:spcAft>
                        <a:buFont typeface="Arial" panose="020B0604020202020204" pitchFamily="34" charset="0"/>
                        <a:buChar char="•"/>
                      </a:pPr>
                      <a:r>
                        <a:rPr lang="ru-RU" sz="2000" b="0" dirty="0"/>
                        <a:t>Смотреть на свои часы или показывать, что он отвлечен</a:t>
                      </a:r>
                    </a:p>
                    <a:p>
                      <a:pPr marL="342900" indent="-342900">
                        <a:lnSpc>
                          <a:spcPct val="90000"/>
                        </a:lnSpc>
                        <a:spcAft>
                          <a:spcPts val="600"/>
                        </a:spcAft>
                        <a:buFont typeface="Arial" panose="020B0604020202020204" pitchFamily="34" charset="0"/>
                        <a:buChar char="•"/>
                      </a:pPr>
                      <a:r>
                        <a:rPr lang="ru-RU" sz="2000" b="0" dirty="0"/>
                        <a:t>Осуждать клиента</a:t>
                      </a:r>
                    </a:p>
                    <a:p>
                      <a:pPr marL="342900" indent="-342900">
                        <a:lnSpc>
                          <a:spcPct val="90000"/>
                        </a:lnSpc>
                        <a:spcAft>
                          <a:spcPts val="600"/>
                        </a:spcAft>
                        <a:buFont typeface="Arial" panose="020B0604020202020204" pitchFamily="34" charset="0"/>
                        <a:buChar char="•"/>
                      </a:pPr>
                      <a:r>
                        <a:rPr lang="ru-RU" sz="2000" b="0" dirty="0"/>
                        <a:t>Торопить клиента</a:t>
                      </a:r>
                    </a:p>
                    <a:p>
                      <a:pPr marL="342900" indent="-342900">
                        <a:lnSpc>
                          <a:spcPct val="90000"/>
                        </a:lnSpc>
                        <a:spcAft>
                          <a:spcPts val="600"/>
                        </a:spcAft>
                        <a:buFont typeface="Arial" panose="020B0604020202020204" pitchFamily="34" charset="0"/>
                        <a:buChar char="•"/>
                      </a:pPr>
                      <a:r>
                        <a:rPr lang="ru-RU" sz="2000" b="0" dirty="0"/>
                        <a:t>Предполагать, что он лучше всех все знает</a:t>
                      </a:r>
                    </a:p>
                    <a:p>
                      <a:pPr marL="342900" indent="-342900">
                        <a:lnSpc>
                          <a:spcPct val="90000"/>
                        </a:lnSpc>
                        <a:spcAft>
                          <a:spcPts val="600"/>
                        </a:spcAft>
                        <a:buFont typeface="Arial" panose="020B0604020202020204" pitchFamily="34" charset="0"/>
                        <a:buChar char="•"/>
                      </a:pPr>
                      <a:r>
                        <a:rPr lang="ru-RU" sz="2000" b="0" dirty="0"/>
                        <a:t>Перебивать</a:t>
                      </a:r>
                    </a:p>
                    <a:p>
                      <a:pPr marL="342900" indent="-342900">
                        <a:lnSpc>
                          <a:spcPct val="90000"/>
                        </a:lnSpc>
                        <a:spcAft>
                          <a:spcPts val="600"/>
                        </a:spcAft>
                        <a:buFont typeface="Arial" panose="020B0604020202020204" pitchFamily="34" charset="0"/>
                        <a:buChar char="•"/>
                      </a:pPr>
                      <a:r>
                        <a:rPr lang="ru-RU" sz="2000" b="0" dirty="0"/>
                        <a:t>Заканчивать мысли клиента</a:t>
                      </a:r>
                    </a:p>
                    <a:p>
                      <a:pPr marL="342900" indent="-342900">
                        <a:lnSpc>
                          <a:spcPct val="90000"/>
                        </a:lnSpc>
                        <a:spcAft>
                          <a:spcPts val="600"/>
                        </a:spcAft>
                        <a:buFont typeface="Arial" panose="020B0604020202020204" pitchFamily="34" charset="0"/>
                        <a:buChar char="•"/>
                      </a:pPr>
                      <a:r>
                        <a:rPr lang="ru-RU" sz="2000" b="0" dirty="0"/>
                        <a:t>Рассказывать клиенту о своих или чужих проблемах</a:t>
                      </a:r>
                    </a:p>
                    <a:p>
                      <a:pPr marL="342900" indent="-342900">
                        <a:lnSpc>
                          <a:spcPct val="90000"/>
                        </a:lnSpc>
                        <a:spcAft>
                          <a:spcPts val="600"/>
                        </a:spcAft>
                        <a:buFont typeface="Arial" panose="020B0604020202020204" pitchFamily="34" charset="0"/>
                        <a:buChar char="•"/>
                      </a:pPr>
                      <a:r>
                        <a:rPr lang="ru-RU" sz="2000" b="1" dirty="0"/>
                        <a:t>Думать и действовать так, как будто он может решить проблемы клиента</a:t>
                      </a:r>
                    </a:p>
                    <a:p>
                      <a:pPr marL="342900" indent="-342900">
                        <a:lnSpc>
                          <a:spcPct val="90000"/>
                        </a:lnSpc>
                        <a:spcAft>
                          <a:spcPts val="600"/>
                        </a:spcAft>
                        <a:buFont typeface="Arial" panose="020B0604020202020204" pitchFamily="34" charset="0"/>
                        <a:buChar char="•"/>
                      </a:pPr>
                      <a:endParaRPr lang="en-US" sz="2000" b="1" dirty="0"/>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10001"/>
                  </a:ext>
                </a:extLst>
              </a:tr>
            </a:tbl>
          </a:graphicData>
        </a:graphic>
      </p:graphicFrame>
      <p:sp>
        <p:nvSpPr>
          <p:cNvPr id="3" name="Rectangle 2">
            <a:extLst>
              <a:ext uri="{FF2B5EF4-FFF2-40B4-BE49-F238E27FC236}">
                <a16:creationId xmlns:a16="http://schemas.microsoft.com/office/drawing/2014/main" id="{27352B77-755E-4272-BC89-E412B8604937}"/>
              </a:ext>
            </a:extLst>
          </p:cNvPr>
          <p:cNvSpPr/>
          <p:nvPr/>
        </p:nvSpPr>
        <p:spPr>
          <a:xfrm>
            <a:off x="2187389" y="2622580"/>
            <a:ext cx="4034118" cy="3956475"/>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2100">
              <a:solidFill>
                <a:schemeClr val="bg1"/>
              </a:solidFill>
            </a:endParaRPr>
          </a:p>
        </p:txBody>
      </p:sp>
    </p:spTree>
    <p:extLst>
      <p:ext uri="{BB962C8B-B14F-4D97-AF65-F5344CB8AC3E}">
        <p14:creationId xmlns:p14="http://schemas.microsoft.com/office/powerpoint/2010/main" val="1398686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Узнать о потребностях и проблемах</a:t>
            </a:r>
            <a:endParaRPr lang="en-US"/>
          </a:p>
        </p:txBody>
      </p:sp>
      <p:sp>
        <p:nvSpPr>
          <p:cNvPr id="3" name="Content Placeholder 2"/>
          <p:cNvSpPr>
            <a:spLocks noGrp="1"/>
          </p:cNvSpPr>
          <p:nvPr>
            <p:ph type="body" idx="1"/>
          </p:nvPr>
        </p:nvSpPr>
        <p:spPr>
          <a:xfrm>
            <a:off x="838200" y="1636730"/>
            <a:ext cx="10058400" cy="4932746"/>
          </a:xfrm>
        </p:spPr>
        <p:txBody>
          <a:bodyPr/>
          <a:lstStyle/>
          <a:p>
            <a:pPr marL="0" indent="0">
              <a:buNone/>
            </a:pPr>
            <a:r>
              <a:rPr lang="ru-RU" dirty="0"/>
              <a:t>Цель:</a:t>
            </a:r>
          </a:p>
          <a:p>
            <a:pPr marL="0" indent="0">
              <a:buNone/>
            </a:pPr>
            <a:r>
              <a:rPr lang="ru-RU" dirty="0"/>
              <a:t>Узнайте, что наиболее важно для пережившего насилие. Уважайте его желания и реагируйте на его потребности</a:t>
            </a:r>
            <a:endParaRPr lang="en-US" dirty="0"/>
          </a:p>
        </p:txBody>
      </p:sp>
      <p:sp>
        <p:nvSpPr>
          <p:cNvPr id="4" name="Footer Placeholder 3">
            <a:extLst>
              <a:ext uri="{FF2B5EF4-FFF2-40B4-BE49-F238E27FC236}">
                <a16:creationId xmlns:a16="http://schemas.microsoft.com/office/drawing/2014/main" id="{9D92AC41-5B70-42EC-9D4E-8889BB68CDF7}"/>
              </a:ext>
            </a:extLst>
          </p:cNvPr>
          <p:cNvSpPr txBox="1">
            <a:spLocks/>
          </p:cNvSpPr>
          <p:nvPr/>
        </p:nvSpPr>
        <p:spPr>
          <a:xfrm>
            <a:off x="2105891" y="6285515"/>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spTree>
    <p:extLst>
      <p:ext uri="{BB962C8B-B14F-4D97-AF65-F5344CB8AC3E}">
        <p14:creationId xmlns:p14="http://schemas.microsoft.com/office/powerpoint/2010/main" val="392997038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A5855-E02C-4D95-93EF-25DB9E999F58}"/>
              </a:ext>
            </a:extLst>
          </p:cNvPr>
          <p:cNvSpPr>
            <a:spLocks noGrp="1"/>
          </p:cNvSpPr>
          <p:nvPr>
            <p:ph type="title"/>
          </p:nvPr>
        </p:nvSpPr>
        <p:spPr/>
        <p:txBody>
          <a:bodyPr>
            <a:normAutofit/>
          </a:bodyPr>
          <a:lstStyle/>
          <a:p>
            <a:r>
              <a:rPr lang="ru-RU"/>
              <a:t>Методы выяснения потребностей и проблем</a:t>
            </a:r>
            <a:endParaRPr lang="en-US"/>
          </a:p>
        </p:txBody>
      </p:sp>
      <p:graphicFrame>
        <p:nvGraphicFramePr>
          <p:cNvPr id="4" name="Table 3">
            <a:extLst>
              <a:ext uri="{FF2B5EF4-FFF2-40B4-BE49-F238E27FC236}">
                <a16:creationId xmlns:a16="http://schemas.microsoft.com/office/drawing/2014/main" id="{42BD995E-0E8F-4A65-8D88-AAB6345724B1}"/>
              </a:ext>
            </a:extLst>
          </p:cNvPr>
          <p:cNvGraphicFramePr>
            <a:graphicFrameLocks noGrp="1"/>
          </p:cNvGraphicFramePr>
          <p:nvPr>
            <p:extLst>
              <p:ext uri="{D42A27DB-BD31-4B8C-83A1-F6EECF244321}">
                <p14:modId xmlns:p14="http://schemas.microsoft.com/office/powerpoint/2010/main" val="2408379109"/>
              </p:ext>
            </p:extLst>
          </p:nvPr>
        </p:nvGraphicFramePr>
        <p:xfrm>
          <a:off x="950495" y="1533301"/>
          <a:ext cx="10551695" cy="4870783"/>
        </p:xfrm>
        <a:graphic>
          <a:graphicData uri="http://schemas.openxmlformats.org/drawingml/2006/table">
            <a:tbl>
              <a:tblPr firstRow="1" bandRow="1">
                <a:tableStyleId>{5C22544A-7EE6-4342-B048-85BDC9FD1C3A}</a:tableStyleId>
              </a:tblPr>
              <a:tblGrid>
                <a:gridCol w="5177589">
                  <a:extLst>
                    <a:ext uri="{9D8B030D-6E8A-4147-A177-3AD203B41FA5}">
                      <a16:colId xmlns:a16="http://schemas.microsoft.com/office/drawing/2014/main" val="43887432"/>
                    </a:ext>
                  </a:extLst>
                </a:gridCol>
                <a:gridCol w="5374106">
                  <a:extLst>
                    <a:ext uri="{9D8B030D-6E8A-4147-A177-3AD203B41FA5}">
                      <a16:colId xmlns:a16="http://schemas.microsoft.com/office/drawing/2014/main" val="931881373"/>
                    </a:ext>
                  </a:extLst>
                </a:gridCol>
              </a:tblGrid>
              <a:tr h="348328">
                <a:tc>
                  <a:txBody>
                    <a:bodyPr/>
                    <a:lstStyle/>
                    <a:p>
                      <a:r>
                        <a:rPr lang="ru-RU" sz="1400"/>
                        <a:t>Техника</a:t>
                      </a:r>
                      <a:endParaRPr lang="en-US" sz="1400"/>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r>
                        <a:rPr lang="ru-RU" sz="1400"/>
                        <a:t>Пример</a:t>
                      </a:r>
                      <a:endParaRPr lang="en-US" sz="1400"/>
                    </a:p>
                  </a:txBody>
                  <a:tcPr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896585879"/>
                  </a:ext>
                </a:extLst>
              </a:tr>
              <a:tr h="511831">
                <a:tc>
                  <a:txBody>
                    <a:bodyPr/>
                    <a:lstStyle/>
                    <a:p>
                      <a:pPr marL="0" lvl="0" indent="0">
                        <a:buNone/>
                      </a:pPr>
                      <a:r>
                        <a:rPr lang="ru-RU" sz="1600"/>
                        <a:t>Формулируйте свои вопросы как приглашения к тому, чтобы говорили клиенты</a:t>
                      </a:r>
                      <a:endParaRPr lang="en-US" sz="1600"/>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600"/>
                        <a:t>О чем бы вы хотели поговорить?</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4057646724"/>
                  </a:ext>
                </a:extLst>
              </a:tr>
              <a:tr h="609574">
                <a:tc>
                  <a:txBody>
                    <a:bodyPr/>
                    <a:lstStyle/>
                    <a:p>
                      <a:pPr marL="0" lvl="0" indent="0">
                        <a:buNone/>
                      </a:pPr>
                      <a:r>
                        <a:rPr lang="ru-RU" sz="1600"/>
                        <a:t>Задавайте открытые вопросы, которые побуждают пережившего говорить</a:t>
                      </a:r>
                      <a:endParaRPr lang="en-US" sz="1600"/>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600"/>
                        <a:t>Что вы чувствуете по этому поводу?</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4151741746"/>
                  </a:ext>
                </a:extLst>
              </a:tr>
              <a:tr h="609574">
                <a:tc>
                  <a:txBody>
                    <a:bodyPr/>
                    <a:lstStyle/>
                    <a:p>
                      <a:pPr marL="0" indent="0">
                        <a:buNone/>
                      </a:pPr>
                      <a:r>
                        <a:rPr lang="ru-RU" sz="1600" dirty="0"/>
                        <a:t>Повторите или перефразируйте то, что говорит человек, чтобы проверить ваше понимание</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600" dirty="0"/>
                        <a:t>Вы упомянули, что очень расстроены</a:t>
                      </a:r>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2657474123"/>
                  </a:ext>
                </a:extLst>
              </a:tr>
              <a:tr h="51183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1600" spc="-5">
                          <a:latin typeface="+mn-lt"/>
                          <a:cs typeface="Arial"/>
                        </a:rPr>
                        <a:t>Отрефлексируйте </a:t>
                      </a:r>
                      <a:r>
                        <a:rPr lang="ru-RU" sz="1600" spc="-10">
                          <a:latin typeface="+mn-lt"/>
                          <a:cs typeface="Arial"/>
                        </a:rPr>
                        <a:t>чувства, </a:t>
                      </a:r>
                      <a:r>
                        <a:rPr lang="ru-RU" sz="1600" spc="-5">
                          <a:latin typeface="+mn-lt"/>
                          <a:cs typeface="Arial"/>
                        </a:rPr>
                        <a:t>которые </a:t>
                      </a:r>
                      <a:r>
                        <a:rPr lang="ru-RU" sz="1600" spc="-10">
                          <a:latin typeface="+mn-lt"/>
                          <a:cs typeface="Arial"/>
                        </a:rPr>
                        <a:t>выражает</a:t>
                      </a:r>
                      <a:r>
                        <a:rPr lang="ru-RU" sz="1600">
                          <a:latin typeface="+mn-lt"/>
                          <a:cs typeface="Arial"/>
                        </a:rPr>
                        <a:t> </a:t>
                      </a:r>
                      <a:r>
                        <a:rPr lang="ru-RU" sz="1600" spc="-10">
                          <a:latin typeface="+mn-lt"/>
                          <a:cs typeface="Arial"/>
                        </a:rPr>
                        <a:t>переживший</a:t>
                      </a:r>
                      <a:endParaRPr lang="ru-RU" sz="1600">
                        <a:latin typeface="+mn-lt"/>
                        <a:cs typeface="Arial"/>
                      </a:endParaRP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600" dirty="0"/>
                        <a:t>Похоже, вас это очень разозлило</a:t>
                      </a:r>
                      <a:endParaRPr lang="en-US" sz="1600" dirty="0"/>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697671411"/>
                  </a:ext>
                </a:extLst>
              </a:tr>
              <a:tr h="511831">
                <a:tc>
                  <a:txBody>
                    <a:bodyPr/>
                    <a:lstStyle/>
                    <a:p>
                      <a:pPr marL="0" lvl="0" indent="0">
                        <a:buNone/>
                      </a:pPr>
                      <a:r>
                        <a:rPr lang="ru-RU" sz="1600"/>
                        <a:t>Исследуйте по мере необходимости</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600"/>
                        <a:t>Не могли бы вы рассказать мне об этом подробнее?</a:t>
                      </a:r>
                      <a:endParaRPr lang="en-US" sz="1600"/>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96754861"/>
                  </a:ext>
                </a:extLst>
              </a:tr>
              <a:tr h="511831">
                <a:tc>
                  <a:txBody>
                    <a:bodyPr/>
                    <a:lstStyle/>
                    <a:p>
                      <a:pPr marL="0" lvl="0" indent="0">
                        <a:buNone/>
                      </a:pPr>
                      <a:r>
                        <a:rPr lang="ru-RU" sz="1600" dirty="0"/>
                        <a:t>Попросите разъяснений, если вы что-то не поняли</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600"/>
                        <a:t>Можете еще раз это объяснить, пожалуйста?</a:t>
                      </a:r>
                      <a:endParaRPr lang="en-US" sz="1600"/>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563123052"/>
                  </a:ext>
                </a:extLst>
              </a:tr>
              <a:tr h="609574">
                <a:tc>
                  <a:txBody>
                    <a:bodyPr/>
                    <a:lstStyle/>
                    <a:p>
                      <a:pPr marL="0" lvl="0" indent="0">
                        <a:buNone/>
                      </a:pPr>
                      <a:r>
                        <a:rPr lang="ru-RU" sz="1600" dirty="0"/>
                        <a:t>Помогите пострадавшему выявить и выразить потребности и опасения</a:t>
                      </a:r>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r>
                        <a:rPr lang="ru-RU" sz="1600"/>
                        <a:t>Есть ли что-то, что вам нужно сейчас или о чем вы беспокоитесь?</a:t>
                      </a:r>
                      <a:endParaRPr lang="en-US" sz="1600"/>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933386309"/>
                  </a:ext>
                </a:extLst>
              </a:tr>
              <a:tr h="511831">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ru-RU" sz="1600" dirty="0"/>
                        <a:t>Обобщите то, чем поделился переживший насилие</a:t>
                      </a:r>
                      <a:endParaRPr lang="en-US" sz="1600" dirty="0"/>
                    </a:p>
                  </a:txBody>
                  <a:tcPr anchor="ct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r>
                        <a:rPr lang="ru-RU" sz="1600" dirty="0"/>
                        <a:t>Кажется, вы говорите, что…</a:t>
                      </a:r>
                      <a:endParaRPr lang="en-US" sz="1600" dirty="0"/>
                    </a:p>
                  </a:txBody>
                  <a:tcPr anchor="ct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1692493159"/>
                  </a:ext>
                </a:extLst>
              </a:tr>
            </a:tbl>
          </a:graphicData>
        </a:graphic>
      </p:graphicFrame>
    </p:spTree>
    <p:extLst>
      <p:ext uri="{BB962C8B-B14F-4D97-AF65-F5344CB8AC3E}">
        <p14:creationId xmlns:p14="http://schemas.microsoft.com/office/powerpoint/2010/main" val="1793993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Упражнение</a:t>
            </a:r>
            <a:r>
              <a:rPr lang="en-US" dirty="0"/>
              <a:t>: </a:t>
            </a:r>
            <a:r>
              <a:rPr lang="ru-RU" dirty="0"/>
              <a:t>узнайте о потребностях и проблемах</a:t>
            </a:r>
            <a:endParaRPr lang="en-US" dirty="0"/>
          </a:p>
        </p:txBody>
      </p:sp>
      <p:sp>
        <p:nvSpPr>
          <p:cNvPr id="3" name="Text Placeholder 2"/>
          <p:cNvSpPr>
            <a:spLocks noGrp="1"/>
          </p:cNvSpPr>
          <p:nvPr>
            <p:ph type="body" idx="1"/>
          </p:nvPr>
        </p:nvSpPr>
        <p:spPr>
          <a:xfrm>
            <a:off x="838200" y="1624030"/>
            <a:ext cx="8543925" cy="4932746"/>
          </a:xfrm>
        </p:spPr>
        <p:txBody>
          <a:bodyPr>
            <a:normAutofit/>
          </a:bodyPr>
          <a:lstStyle/>
          <a:p>
            <a:pPr marL="0" indent="0">
              <a:buNone/>
            </a:pPr>
            <a:r>
              <a:rPr lang="ru-RU" dirty="0"/>
              <a:t>Утверждение пережившего</a:t>
            </a:r>
            <a:r>
              <a:rPr lang="en-US" dirty="0"/>
              <a:t> #1: </a:t>
            </a:r>
            <a:r>
              <a:rPr lang="ru-RU" i="1" dirty="0"/>
              <a:t>«В прошлом мой парень угрожал мне»</a:t>
            </a:r>
            <a:endParaRPr lang="en-US" i="1" dirty="0"/>
          </a:p>
          <a:p>
            <a:pPr marL="0" indent="0">
              <a:buNone/>
            </a:pPr>
            <a:endParaRPr lang="en-US" dirty="0"/>
          </a:p>
          <a:p>
            <a:pPr marL="0" lvl="0" indent="0">
              <a:buNone/>
            </a:pPr>
            <a:r>
              <a:rPr lang="ru-RU" b="1" dirty="0"/>
              <a:t>Техника: исследуйте по мере необходимости</a:t>
            </a:r>
            <a:r>
              <a:rPr lang="en-US" b="1" dirty="0"/>
              <a:t> </a:t>
            </a:r>
            <a:r>
              <a:rPr lang="ru-RU" i="1" dirty="0"/>
              <a:t>«Не могли бы вы рассказать мне об этом подробнее?»</a:t>
            </a:r>
            <a:endParaRPr lang="en-US" i="1" dirty="0"/>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127061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Упражнение</a:t>
            </a:r>
            <a:r>
              <a:rPr lang="en-US" dirty="0"/>
              <a:t>: </a:t>
            </a:r>
            <a:r>
              <a:rPr lang="ru-RU" dirty="0"/>
              <a:t>узнайте о потребностях и проблемах</a:t>
            </a:r>
            <a:endParaRPr lang="en-US" dirty="0"/>
          </a:p>
        </p:txBody>
      </p:sp>
      <p:sp>
        <p:nvSpPr>
          <p:cNvPr id="3" name="Text Placeholder 2"/>
          <p:cNvSpPr>
            <a:spLocks noGrp="1"/>
          </p:cNvSpPr>
          <p:nvPr>
            <p:ph type="body" idx="1"/>
          </p:nvPr>
        </p:nvSpPr>
        <p:spPr>
          <a:xfrm>
            <a:off x="838200" y="1636730"/>
            <a:ext cx="9284368" cy="4932746"/>
          </a:xfrm>
        </p:spPr>
        <p:txBody>
          <a:bodyPr>
            <a:normAutofit/>
          </a:bodyPr>
          <a:lstStyle/>
          <a:p>
            <a:pPr marL="0" indent="0">
              <a:buNone/>
            </a:pPr>
            <a:r>
              <a:rPr lang="ru-RU" dirty="0"/>
              <a:t>Утверждение пережившего</a:t>
            </a:r>
            <a:r>
              <a:rPr lang="en-US" dirty="0"/>
              <a:t> #2: </a:t>
            </a:r>
            <a:r>
              <a:rPr lang="ru-RU" i="1" dirty="0"/>
              <a:t>«Мой партнер очень непредсказуем. Я стараюсь сделать его счастливым, но иногда он просто злится без причины. В последнее время становится хуже»</a:t>
            </a:r>
            <a:endParaRPr lang="en-US" i="1" dirty="0"/>
          </a:p>
          <a:p>
            <a:pPr marL="0" indent="0">
              <a:buNone/>
            </a:pPr>
            <a:endParaRPr lang="en-US" dirty="0"/>
          </a:p>
          <a:p>
            <a:pPr marL="0" indent="0">
              <a:buNone/>
            </a:pPr>
            <a:r>
              <a:rPr lang="ru-RU" b="1" dirty="0"/>
              <a:t>Техника</a:t>
            </a:r>
            <a:r>
              <a:rPr lang="en-US" b="1" dirty="0"/>
              <a:t>: </a:t>
            </a:r>
            <a:r>
              <a:rPr lang="ru-RU" b="1" dirty="0"/>
              <a:t>помогите пережившему определить и выразить свои потребности и опасения</a:t>
            </a:r>
          </a:p>
          <a:p>
            <a:pPr marL="0" indent="0">
              <a:buNone/>
            </a:pPr>
            <a:r>
              <a:rPr lang="ru-RU" i="1" dirty="0">
                <a:solidFill>
                  <a:schemeClr val="tx1"/>
                </a:solidFill>
              </a:rPr>
              <a:t>«Что вас беспокоит больше всего сейчас?»</a:t>
            </a:r>
            <a:endParaRPr lang="en-US" i="1" dirty="0">
              <a:solidFill>
                <a:schemeClr val="tx1"/>
              </a:solidFill>
            </a:endParaRPr>
          </a:p>
          <a:p>
            <a:pPr marL="0" indent="0">
              <a:buNone/>
            </a:pPr>
            <a:endParaRPr lang="en-US" i="1" dirty="0"/>
          </a:p>
          <a:p>
            <a:pPr marL="0" indent="0">
              <a:buNone/>
            </a:pPr>
            <a:endParaRPr lang="en-US" i="1" dirty="0"/>
          </a:p>
        </p:txBody>
      </p:sp>
    </p:spTree>
    <p:extLst>
      <p:ext uri="{BB962C8B-B14F-4D97-AF65-F5344CB8AC3E}">
        <p14:creationId xmlns:p14="http://schemas.microsoft.com/office/powerpoint/2010/main" val="241492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FF73E-8B19-46FD-A2B4-F2759401B8D5}"/>
              </a:ext>
            </a:extLst>
          </p:cNvPr>
          <p:cNvSpPr>
            <a:spLocks noGrp="1"/>
          </p:cNvSpPr>
          <p:nvPr>
            <p:ph type="title"/>
          </p:nvPr>
        </p:nvSpPr>
        <p:spPr/>
        <p:txBody>
          <a:bodyPr>
            <a:normAutofit/>
          </a:bodyPr>
          <a:lstStyle/>
          <a:p>
            <a:r>
              <a:rPr kumimoji="0" lang="en-US" sz="3200" b="1" i="0" u="none" strike="noStrike" kern="1200" cap="none" spc="0" normalizeH="0" baseline="0" noProof="0" err="1">
                <a:ln>
                  <a:noFill/>
                </a:ln>
                <a:solidFill>
                  <a:srgbClr val="577F9F"/>
                </a:solidFill>
                <a:effectLst/>
                <a:uLnTx/>
                <a:uFillTx/>
                <a:latin typeface="Arial" panose="020B0604020202020204" pitchFamily="34" charset="0"/>
                <a:ea typeface="+mj-ea"/>
                <a:cs typeface="Arial" panose="020B0604020202020204" pitchFamily="34" charset="0"/>
              </a:rPr>
              <a:t>Панельная</a:t>
            </a:r>
            <a:r>
              <a:rPr kumimoji="0" lang="en-US" sz="3200" b="1" i="0" u="none" strike="noStrike" kern="1200" cap="none" spc="0" normalizeH="0" baseline="0" noProof="0">
                <a:ln>
                  <a:noFill/>
                </a:ln>
                <a:solidFill>
                  <a:srgbClr val="577F9F"/>
                </a:solidFill>
                <a:effectLst/>
                <a:uLnTx/>
                <a:uFillTx/>
                <a:latin typeface="Arial" panose="020B0604020202020204" pitchFamily="34" charset="0"/>
                <a:ea typeface="+mj-ea"/>
                <a:cs typeface="Arial" panose="020B0604020202020204" pitchFamily="34" charset="0"/>
              </a:rPr>
              <a:t> </a:t>
            </a:r>
            <a:r>
              <a:rPr kumimoji="0" lang="en-US" sz="3200" b="1" i="0" u="none" strike="noStrike" kern="1200" cap="none" spc="0" normalizeH="0" baseline="0" noProof="0" err="1">
                <a:ln>
                  <a:noFill/>
                </a:ln>
                <a:solidFill>
                  <a:srgbClr val="577F9F"/>
                </a:solidFill>
                <a:effectLst/>
                <a:uLnTx/>
                <a:uFillTx/>
                <a:latin typeface="Arial" panose="020B0604020202020204" pitchFamily="34" charset="0"/>
                <a:ea typeface="+mj-ea"/>
                <a:cs typeface="Arial" panose="020B0604020202020204" pitchFamily="34" charset="0"/>
              </a:rPr>
              <a:t>дискуссия</a:t>
            </a:r>
            <a:r>
              <a:rPr kumimoji="0" lang="en-US" sz="3200" b="1" i="0" u="none" strike="noStrike" kern="1200" cap="none" spc="0" normalizeH="0" baseline="0" noProof="0">
                <a:ln>
                  <a:noFill/>
                </a:ln>
                <a:solidFill>
                  <a:srgbClr val="577F9F"/>
                </a:solidFill>
                <a:effectLst/>
                <a:uLnTx/>
                <a:uFillTx/>
                <a:latin typeface="Arial" panose="020B0604020202020204" pitchFamily="34" charset="0"/>
                <a:ea typeface="+mj-ea"/>
                <a:cs typeface="Arial" panose="020B0604020202020204" pitchFamily="34" charset="0"/>
              </a:rPr>
              <a:t> с </a:t>
            </a:r>
            <a:r>
              <a:rPr kumimoji="0" lang="en-US" sz="3200" b="1" i="0" u="none" strike="noStrike" kern="1200" cap="none" spc="0" normalizeH="0" baseline="0" noProof="0" err="1">
                <a:ln>
                  <a:noFill/>
                </a:ln>
                <a:solidFill>
                  <a:srgbClr val="577F9F"/>
                </a:solidFill>
                <a:effectLst/>
                <a:uLnTx/>
                <a:uFillTx/>
                <a:latin typeface="Arial" panose="020B0604020202020204" pitchFamily="34" charset="0"/>
                <a:ea typeface="+mj-ea"/>
                <a:cs typeface="Arial" panose="020B0604020202020204" pitchFamily="34" charset="0"/>
              </a:rPr>
              <a:t>клиентами</a:t>
            </a:r>
            <a:r>
              <a:rPr kumimoji="0" lang="en-US" sz="3200" b="1" i="0" u="none" strike="noStrike" kern="1200" cap="none" spc="0" normalizeH="0" baseline="0" noProof="0">
                <a:ln>
                  <a:noFill/>
                </a:ln>
                <a:solidFill>
                  <a:srgbClr val="577F9F"/>
                </a:solidFill>
                <a:effectLst/>
                <a:uLnTx/>
                <a:uFillTx/>
                <a:latin typeface="Arial" panose="020B0604020202020204" pitchFamily="34" charset="0"/>
                <a:ea typeface="+mj-ea"/>
                <a:cs typeface="Arial" panose="020B0604020202020204" pitchFamily="34" charset="0"/>
              </a:rPr>
              <a:t> </a:t>
            </a:r>
            <a:endParaRPr lang="en-US"/>
          </a:p>
        </p:txBody>
      </p:sp>
      <p:pic>
        <p:nvPicPr>
          <p:cNvPr id="4" name="Picture 3" descr="A picture containing silhouette&#10;&#10;Description automatically generated">
            <a:extLst>
              <a:ext uri="{FF2B5EF4-FFF2-40B4-BE49-F238E27FC236}">
                <a16:creationId xmlns:a16="http://schemas.microsoft.com/office/drawing/2014/main" id="{CF7E3C40-B70F-AA4C-837A-B45B1DC7527C}"/>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2882224" y="2098846"/>
            <a:ext cx="1009869" cy="3151446"/>
          </a:xfrm>
          <a:prstGeom prst="rect">
            <a:avLst/>
          </a:prstGeom>
        </p:spPr>
      </p:pic>
      <p:grpSp>
        <p:nvGrpSpPr>
          <p:cNvPr id="5" name="Group 4">
            <a:extLst>
              <a:ext uri="{FF2B5EF4-FFF2-40B4-BE49-F238E27FC236}">
                <a16:creationId xmlns:a16="http://schemas.microsoft.com/office/drawing/2014/main" id="{B35F251A-2543-8840-83ED-5CAFA21767F5}"/>
              </a:ext>
            </a:extLst>
          </p:cNvPr>
          <p:cNvGrpSpPr/>
          <p:nvPr/>
        </p:nvGrpSpPr>
        <p:grpSpPr>
          <a:xfrm>
            <a:off x="5499570" y="1930440"/>
            <a:ext cx="2041656" cy="3362330"/>
            <a:chOff x="3768595" y="1531147"/>
            <a:chExt cx="1587206" cy="3012128"/>
          </a:xfrm>
        </p:grpSpPr>
        <p:pic>
          <p:nvPicPr>
            <p:cNvPr id="6" name="Picture 5" descr="A picture containing silhouette&#10;&#10;Description automatically generated">
              <a:extLst>
                <a:ext uri="{FF2B5EF4-FFF2-40B4-BE49-F238E27FC236}">
                  <a16:creationId xmlns:a16="http://schemas.microsoft.com/office/drawing/2014/main" id="{7C40D1D8-4B44-A54C-9B4C-5A24B2B7B05C}"/>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78184"/>
            <a:stretch/>
          </p:blipFill>
          <p:spPr>
            <a:xfrm>
              <a:off x="4463520" y="1625271"/>
              <a:ext cx="892281" cy="2868559"/>
            </a:xfrm>
            <a:prstGeom prst="rect">
              <a:avLst/>
            </a:prstGeom>
          </p:spPr>
        </p:pic>
        <p:pic>
          <p:nvPicPr>
            <p:cNvPr id="7" name="Picture 6" descr="A picture containing silhouette&#10;&#10;Description automatically generated">
              <a:extLst>
                <a:ext uri="{FF2B5EF4-FFF2-40B4-BE49-F238E27FC236}">
                  <a16:creationId xmlns:a16="http://schemas.microsoft.com/office/drawing/2014/main" id="{3C968EC5-4D2A-AF46-97A7-BF9168C0E478}"/>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60168" r="22713"/>
            <a:stretch/>
          </p:blipFill>
          <p:spPr>
            <a:xfrm>
              <a:off x="3768595" y="1531147"/>
              <a:ext cx="735218" cy="3012128"/>
            </a:xfrm>
            <a:prstGeom prst="rect">
              <a:avLst/>
            </a:prstGeom>
          </p:spPr>
        </p:pic>
      </p:grpSp>
      <p:pic>
        <p:nvPicPr>
          <p:cNvPr id="17" name="Picture 16">
            <a:extLst>
              <a:ext uri="{FF2B5EF4-FFF2-40B4-BE49-F238E27FC236}">
                <a16:creationId xmlns:a16="http://schemas.microsoft.com/office/drawing/2014/main" id="{9155C8F7-2043-FC42-B0DB-4356CC9EE96A}"/>
              </a:ext>
            </a:extLst>
          </p:cNvPr>
          <p:cNvPicPr>
            <a:picLocks noChangeAspect="1"/>
          </p:cNvPicPr>
          <p:nvPr/>
        </p:nvPicPr>
        <p:blipFill rotWithShape="1">
          <a:blip r:embed="rId5" cstate="email">
            <a:duotone>
              <a:schemeClr val="accent5">
                <a:shade val="45000"/>
                <a:satMod val="135000"/>
              </a:schemeClr>
              <a:prstClr val="white"/>
            </a:duotone>
            <a:extLst>
              <a:ext uri="{BEBA8EAE-BF5A-486C-A8C5-ECC9F3942E4B}">
                <a14:imgProps xmlns:a14="http://schemas.microsoft.com/office/drawing/2010/main">
                  <a14:imgLayer r:embed="rId6">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Mark x1="92000" y1="38696" x2="81333" y2="53913"/>
                        <a14:backgroundMark x1="81333" y1="53913" x2="96000" y2="69565"/>
                        <a14:backgroundMark x1="96000" y1="69565" x2="92000" y2="85652"/>
                        <a14:backgroundMark x1="92000" y1="85652" x2="98667" y2="92174"/>
                        <a14:backgroundMark x1="0" y1="56522" x2="0" y2="36957"/>
                        <a14:backgroundMark x1="0" y1="38261" x2="0" y2="30870"/>
                      </a14:backgroundRemoval>
                    </a14:imgEffect>
                  </a14:imgLayer>
                </a14:imgProps>
              </a:ext>
              <a:ext uri="{28A0092B-C50C-407E-A947-70E740481C1C}">
                <a14:useLocalDpi xmlns:a14="http://schemas.microsoft.com/office/drawing/2010/main"/>
              </a:ext>
            </a:extLst>
          </a:blip>
          <a:srcRect/>
          <a:stretch/>
        </p:blipFill>
        <p:spPr>
          <a:xfrm>
            <a:off x="4190758" y="2335009"/>
            <a:ext cx="943184" cy="2890161"/>
          </a:xfrm>
          <a:prstGeom prst="rect">
            <a:avLst/>
          </a:prstGeom>
          <a:solidFill>
            <a:schemeClr val="bg1"/>
          </a:solidFill>
        </p:spPr>
      </p:pic>
      <p:pic>
        <p:nvPicPr>
          <p:cNvPr id="18" name="Picture 17" descr="A picture containing silhouette&#10;&#10;Description automatically generated">
            <a:extLst>
              <a:ext uri="{FF2B5EF4-FFF2-40B4-BE49-F238E27FC236}">
                <a16:creationId xmlns:a16="http://schemas.microsoft.com/office/drawing/2014/main" id="{AACEA66B-DC6D-F64B-AD75-823E7F40D86D}"/>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38078" r="38886"/>
          <a:stretch/>
        </p:blipFill>
        <p:spPr>
          <a:xfrm>
            <a:off x="7711037" y="2319513"/>
            <a:ext cx="1054090" cy="2973057"/>
          </a:xfrm>
          <a:prstGeom prst="rect">
            <a:avLst/>
          </a:prstGeom>
        </p:spPr>
      </p:pic>
    </p:spTree>
    <p:extLst>
      <p:ext uri="{BB962C8B-B14F-4D97-AF65-F5344CB8AC3E}">
        <p14:creationId xmlns:p14="http://schemas.microsoft.com/office/powerpoint/2010/main" val="280501356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Признать опыт клиента</a:t>
            </a:r>
            <a:endParaRPr lang="en-US"/>
          </a:p>
        </p:txBody>
      </p:sp>
      <p:sp>
        <p:nvSpPr>
          <p:cNvPr id="3" name="Content Placeholder 2"/>
          <p:cNvSpPr>
            <a:spLocks noGrp="1"/>
          </p:cNvSpPr>
          <p:nvPr>
            <p:ph type="body" idx="1"/>
          </p:nvPr>
        </p:nvSpPr>
        <p:spPr>
          <a:xfrm>
            <a:off x="838200" y="1636730"/>
            <a:ext cx="10165597" cy="4932746"/>
          </a:xfrm>
        </p:spPr>
        <p:txBody>
          <a:bodyPr/>
          <a:lstStyle/>
          <a:p>
            <a:pPr marL="0" indent="0">
              <a:buNone/>
            </a:pPr>
            <a:r>
              <a:rPr lang="ru-RU" dirty="0"/>
              <a:t>Цель</a:t>
            </a:r>
            <a:r>
              <a:rPr lang="en-US" dirty="0"/>
              <a:t>:</a:t>
            </a:r>
          </a:p>
          <a:p>
            <a:pPr marL="0" indent="0">
              <a:buNone/>
            </a:pPr>
            <a:r>
              <a:rPr lang="ru-RU" dirty="0"/>
              <a:t>Дайте понять пережившим насилие, что многие чувствуют то же что и они, что они могут не бояться выражать свои чувства и что каждый имеет право жить без насилия</a:t>
            </a:r>
            <a:endParaRPr lang="en-US" dirty="0"/>
          </a:p>
        </p:txBody>
      </p:sp>
      <p:sp>
        <p:nvSpPr>
          <p:cNvPr id="4" name="Footer Placeholder 3">
            <a:extLst>
              <a:ext uri="{FF2B5EF4-FFF2-40B4-BE49-F238E27FC236}">
                <a16:creationId xmlns:a16="http://schemas.microsoft.com/office/drawing/2014/main" id="{FC468846-DA68-4195-86F7-E984CD64F828}"/>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spTree>
    <p:extLst>
      <p:ext uri="{BB962C8B-B14F-4D97-AF65-F5344CB8AC3E}">
        <p14:creationId xmlns:p14="http://schemas.microsoft.com/office/powerpoint/2010/main" val="17362721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Признать опыт клиента</a:t>
            </a:r>
            <a:r>
              <a:rPr lang="en-US" dirty="0"/>
              <a:t>: </a:t>
            </a:r>
            <a:r>
              <a:rPr lang="ru-RU" dirty="0"/>
              <a:t>сообщения для применения</a:t>
            </a:r>
            <a:endParaRPr lang="en-US" dirty="0"/>
          </a:p>
        </p:txBody>
      </p:sp>
      <p:sp>
        <p:nvSpPr>
          <p:cNvPr id="7" name="Text Placeholder 6"/>
          <p:cNvSpPr>
            <a:spLocks noGrp="1"/>
          </p:cNvSpPr>
          <p:nvPr>
            <p:ph type="body" idx="1"/>
          </p:nvPr>
        </p:nvSpPr>
        <p:spPr>
          <a:xfrm>
            <a:off x="838200" y="1664288"/>
            <a:ext cx="10375232" cy="4932746"/>
          </a:xfrm>
        </p:spPr>
        <p:txBody>
          <a:bodyPr>
            <a:noAutofit/>
          </a:bodyPr>
          <a:lstStyle/>
          <a:p>
            <a:pPr>
              <a:lnSpc>
                <a:spcPct val="100000"/>
              </a:lnSpc>
              <a:spcBef>
                <a:spcPts val="0"/>
              </a:spcBef>
            </a:pPr>
            <a:r>
              <a:rPr lang="ru-RU" sz="2000" dirty="0"/>
              <a:t>«Спасибо, что поделились со мной»</a:t>
            </a:r>
            <a:endParaRPr lang="en-US" sz="2000" dirty="0"/>
          </a:p>
          <a:p>
            <a:pPr>
              <a:lnSpc>
                <a:spcPct val="100000"/>
              </a:lnSpc>
              <a:spcBef>
                <a:spcPts val="1800"/>
              </a:spcBef>
            </a:pPr>
            <a:r>
              <a:rPr lang="ru-RU" sz="2000" dirty="0"/>
              <a:t>«Вы можете выговориться, это нормально»</a:t>
            </a:r>
            <a:endParaRPr lang="en-US" sz="2000" dirty="0"/>
          </a:p>
          <a:p>
            <a:pPr>
              <a:lnSpc>
                <a:spcPct val="100000"/>
              </a:lnSpc>
              <a:spcBef>
                <a:spcPts val="1800"/>
              </a:spcBef>
            </a:pPr>
            <a:r>
              <a:rPr lang="ru-RU" sz="2000" dirty="0"/>
              <a:t>«Вы не одна. К сожалению, многие сталкиваются с подобной проблемой»</a:t>
            </a:r>
            <a:endParaRPr lang="en-US" sz="2000" dirty="0"/>
          </a:p>
          <a:p>
            <a:pPr>
              <a:lnSpc>
                <a:spcPct val="100000"/>
              </a:lnSpc>
              <a:spcBef>
                <a:spcPts val="1800"/>
              </a:spcBef>
            </a:pPr>
            <a:r>
              <a:rPr lang="ru-RU" sz="2000" dirty="0"/>
              <a:t>«Каждый заслуживает того, чтобы чувствовать себя в безопасности в собственном доме»</a:t>
            </a:r>
          </a:p>
          <a:p>
            <a:pPr>
              <a:lnSpc>
                <a:spcPct val="100000"/>
              </a:lnSpc>
              <a:spcBef>
                <a:spcPts val="1800"/>
              </a:spcBef>
            </a:pPr>
            <a:r>
              <a:rPr lang="ru-RU" sz="2000" dirty="0"/>
              <a:t>«Я здесь, чтобы поддержать вас и показать вам, какие у вас есть варианты»</a:t>
            </a:r>
            <a:endParaRPr lang="en-US" sz="2000" dirty="0"/>
          </a:p>
          <a:p>
            <a:pPr>
              <a:lnSpc>
                <a:spcPct val="100000"/>
              </a:lnSpc>
              <a:spcBef>
                <a:spcPts val="1800"/>
              </a:spcBef>
            </a:pPr>
            <a:r>
              <a:rPr lang="ru-RU" sz="2000" dirty="0"/>
              <a:t>«Это не ваша вина»</a:t>
            </a:r>
            <a:endParaRPr lang="en-US" sz="2000" dirty="0"/>
          </a:p>
          <a:p>
            <a:pPr>
              <a:lnSpc>
                <a:spcPct val="100000"/>
              </a:lnSpc>
              <a:spcBef>
                <a:spcPts val="1800"/>
              </a:spcBef>
            </a:pPr>
            <a:r>
              <a:rPr lang="ru-RU" sz="2000" dirty="0"/>
              <a:t>«То, что произошло, не может иметь оправдания или объяснения»</a:t>
            </a:r>
            <a:endParaRPr lang="en-US" sz="2000" dirty="0"/>
          </a:p>
          <a:p>
            <a:pPr>
              <a:lnSpc>
                <a:spcPct val="100000"/>
              </a:lnSpc>
              <a:spcBef>
                <a:spcPts val="1800"/>
              </a:spcBef>
            </a:pPr>
            <a:r>
              <a:rPr lang="ru-RU" sz="2000" dirty="0"/>
              <a:t>«Ваша жизнь, здоровье и вы сами имеют ценность»</a:t>
            </a:r>
            <a:endParaRPr lang="en-US" sz="2000" dirty="0"/>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23186531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Упражнение</a:t>
            </a:r>
            <a:r>
              <a:rPr lang="en-US" dirty="0"/>
              <a:t>: </a:t>
            </a:r>
            <a:r>
              <a:rPr lang="ru-RU" dirty="0"/>
              <a:t>практикуемся давать ответы</a:t>
            </a:r>
            <a:endParaRPr lang="en-US" dirty="0"/>
          </a:p>
        </p:txBody>
      </p:sp>
      <p:sp>
        <p:nvSpPr>
          <p:cNvPr id="3" name="Content Placeholder 2"/>
          <p:cNvSpPr>
            <a:spLocks noGrp="1"/>
          </p:cNvSpPr>
          <p:nvPr>
            <p:ph type="body" idx="1"/>
          </p:nvPr>
        </p:nvSpPr>
        <p:spPr>
          <a:xfrm>
            <a:off x="838200" y="1689893"/>
            <a:ext cx="10426700" cy="4932746"/>
          </a:xfrm>
        </p:spPr>
        <p:txBody>
          <a:bodyPr/>
          <a:lstStyle/>
          <a:p>
            <a:pPr marL="0" indent="0">
              <a:buNone/>
            </a:pPr>
            <a:r>
              <a:rPr lang="ru-RU" sz="2400" b="1" i="1" dirty="0"/>
              <a:t>Заявление клиента # 1: </a:t>
            </a:r>
            <a:r>
              <a:rPr lang="ru-RU" sz="2400" i="1" dirty="0"/>
              <a:t>«Мой партнер угрожает мне тем, что расскажет моей семье, что я гей, если я попытаюсь уйти от него»</a:t>
            </a:r>
          </a:p>
          <a:p>
            <a:pPr marL="0" indent="0">
              <a:buNone/>
            </a:pPr>
            <a:r>
              <a:rPr lang="ru-RU" sz="2400" b="1" i="1" dirty="0"/>
              <a:t>Заявление клиента # 2: </a:t>
            </a:r>
            <a:r>
              <a:rPr lang="ru-RU" sz="2400" i="1" dirty="0"/>
              <a:t>«Мой парень отказывается использовать презерватив, хотя я знаю, что у него есть и другие партнеры. Всякий раз, когда я пытаюсь поднять этот вопрос, он угрожает тем, что выгонит из дома меня и моих детей»</a:t>
            </a:r>
          </a:p>
          <a:p>
            <a:pPr marL="0" indent="0">
              <a:buNone/>
            </a:pPr>
            <a:r>
              <a:rPr lang="ru-RU" sz="2400" b="1" i="1" dirty="0"/>
              <a:t>Заявление клиента # 3: </a:t>
            </a:r>
            <a:r>
              <a:rPr lang="ru-RU" sz="2400" i="1" dirty="0"/>
              <a:t>«Клиент изнасиловал меня, и я боюсь, что он вернется, чтобы причинить мне вред»</a:t>
            </a:r>
          </a:p>
        </p:txBody>
      </p:sp>
    </p:spTree>
    <p:extLst>
      <p:ext uri="{BB962C8B-B14F-4D97-AF65-F5344CB8AC3E}">
        <p14:creationId xmlns:p14="http://schemas.microsoft.com/office/powerpoint/2010/main" val="1852187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u-RU" dirty="0"/>
              <a:t>Признать опыт</a:t>
            </a:r>
            <a:r>
              <a:rPr lang="en-US" dirty="0"/>
              <a:t>: </a:t>
            </a:r>
            <a:br>
              <a:rPr lang="ru-RU" dirty="0"/>
            </a:br>
            <a:r>
              <a:rPr lang="ru-RU" dirty="0"/>
              <a:t>сообщения, которых следует избегать</a:t>
            </a:r>
            <a:endParaRPr lang="en-US" dirty="0"/>
          </a:p>
        </p:txBody>
      </p:sp>
      <p:sp>
        <p:nvSpPr>
          <p:cNvPr id="3" name="Text Placeholder 2"/>
          <p:cNvSpPr>
            <a:spLocks noGrp="1"/>
          </p:cNvSpPr>
          <p:nvPr>
            <p:ph type="body" idx="1"/>
          </p:nvPr>
        </p:nvSpPr>
        <p:spPr>
          <a:xfrm>
            <a:off x="838200" y="1636730"/>
            <a:ext cx="5709257" cy="4932746"/>
          </a:xfrm>
        </p:spPr>
        <p:txBody>
          <a:bodyPr>
            <a:normAutofit fontScale="92500" lnSpcReduction="20000"/>
          </a:bodyPr>
          <a:lstStyle/>
          <a:p>
            <a:pPr marL="0" indent="0">
              <a:lnSpc>
                <a:spcPct val="120000"/>
              </a:lnSpc>
              <a:spcBef>
                <a:spcPts val="1000"/>
              </a:spcBef>
              <a:buNone/>
            </a:pPr>
            <a:r>
              <a:rPr lang="ru-RU" sz="2200" b="1" dirty="0">
                <a:latin typeface="+mn-lt"/>
              </a:rPr>
              <a:t>Избегайте утверждений, которые:</a:t>
            </a:r>
          </a:p>
          <a:p>
            <a:pPr>
              <a:lnSpc>
                <a:spcPct val="120000"/>
              </a:lnSpc>
              <a:spcBef>
                <a:spcPts val="1000"/>
              </a:spcBef>
            </a:pPr>
            <a:r>
              <a:rPr lang="ru-RU" sz="2200" dirty="0">
                <a:latin typeface="+mn-lt"/>
              </a:rPr>
              <a:t>Перекладывают вину на пострадавшего</a:t>
            </a:r>
          </a:p>
          <a:p>
            <a:pPr>
              <a:lnSpc>
                <a:spcPct val="120000"/>
              </a:lnSpc>
              <a:spcBef>
                <a:spcPts val="1000"/>
              </a:spcBef>
            </a:pPr>
            <a:r>
              <a:rPr lang="ru-RU" sz="2200" dirty="0">
                <a:latin typeface="+mn-lt"/>
              </a:rPr>
              <a:t>Осуждают то, что сделал или планирует сделать пострадавший</a:t>
            </a:r>
          </a:p>
          <a:p>
            <a:pPr>
              <a:lnSpc>
                <a:spcPct val="120000"/>
              </a:lnSpc>
              <a:spcBef>
                <a:spcPts val="1000"/>
              </a:spcBef>
            </a:pPr>
            <a:r>
              <a:rPr lang="ru-RU" sz="2200" dirty="0">
                <a:latin typeface="+mn-lt"/>
              </a:rPr>
              <a:t>Ставят под сомнение историю пострадавшего или допрашивают пострадавшего</a:t>
            </a:r>
          </a:p>
          <a:p>
            <a:pPr>
              <a:lnSpc>
                <a:spcPct val="120000"/>
              </a:lnSpc>
              <a:spcBef>
                <a:spcPts val="1000"/>
              </a:spcBef>
            </a:pPr>
            <a:r>
              <a:rPr lang="ru-RU" sz="2200" dirty="0">
                <a:latin typeface="+mn-lt"/>
              </a:rPr>
              <a:t>Обесценивают чувства пострадавшего</a:t>
            </a:r>
          </a:p>
          <a:p>
            <a:pPr>
              <a:lnSpc>
                <a:spcPct val="120000"/>
              </a:lnSpc>
              <a:spcBef>
                <a:spcPts val="1000"/>
              </a:spcBef>
            </a:pPr>
            <a:r>
              <a:rPr lang="ru-RU" sz="2200" dirty="0">
                <a:latin typeface="+mn-lt"/>
              </a:rPr>
              <a:t>Дают совет, указание или читают мораль</a:t>
            </a:r>
            <a:endParaRPr lang="en-US" sz="2200" dirty="0">
              <a:latin typeface="+mn-lt"/>
            </a:endParaRPr>
          </a:p>
          <a:p>
            <a:pPr>
              <a:lnSpc>
                <a:spcPct val="120000"/>
              </a:lnSpc>
              <a:spcBef>
                <a:spcPts val="1000"/>
              </a:spcBef>
            </a:pPr>
            <a:r>
              <a:rPr lang="ru-RU" sz="2200" dirty="0">
                <a:latin typeface="+mn-lt"/>
              </a:rPr>
              <a:t>Рекомендуют сменить профессию, сексуальную ориентацию или гендерную идентичность во избежание насилия</a:t>
            </a:r>
          </a:p>
        </p:txBody>
      </p:sp>
      <p:sp>
        <p:nvSpPr>
          <p:cNvPr id="4" name="Text Placeholder 2">
            <a:extLst>
              <a:ext uri="{FF2B5EF4-FFF2-40B4-BE49-F238E27FC236}">
                <a16:creationId xmlns:a16="http://schemas.microsoft.com/office/drawing/2014/main" id="{48464DD1-10B1-4930-8EFD-2BCEF36EB31E}"/>
              </a:ext>
            </a:extLst>
          </p:cNvPr>
          <p:cNvSpPr txBox="1">
            <a:spLocks/>
          </p:cNvSpPr>
          <p:nvPr/>
        </p:nvSpPr>
        <p:spPr>
          <a:xfrm>
            <a:off x="6547457" y="1746819"/>
            <a:ext cx="5021396" cy="4822657"/>
          </a:xfrm>
          <a:prstGeom prst="rect">
            <a:avLst/>
          </a:prstGeom>
        </p:spPr>
        <p:txBody>
          <a:bodyPr vert="horz" lIns="91440" tIns="45720" rIns="91440" bIns="45720" numCol="1" anchor="t">
            <a:noAutofit/>
          </a:bodyPr>
          <a:lstStyle>
            <a:lvl1pPr marL="342900" indent="-342900" algn="l" defTabSz="457200" rtl="0" eaLnBrk="1" latinLnBrk="0" hangingPunct="1">
              <a:lnSpc>
                <a:spcPts val="3000"/>
              </a:lnSpc>
              <a:spcBef>
                <a:spcPts val="1200"/>
              </a:spcBef>
              <a:buClr>
                <a:srgbClr val="7EC9A3"/>
              </a:buClr>
              <a:buSzPct val="100000"/>
              <a:buFont typeface="Arial"/>
              <a:buChar char="•"/>
              <a:defRPr sz="2800" b="0" kern="1200" spc="0">
                <a:solidFill>
                  <a:srgbClr val="535352"/>
                </a:solidFill>
                <a:latin typeface="Calibri"/>
                <a:ea typeface="+mn-ea"/>
                <a:cs typeface="Calibri"/>
              </a:defRPr>
            </a:lvl1pPr>
            <a:lvl2pPr marL="742950" indent="-285750" algn="l" defTabSz="457200" rtl="0" eaLnBrk="1" latinLnBrk="0" hangingPunct="1">
              <a:spcBef>
                <a:spcPct val="20000"/>
              </a:spcBef>
              <a:buClr>
                <a:srgbClr val="7EC9A3"/>
              </a:buClr>
              <a:buFont typeface="Arial"/>
              <a:buChar char="–"/>
              <a:defRPr sz="2800" kern="1200">
                <a:solidFill>
                  <a:srgbClr val="535352"/>
                </a:solidFill>
                <a:latin typeface="Calibri"/>
                <a:ea typeface="+mn-ea"/>
                <a:cs typeface="Calibri"/>
              </a:defRPr>
            </a:lvl2pPr>
            <a:lvl3pPr marL="1143000" indent="-228600" algn="l" defTabSz="457200" rtl="0" eaLnBrk="1" latinLnBrk="0" hangingPunct="1">
              <a:spcBef>
                <a:spcPct val="20000"/>
              </a:spcBef>
              <a:buClr>
                <a:srgbClr val="7EC9A3"/>
              </a:buClr>
              <a:buSzPct val="83000"/>
              <a:buFont typeface="Calibri" panose="020F0502020204030204" pitchFamily="34" charset="0"/>
              <a:buChar char="‐"/>
              <a:defRPr sz="2400" kern="1200">
                <a:solidFill>
                  <a:srgbClr val="535352"/>
                </a:solidFill>
                <a:latin typeface="Calibri"/>
                <a:ea typeface="+mn-ea"/>
                <a:cs typeface="Calibri"/>
              </a:defRPr>
            </a:lvl3pPr>
            <a:lvl4pPr marL="16002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4pPr>
            <a:lvl5pPr marL="2057400" indent="-228600" algn="l" defTabSz="457200" rtl="0" eaLnBrk="1" latinLnBrk="0" hangingPunct="1">
              <a:spcBef>
                <a:spcPct val="20000"/>
              </a:spcBef>
              <a:buFont typeface="Arial"/>
              <a:buChar char="»"/>
              <a:defRPr sz="2000" kern="1200">
                <a:solidFill>
                  <a:srgbClr val="535352"/>
                </a:solidFill>
                <a:latin typeface="Calibri"/>
                <a:ea typeface="+mn-ea"/>
                <a:cs typeface="Calibri"/>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ts val="2600"/>
              </a:lnSpc>
              <a:spcBef>
                <a:spcPts val="1000"/>
              </a:spcBef>
              <a:buNone/>
            </a:pPr>
            <a:r>
              <a:rPr lang="ru-RU" sz="2000" b="1" dirty="0">
                <a:solidFill>
                  <a:schemeClr val="tx1"/>
                </a:solidFill>
                <a:latin typeface="+mn-lt"/>
              </a:rPr>
              <a:t>Избегайте вопросов, которые вменяют вину:</a:t>
            </a:r>
            <a:endParaRPr lang="en-US" sz="2000" b="1" dirty="0">
              <a:solidFill>
                <a:schemeClr val="tx1"/>
              </a:solidFill>
              <a:latin typeface="+mn-lt"/>
            </a:endParaRPr>
          </a:p>
          <a:p>
            <a:pPr>
              <a:lnSpc>
                <a:spcPct val="100000"/>
              </a:lnSpc>
              <a:spcBef>
                <a:spcPts val="1000"/>
              </a:spcBef>
              <a:buClr>
                <a:schemeClr val="accent4"/>
              </a:buClr>
            </a:pPr>
            <a:r>
              <a:rPr lang="ru-RU" sz="2000" dirty="0">
                <a:solidFill>
                  <a:schemeClr val="tx1"/>
                </a:solidFill>
                <a:latin typeface="+mn-lt"/>
              </a:rPr>
              <a:t>Почему ты была так откровенно одета?</a:t>
            </a:r>
          </a:p>
          <a:p>
            <a:pPr>
              <a:lnSpc>
                <a:spcPct val="100000"/>
              </a:lnSpc>
              <a:spcBef>
                <a:spcPts val="1000"/>
              </a:spcBef>
              <a:buClr>
                <a:schemeClr val="accent4"/>
              </a:buClr>
            </a:pPr>
            <a:r>
              <a:rPr lang="ru-RU" sz="2000" dirty="0">
                <a:solidFill>
                  <a:schemeClr val="tx1"/>
                </a:solidFill>
                <a:latin typeface="+mn-lt"/>
              </a:rPr>
              <a:t>Что ты сделала, чтобы разозлить нападающего?</a:t>
            </a:r>
          </a:p>
          <a:p>
            <a:pPr>
              <a:lnSpc>
                <a:spcPct val="100000"/>
              </a:lnSpc>
              <a:spcBef>
                <a:spcPts val="1000"/>
              </a:spcBef>
              <a:buClr>
                <a:schemeClr val="accent4"/>
              </a:buClr>
            </a:pPr>
            <a:r>
              <a:rPr lang="ru-RU" sz="2000" dirty="0">
                <a:solidFill>
                  <a:schemeClr val="tx1"/>
                </a:solidFill>
                <a:latin typeface="+mn-lt"/>
              </a:rPr>
              <a:t>Если ты была правда напугана, почему не побежала или не закричала?</a:t>
            </a:r>
          </a:p>
          <a:p>
            <a:pPr>
              <a:lnSpc>
                <a:spcPct val="100000"/>
              </a:lnSpc>
              <a:spcBef>
                <a:spcPts val="1000"/>
              </a:spcBef>
              <a:buClr>
                <a:schemeClr val="accent4"/>
              </a:buClr>
            </a:pPr>
            <a:r>
              <a:rPr lang="ru-RU" sz="2000" dirty="0">
                <a:solidFill>
                  <a:schemeClr val="tx1"/>
                </a:solidFill>
                <a:latin typeface="+mn-lt"/>
              </a:rPr>
              <a:t>Почему ты оказываешься в таких рискованных ситуациях?</a:t>
            </a:r>
            <a:endParaRPr lang="ru-RU" dirty="0">
              <a:solidFill>
                <a:schemeClr val="tx1"/>
              </a:solidFill>
            </a:endParaRPr>
          </a:p>
        </p:txBody>
      </p:sp>
    </p:spTree>
    <p:extLst>
      <p:ext uri="{BB962C8B-B14F-4D97-AF65-F5344CB8AC3E}">
        <p14:creationId xmlns:p14="http://schemas.microsoft.com/office/powerpoint/2010/main" val="1616326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Повышение безопасности</a:t>
            </a:r>
            <a:endParaRPr lang="en-US"/>
          </a:p>
        </p:txBody>
      </p:sp>
      <p:sp>
        <p:nvSpPr>
          <p:cNvPr id="3" name="Content Placeholder 2"/>
          <p:cNvSpPr>
            <a:spLocks noGrp="1"/>
          </p:cNvSpPr>
          <p:nvPr>
            <p:ph type="body" idx="1"/>
          </p:nvPr>
        </p:nvSpPr>
        <p:spPr/>
        <p:txBody>
          <a:bodyPr/>
          <a:lstStyle/>
          <a:p>
            <a:pPr marL="0" indent="0">
              <a:buNone/>
            </a:pPr>
            <a:r>
              <a:rPr lang="ru-RU" dirty="0"/>
              <a:t>Цель:</a:t>
            </a:r>
          </a:p>
          <a:p>
            <a:pPr marL="0" indent="0">
              <a:buNone/>
            </a:pPr>
            <a:r>
              <a:rPr lang="ru-RU" dirty="0"/>
              <a:t>Помогите оценить ситуацию пострадавшего и составить план его безопасности на будущее</a:t>
            </a:r>
          </a:p>
          <a:p>
            <a:pPr marL="0" indent="0">
              <a:buNone/>
            </a:pPr>
            <a:endParaRPr lang="en-US" dirty="0"/>
          </a:p>
        </p:txBody>
      </p:sp>
      <p:sp>
        <p:nvSpPr>
          <p:cNvPr id="4" name="Footer Placeholder 3">
            <a:extLst>
              <a:ext uri="{FF2B5EF4-FFF2-40B4-BE49-F238E27FC236}">
                <a16:creationId xmlns:a16="http://schemas.microsoft.com/office/drawing/2014/main" id="{1CF44719-5DC2-4CDD-B5D4-A3987AFE1016}"/>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spTree>
    <p:extLst>
      <p:ext uri="{BB962C8B-B14F-4D97-AF65-F5344CB8AC3E}">
        <p14:creationId xmlns:p14="http://schemas.microsoft.com/office/powerpoint/2010/main" val="104836281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a:t>Спросите о безопасности</a:t>
            </a:r>
            <a:endParaRPr lang="en-US"/>
          </a:p>
        </p:txBody>
      </p:sp>
      <p:sp>
        <p:nvSpPr>
          <p:cNvPr id="3" name="Content Placeholder 2"/>
          <p:cNvSpPr>
            <a:spLocks noGrp="1"/>
          </p:cNvSpPr>
          <p:nvPr>
            <p:ph type="body" idx="1"/>
          </p:nvPr>
        </p:nvSpPr>
        <p:spPr>
          <a:xfrm>
            <a:off x="838200" y="1636730"/>
            <a:ext cx="10515600" cy="4932746"/>
          </a:xfrm>
        </p:spPr>
        <p:txBody>
          <a:bodyPr>
            <a:normAutofit lnSpcReduction="10000"/>
          </a:bodyPr>
          <a:lstStyle/>
          <a:p>
            <a:pPr marL="0" indent="0">
              <a:spcBef>
                <a:spcPts val="0"/>
              </a:spcBef>
              <a:buNone/>
            </a:pPr>
            <a:r>
              <a:rPr lang="ru-RU" dirty="0"/>
              <a:t>Есть ли у вас какие-либо опасения по поводу вашей безопасности или безопасности ваших детей (если применимо)?</a:t>
            </a:r>
            <a:endParaRPr lang="en-US" dirty="0"/>
          </a:p>
          <a:p>
            <a:r>
              <a:rPr lang="ru-RU" dirty="0"/>
              <a:t>Если клиент уверен, что риска нет, напомните ему, что есть шаги, которые он может предпринять, чтобы повысить свою безопасность, и что вы рядом, чтобы обсудить это, если он когда-нибудь захочет</a:t>
            </a:r>
          </a:p>
          <a:p>
            <a:r>
              <a:rPr lang="ru-RU" dirty="0"/>
              <a:t>Если клиент не уверен или хотел бы получить помощь, чтобы вместе подумать о риске, см. следующий слайд</a:t>
            </a:r>
          </a:p>
          <a:p>
            <a:r>
              <a:rPr lang="ru-RU" dirty="0"/>
              <a:t>Если клиент беспокоится о своей безопасности, сразу переходите к планированию безопасности</a:t>
            </a:r>
          </a:p>
          <a:p>
            <a:pPr marL="50800" indent="0">
              <a:buNone/>
            </a:pPr>
            <a:endParaRPr lang="ru-RU" dirty="0"/>
          </a:p>
        </p:txBody>
      </p:sp>
    </p:spTree>
    <p:extLst>
      <p:ext uri="{BB962C8B-B14F-4D97-AF65-F5344CB8AC3E}">
        <p14:creationId xmlns:p14="http://schemas.microsoft.com/office/powerpoint/2010/main" val="145669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FB2D46-60D5-45F4-84DB-83BD25DF30FA}"/>
              </a:ext>
            </a:extLst>
          </p:cNvPr>
          <p:cNvSpPr>
            <a:spLocks noGrp="1"/>
          </p:cNvSpPr>
          <p:nvPr>
            <p:ph type="title"/>
          </p:nvPr>
        </p:nvSpPr>
        <p:spPr>
          <a:xfrm>
            <a:off x="701723" y="288524"/>
            <a:ext cx="10515600" cy="800039"/>
          </a:xfrm>
        </p:spPr>
        <p:txBody>
          <a:bodyPr/>
          <a:lstStyle/>
          <a:p>
            <a:r>
              <a:rPr lang="ru-RU" dirty="0"/>
              <a:t>Оценка риска</a:t>
            </a:r>
            <a:endParaRPr lang="en-US" dirty="0"/>
          </a:p>
        </p:txBody>
      </p:sp>
      <p:sp>
        <p:nvSpPr>
          <p:cNvPr id="3" name="Text Placeholder 2">
            <a:extLst>
              <a:ext uri="{FF2B5EF4-FFF2-40B4-BE49-F238E27FC236}">
                <a16:creationId xmlns:a16="http://schemas.microsoft.com/office/drawing/2014/main" id="{70AD038F-80B7-4E98-AF86-C566E59E170B}"/>
              </a:ext>
            </a:extLst>
          </p:cNvPr>
          <p:cNvSpPr>
            <a:spLocks noGrp="1"/>
          </p:cNvSpPr>
          <p:nvPr>
            <p:ph type="body" idx="1"/>
          </p:nvPr>
        </p:nvSpPr>
        <p:spPr>
          <a:xfrm>
            <a:off x="701723" y="1240945"/>
            <a:ext cx="11553967" cy="4932746"/>
          </a:xfrm>
        </p:spPr>
        <p:txBody>
          <a:bodyPr>
            <a:normAutofit fontScale="70000" lnSpcReduction="20000"/>
          </a:bodyPr>
          <a:lstStyle/>
          <a:p>
            <a:pPr>
              <a:buNone/>
            </a:pPr>
            <a:r>
              <a:rPr lang="en-US" sz="3400" dirty="0" err="1"/>
              <a:t>Если</a:t>
            </a:r>
            <a:r>
              <a:rPr lang="en-US" sz="3400" dirty="0"/>
              <a:t> </a:t>
            </a:r>
            <a:r>
              <a:rPr lang="en-US" sz="3400" dirty="0" err="1"/>
              <a:t>человек</a:t>
            </a:r>
            <a:r>
              <a:rPr lang="en-US" sz="3400" dirty="0"/>
              <a:t> </a:t>
            </a:r>
            <a:r>
              <a:rPr lang="en-US" sz="3400" dirty="0" err="1"/>
              <a:t>не</a:t>
            </a:r>
            <a:r>
              <a:rPr lang="en-US" sz="3400" dirty="0"/>
              <a:t> </a:t>
            </a:r>
            <a:r>
              <a:rPr lang="en-US" sz="3400" dirty="0" err="1"/>
              <a:t>уверен</a:t>
            </a:r>
            <a:r>
              <a:rPr lang="en-US" sz="3400" dirty="0"/>
              <a:t>, </a:t>
            </a:r>
            <a:r>
              <a:rPr lang="en-US" sz="3400" dirty="0" err="1"/>
              <a:t>безопасно</a:t>
            </a:r>
            <a:r>
              <a:rPr lang="en-US" sz="3400" dirty="0"/>
              <a:t> </a:t>
            </a:r>
            <a:r>
              <a:rPr lang="en-US" sz="3400" dirty="0" err="1"/>
              <a:t>ли</a:t>
            </a:r>
            <a:r>
              <a:rPr lang="en-US" sz="3400" dirty="0"/>
              <a:t> </a:t>
            </a:r>
            <a:r>
              <a:rPr lang="en-US" sz="3400" dirty="0" err="1"/>
              <a:t>ему</a:t>
            </a:r>
            <a:r>
              <a:rPr lang="en-US" sz="3400" dirty="0"/>
              <a:t> </a:t>
            </a:r>
            <a:r>
              <a:rPr lang="en-US" sz="3400" dirty="0" err="1"/>
              <a:t>быть</a:t>
            </a:r>
            <a:r>
              <a:rPr lang="en-US" sz="3400" dirty="0"/>
              <a:t> </a:t>
            </a:r>
            <a:r>
              <a:rPr lang="en-US" sz="3400" dirty="0" err="1"/>
              <a:t>со</a:t>
            </a:r>
            <a:r>
              <a:rPr lang="en-US" sz="3400" dirty="0"/>
              <a:t> </a:t>
            </a:r>
            <a:r>
              <a:rPr lang="en-US" sz="3400" dirty="0" err="1"/>
              <a:t>своим</a:t>
            </a:r>
            <a:r>
              <a:rPr lang="en-US" sz="3400" dirty="0"/>
              <a:t> </a:t>
            </a:r>
            <a:r>
              <a:rPr lang="en-US" sz="3400" dirty="0" err="1"/>
              <a:t>интимным</a:t>
            </a:r>
            <a:r>
              <a:rPr lang="ru-RU" sz="3400" dirty="0"/>
              <a:t> </a:t>
            </a:r>
            <a:r>
              <a:rPr lang="en-US" sz="3400" dirty="0" err="1"/>
              <a:t>партнером</a:t>
            </a:r>
            <a:r>
              <a:rPr lang="en-US" sz="3400" dirty="0"/>
              <a:t>, </a:t>
            </a:r>
            <a:r>
              <a:rPr lang="en-US" sz="3400" dirty="0" err="1"/>
              <a:t>следующие</a:t>
            </a:r>
            <a:r>
              <a:rPr lang="en-US" sz="3400" dirty="0"/>
              <a:t> </a:t>
            </a:r>
            <a:r>
              <a:rPr lang="en-US" sz="3400" dirty="0" err="1"/>
              <a:t>вопросы</a:t>
            </a:r>
            <a:r>
              <a:rPr lang="en-US" sz="3400" dirty="0"/>
              <a:t> </a:t>
            </a:r>
            <a:r>
              <a:rPr lang="en-US" sz="3400" dirty="0" err="1"/>
              <a:t>могут</a:t>
            </a:r>
            <a:r>
              <a:rPr lang="en-US" sz="3400" dirty="0"/>
              <a:t> </a:t>
            </a:r>
            <a:r>
              <a:rPr lang="en-US" sz="3400" dirty="0" err="1"/>
              <a:t>помочь</a:t>
            </a:r>
            <a:r>
              <a:rPr lang="en-US" sz="3400" dirty="0"/>
              <a:t> </a:t>
            </a:r>
            <a:r>
              <a:rPr lang="en-US" sz="3400" dirty="0" err="1"/>
              <a:t>определить</a:t>
            </a:r>
            <a:r>
              <a:rPr lang="en-US" sz="3400" dirty="0"/>
              <a:t> </a:t>
            </a:r>
            <a:r>
              <a:rPr lang="en-US" sz="3400" dirty="0" err="1"/>
              <a:t>высокий</a:t>
            </a:r>
            <a:r>
              <a:rPr lang="en-US" sz="3400" dirty="0"/>
              <a:t> </a:t>
            </a:r>
            <a:r>
              <a:rPr lang="en-US" sz="3400" dirty="0" err="1"/>
              <a:t>риск</a:t>
            </a:r>
            <a:r>
              <a:rPr lang="en-US" sz="3400" dirty="0"/>
              <a:t> </a:t>
            </a:r>
            <a:r>
              <a:rPr lang="en-US" sz="3400" dirty="0" err="1"/>
              <a:t>немедленного</a:t>
            </a:r>
            <a:r>
              <a:rPr lang="en-US" sz="3400" dirty="0"/>
              <a:t> </a:t>
            </a:r>
            <a:r>
              <a:rPr lang="en-US" sz="3400" dirty="0" err="1"/>
              <a:t>насилия</a:t>
            </a:r>
            <a:endParaRPr lang="en-US" sz="3400" dirty="0"/>
          </a:p>
          <a:p>
            <a:pPr>
              <a:lnSpc>
                <a:spcPct val="110000"/>
              </a:lnSpc>
            </a:pPr>
            <a:r>
              <a:rPr lang="en-US" sz="3400" dirty="0" err="1"/>
              <a:t>Участилось</a:t>
            </a:r>
            <a:r>
              <a:rPr lang="en-US" sz="3400" dirty="0"/>
              <a:t> </a:t>
            </a:r>
            <a:r>
              <a:rPr lang="en-US" sz="3400" dirty="0" err="1"/>
              <a:t>ли</a:t>
            </a:r>
            <a:r>
              <a:rPr lang="en-US" sz="3400" dirty="0"/>
              <a:t> </a:t>
            </a:r>
            <a:r>
              <a:rPr lang="en-US" sz="3400" dirty="0" err="1"/>
              <a:t>физическое</a:t>
            </a:r>
            <a:r>
              <a:rPr lang="en-US" sz="3400" dirty="0"/>
              <a:t> </a:t>
            </a:r>
            <a:r>
              <a:rPr lang="en-US" sz="3400" dirty="0" err="1"/>
              <a:t>насилие</a:t>
            </a:r>
            <a:r>
              <a:rPr lang="en-US" sz="3400" dirty="0"/>
              <a:t> </a:t>
            </a:r>
            <a:r>
              <a:rPr lang="en-US" sz="3400" dirty="0" err="1"/>
              <a:t>или</a:t>
            </a:r>
            <a:r>
              <a:rPr lang="ru-RU" sz="3400" dirty="0"/>
              <a:t>,</a:t>
            </a:r>
            <a:r>
              <a:rPr lang="en-US" sz="3400" dirty="0"/>
              <a:t> </a:t>
            </a:r>
            <a:r>
              <a:rPr lang="en-US" sz="3400" dirty="0" err="1"/>
              <a:t>может</a:t>
            </a:r>
            <a:r>
              <a:rPr lang="ru-RU" sz="3400" dirty="0"/>
              <a:t>,</a:t>
            </a:r>
            <a:r>
              <a:rPr lang="en-US" sz="3400" dirty="0"/>
              <a:t> </a:t>
            </a:r>
            <a:r>
              <a:rPr lang="en-US" sz="3400" dirty="0" err="1"/>
              <a:t>оно</a:t>
            </a:r>
            <a:r>
              <a:rPr lang="en-US" sz="3400" dirty="0"/>
              <a:t> </a:t>
            </a:r>
            <a:r>
              <a:rPr lang="en-US" sz="3400" dirty="0" err="1"/>
              <a:t>усилилось</a:t>
            </a:r>
            <a:r>
              <a:rPr lang="en-US" sz="3400" dirty="0"/>
              <a:t> </a:t>
            </a:r>
            <a:r>
              <a:rPr lang="en-US" sz="3400" dirty="0" err="1"/>
              <a:t>за</a:t>
            </a:r>
            <a:r>
              <a:rPr lang="en-US" sz="3400" dirty="0"/>
              <a:t> </a:t>
            </a:r>
            <a:r>
              <a:rPr lang="en-US" sz="3400" dirty="0" err="1"/>
              <a:t>последние</a:t>
            </a:r>
            <a:r>
              <a:rPr lang="en-US" sz="3400" dirty="0"/>
              <a:t> 6 </a:t>
            </a:r>
            <a:r>
              <a:rPr lang="en-US" sz="3400" dirty="0" err="1"/>
              <a:t>месяцев</a:t>
            </a:r>
            <a:r>
              <a:rPr lang="en-US" sz="3400" dirty="0"/>
              <a:t>?</a:t>
            </a:r>
          </a:p>
          <a:p>
            <a:r>
              <a:rPr lang="en-US" sz="3400" dirty="0" err="1"/>
              <a:t>Ваш</a:t>
            </a:r>
            <a:r>
              <a:rPr lang="en-US" sz="3400" dirty="0"/>
              <a:t> </a:t>
            </a:r>
            <a:r>
              <a:rPr lang="en-US" sz="3400" dirty="0" err="1"/>
              <a:t>партнер</a:t>
            </a:r>
            <a:r>
              <a:rPr lang="en-US" sz="3400" dirty="0"/>
              <a:t> </a:t>
            </a:r>
            <a:r>
              <a:rPr lang="en-US" sz="3400" dirty="0" err="1"/>
              <a:t>когда-нибудь</a:t>
            </a:r>
            <a:r>
              <a:rPr lang="en-US" sz="3400" dirty="0"/>
              <a:t> </a:t>
            </a:r>
            <a:r>
              <a:rPr lang="en-US" sz="3400" dirty="0" err="1"/>
              <a:t>использовал</a:t>
            </a:r>
            <a:r>
              <a:rPr lang="en-US" sz="3400" dirty="0"/>
              <a:t> </a:t>
            </a:r>
            <a:r>
              <a:rPr lang="en-US" sz="3400" dirty="0" err="1"/>
              <a:t>оружие</a:t>
            </a:r>
            <a:r>
              <a:rPr lang="en-US" sz="3400" dirty="0"/>
              <a:t> </a:t>
            </a:r>
            <a:r>
              <a:rPr lang="en-US" sz="3400" dirty="0" err="1"/>
              <a:t>или</a:t>
            </a:r>
            <a:r>
              <a:rPr lang="en-US" sz="3400" dirty="0"/>
              <a:t> </a:t>
            </a:r>
            <a:r>
              <a:rPr lang="en-US" sz="3400" dirty="0" err="1"/>
              <a:t>угрожал</a:t>
            </a:r>
            <a:r>
              <a:rPr lang="en-US" sz="3400" dirty="0"/>
              <a:t> </a:t>
            </a:r>
            <a:r>
              <a:rPr lang="en-US" sz="3400" dirty="0" err="1"/>
              <a:t>вам</a:t>
            </a:r>
            <a:r>
              <a:rPr lang="en-US" sz="3400" dirty="0"/>
              <a:t> </a:t>
            </a:r>
            <a:r>
              <a:rPr lang="en-US" sz="3400" dirty="0" err="1"/>
              <a:t>оружием</a:t>
            </a:r>
            <a:r>
              <a:rPr lang="en-US" sz="3400" dirty="0"/>
              <a:t>?</a:t>
            </a:r>
          </a:p>
          <a:p>
            <a:r>
              <a:rPr lang="en-US" sz="3400" dirty="0" err="1"/>
              <a:t>Ваш</a:t>
            </a:r>
            <a:r>
              <a:rPr lang="en-US" sz="3400" dirty="0"/>
              <a:t> </a:t>
            </a:r>
            <a:r>
              <a:rPr lang="en-US" sz="3400" dirty="0" err="1"/>
              <a:t>партнер</a:t>
            </a:r>
            <a:r>
              <a:rPr lang="en-US" sz="3400" dirty="0"/>
              <a:t> </a:t>
            </a:r>
            <a:r>
              <a:rPr lang="en-US" sz="3400" dirty="0" err="1"/>
              <a:t>когда-нибудь</a:t>
            </a:r>
            <a:r>
              <a:rPr lang="en-US" sz="3400" dirty="0"/>
              <a:t> </a:t>
            </a:r>
            <a:r>
              <a:rPr lang="en-US" sz="3400" dirty="0" err="1"/>
              <a:t>пытался</a:t>
            </a:r>
            <a:r>
              <a:rPr lang="en-US" sz="3400" dirty="0"/>
              <a:t> </a:t>
            </a:r>
            <a:r>
              <a:rPr lang="en-US" sz="3400" dirty="0" err="1"/>
              <a:t>задушить</a:t>
            </a:r>
            <a:r>
              <a:rPr lang="en-US" sz="3400" dirty="0"/>
              <a:t> </a:t>
            </a:r>
            <a:r>
              <a:rPr lang="en-US" sz="3400" dirty="0" err="1"/>
              <a:t>вас</a:t>
            </a:r>
            <a:r>
              <a:rPr lang="en-US" sz="3400" dirty="0"/>
              <a:t>?</a:t>
            </a:r>
          </a:p>
          <a:p>
            <a:r>
              <a:rPr lang="en-US" sz="3400" dirty="0" err="1"/>
              <a:t>Опасаетесь</a:t>
            </a:r>
            <a:r>
              <a:rPr lang="en-US" sz="3400" dirty="0"/>
              <a:t> </a:t>
            </a:r>
            <a:r>
              <a:rPr lang="en-US" sz="3400" dirty="0" err="1"/>
              <a:t>ли</a:t>
            </a:r>
            <a:r>
              <a:rPr lang="en-US" sz="3400" dirty="0"/>
              <a:t> </a:t>
            </a:r>
            <a:r>
              <a:rPr lang="en-US" sz="3400" dirty="0" err="1"/>
              <a:t>вы</a:t>
            </a:r>
            <a:r>
              <a:rPr lang="en-US" sz="3400" dirty="0"/>
              <a:t>, </a:t>
            </a:r>
            <a:r>
              <a:rPr lang="en-US" sz="3400" dirty="0" err="1"/>
              <a:t>что</a:t>
            </a:r>
            <a:r>
              <a:rPr lang="en-US" sz="3400" dirty="0"/>
              <a:t> </a:t>
            </a:r>
            <a:r>
              <a:rPr lang="en-US" sz="3400" dirty="0" err="1"/>
              <a:t>ваш</a:t>
            </a:r>
            <a:r>
              <a:rPr lang="en-US" sz="3400" dirty="0"/>
              <a:t> </a:t>
            </a:r>
            <a:r>
              <a:rPr lang="en-US" sz="3400" dirty="0" err="1"/>
              <a:t>партнер</a:t>
            </a:r>
            <a:r>
              <a:rPr lang="en-US" sz="3400" dirty="0"/>
              <a:t> </a:t>
            </a:r>
            <a:r>
              <a:rPr lang="en-US" sz="3400" dirty="0" err="1"/>
              <a:t>может</a:t>
            </a:r>
            <a:r>
              <a:rPr lang="en-US" sz="3400" dirty="0"/>
              <a:t> </a:t>
            </a:r>
            <a:r>
              <a:rPr lang="en-US" sz="3400" dirty="0" err="1"/>
              <a:t>убить</a:t>
            </a:r>
            <a:r>
              <a:rPr lang="en-US" sz="3400" dirty="0"/>
              <a:t> </a:t>
            </a:r>
            <a:r>
              <a:rPr lang="en-US" sz="3400" dirty="0" err="1"/>
              <a:t>вас</a:t>
            </a:r>
            <a:r>
              <a:rPr lang="en-US" sz="3400" dirty="0"/>
              <a:t>?</a:t>
            </a:r>
          </a:p>
          <a:p>
            <a:r>
              <a:rPr lang="en-US" sz="3400" dirty="0" err="1"/>
              <a:t>Ваш</a:t>
            </a:r>
            <a:r>
              <a:rPr lang="en-US" sz="3400" dirty="0"/>
              <a:t> </a:t>
            </a:r>
            <a:r>
              <a:rPr lang="en-US" sz="3400" dirty="0" err="1"/>
              <a:t>партнер</a:t>
            </a:r>
            <a:r>
              <a:rPr lang="en-US" sz="3400" dirty="0"/>
              <a:t> </a:t>
            </a:r>
            <a:r>
              <a:rPr lang="en-US" sz="3400" dirty="0" err="1"/>
              <a:t>когда-нибудь</a:t>
            </a:r>
            <a:r>
              <a:rPr lang="en-US" sz="3400" dirty="0"/>
              <a:t> </a:t>
            </a:r>
            <a:r>
              <a:rPr lang="en-US" sz="3400" dirty="0" err="1"/>
              <a:t>бил</a:t>
            </a:r>
            <a:r>
              <a:rPr lang="en-US" sz="3400" dirty="0"/>
              <a:t> </a:t>
            </a:r>
            <a:r>
              <a:rPr lang="en-US" sz="3400" dirty="0" err="1"/>
              <a:t>вас</a:t>
            </a:r>
            <a:r>
              <a:rPr lang="en-US" sz="3400" dirty="0"/>
              <a:t> </a:t>
            </a:r>
            <a:r>
              <a:rPr lang="en-US" sz="3400" dirty="0" err="1"/>
              <a:t>во</a:t>
            </a:r>
            <a:r>
              <a:rPr lang="en-US" sz="3400" dirty="0"/>
              <a:t> </a:t>
            </a:r>
            <a:r>
              <a:rPr lang="en-US" sz="3400" dirty="0" err="1"/>
              <a:t>время</a:t>
            </a:r>
            <a:r>
              <a:rPr lang="en-US" sz="3400" dirty="0"/>
              <a:t> </a:t>
            </a:r>
            <a:r>
              <a:rPr lang="en-US" sz="3400" dirty="0" err="1"/>
              <a:t>беременности</a:t>
            </a:r>
            <a:r>
              <a:rPr lang="en-US" sz="3400" dirty="0"/>
              <a:t>?</a:t>
            </a:r>
          </a:p>
          <a:p>
            <a:r>
              <a:rPr lang="en-US" sz="3400" dirty="0" err="1"/>
              <a:t>Проявляет</a:t>
            </a:r>
            <a:r>
              <a:rPr lang="en-US" sz="3400" dirty="0"/>
              <a:t> </a:t>
            </a:r>
            <a:r>
              <a:rPr lang="en-US" sz="3400" dirty="0" err="1"/>
              <a:t>ли</a:t>
            </a:r>
            <a:r>
              <a:rPr lang="en-US" sz="3400" dirty="0"/>
              <a:t> </a:t>
            </a:r>
            <a:r>
              <a:rPr lang="en-US" sz="3400" dirty="0" err="1"/>
              <a:t>ваш</a:t>
            </a:r>
            <a:r>
              <a:rPr lang="en-US" sz="3400" dirty="0"/>
              <a:t> </a:t>
            </a:r>
            <a:r>
              <a:rPr lang="en-US" sz="3400" dirty="0" err="1"/>
              <a:t>партнер</a:t>
            </a:r>
            <a:r>
              <a:rPr lang="en-US" sz="3400" dirty="0"/>
              <a:t> </a:t>
            </a:r>
            <a:r>
              <a:rPr lang="en-US" sz="3400" dirty="0" err="1"/>
              <a:t>жесткость</a:t>
            </a:r>
            <a:r>
              <a:rPr lang="en-US" sz="3400" dirty="0"/>
              <a:t> </a:t>
            </a:r>
            <a:r>
              <a:rPr lang="en-US" sz="3400" dirty="0" err="1"/>
              <a:t>на</a:t>
            </a:r>
            <a:r>
              <a:rPr lang="en-US" sz="3400" dirty="0"/>
              <a:t> </a:t>
            </a:r>
            <a:r>
              <a:rPr lang="en-US" sz="3400" dirty="0" err="1"/>
              <a:t>почве</a:t>
            </a:r>
            <a:r>
              <a:rPr lang="en-US" sz="3400" dirty="0"/>
              <a:t> </a:t>
            </a:r>
            <a:r>
              <a:rPr lang="en-US" sz="3400" dirty="0" err="1"/>
              <a:t>ревности</a:t>
            </a:r>
            <a:r>
              <a:rPr lang="en-US" sz="3400" dirty="0"/>
              <a:t> </a:t>
            </a:r>
            <a:r>
              <a:rPr lang="en-US" sz="3400" dirty="0" err="1"/>
              <a:t>либо</a:t>
            </a:r>
            <a:r>
              <a:rPr lang="en-US" sz="3400" dirty="0"/>
              <a:t> </a:t>
            </a:r>
            <a:r>
              <a:rPr lang="en-US" sz="3400" dirty="0" err="1"/>
              <a:t>постоянно</a:t>
            </a:r>
            <a:r>
              <a:rPr lang="en-US" sz="3400" dirty="0"/>
              <a:t> </a:t>
            </a:r>
            <a:r>
              <a:rPr lang="en-US" sz="3400" dirty="0" err="1"/>
              <a:t>ревнует</a:t>
            </a:r>
            <a:r>
              <a:rPr lang="en-US" sz="3400" dirty="0"/>
              <a:t>?</a:t>
            </a:r>
          </a:p>
          <a:p>
            <a:pPr>
              <a:lnSpc>
                <a:spcPct val="110000"/>
              </a:lnSpc>
            </a:pPr>
            <a:endParaRPr lang="en-US" dirty="0"/>
          </a:p>
          <a:p>
            <a:pPr marL="0" indent="0">
              <a:buNone/>
            </a:pPr>
            <a:endParaRPr lang="en-US" dirty="0"/>
          </a:p>
        </p:txBody>
      </p:sp>
    </p:spTree>
    <p:extLst>
      <p:ext uri="{BB962C8B-B14F-4D97-AF65-F5344CB8AC3E}">
        <p14:creationId xmlns:p14="http://schemas.microsoft.com/office/powerpoint/2010/main" val="184598337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4C702-19AF-4EEF-A03F-3FF1C0E71ED9}"/>
              </a:ext>
            </a:extLst>
          </p:cNvPr>
          <p:cNvSpPr>
            <a:spLocks noGrp="1"/>
          </p:cNvSpPr>
          <p:nvPr>
            <p:ph type="title"/>
          </p:nvPr>
        </p:nvSpPr>
        <p:spPr/>
        <p:txBody>
          <a:bodyPr>
            <a:normAutofit/>
          </a:bodyPr>
          <a:lstStyle/>
          <a:p>
            <a:r>
              <a:rPr lang="en-US" err="1">
                <a:latin typeface="Arial"/>
                <a:cs typeface="Arial"/>
              </a:rPr>
              <a:t>Если</a:t>
            </a:r>
            <a:r>
              <a:rPr lang="en-US">
                <a:latin typeface="Arial"/>
                <a:cs typeface="Arial"/>
              </a:rPr>
              <a:t> </a:t>
            </a:r>
            <a:r>
              <a:rPr lang="en-US" err="1">
                <a:latin typeface="Arial"/>
                <a:cs typeface="Arial"/>
              </a:rPr>
              <a:t>высок</a:t>
            </a:r>
            <a:r>
              <a:rPr lang="en-US">
                <a:latin typeface="Arial"/>
                <a:cs typeface="Arial"/>
              </a:rPr>
              <a:t> </a:t>
            </a:r>
            <a:r>
              <a:rPr lang="en-US" err="1">
                <a:latin typeface="Arial"/>
                <a:cs typeface="Arial"/>
              </a:rPr>
              <a:t>риск</a:t>
            </a:r>
            <a:r>
              <a:rPr lang="en-US">
                <a:latin typeface="Arial"/>
                <a:cs typeface="Arial"/>
              </a:rPr>
              <a:t> </a:t>
            </a:r>
            <a:r>
              <a:rPr lang="en-US" err="1">
                <a:latin typeface="Arial"/>
                <a:cs typeface="Arial"/>
              </a:rPr>
              <a:t>немедленного</a:t>
            </a:r>
            <a:r>
              <a:rPr lang="en-US">
                <a:latin typeface="Arial"/>
                <a:cs typeface="Arial"/>
              </a:rPr>
              <a:t> </a:t>
            </a:r>
            <a:r>
              <a:rPr lang="en-US" err="1">
                <a:latin typeface="Arial"/>
                <a:cs typeface="Arial"/>
              </a:rPr>
              <a:t>насилия</a:t>
            </a:r>
            <a:endParaRPr lang="en-US" err="1"/>
          </a:p>
        </p:txBody>
      </p:sp>
      <p:sp>
        <p:nvSpPr>
          <p:cNvPr id="3" name="Text Placeholder 2">
            <a:extLst>
              <a:ext uri="{FF2B5EF4-FFF2-40B4-BE49-F238E27FC236}">
                <a16:creationId xmlns:a16="http://schemas.microsoft.com/office/drawing/2014/main" id="{70BC22AD-8006-40A1-8CD3-752491CF295D}"/>
              </a:ext>
            </a:extLst>
          </p:cNvPr>
          <p:cNvSpPr>
            <a:spLocks noGrp="1"/>
          </p:cNvSpPr>
          <p:nvPr>
            <p:ph type="body" idx="1"/>
          </p:nvPr>
        </p:nvSpPr>
        <p:spPr>
          <a:xfrm>
            <a:off x="838200" y="1636730"/>
            <a:ext cx="10161896" cy="4932746"/>
          </a:xfrm>
        </p:spPr>
        <p:txBody>
          <a:bodyPr/>
          <a:lstStyle/>
          <a:p>
            <a:r>
              <a:rPr lang="en-US" sz="2400" dirty="0" err="1"/>
              <a:t>Если</a:t>
            </a:r>
            <a:r>
              <a:rPr lang="en-US" sz="2400" dirty="0"/>
              <a:t> </a:t>
            </a:r>
            <a:r>
              <a:rPr lang="en-US" sz="2400" dirty="0" err="1"/>
              <a:t>клиент</a:t>
            </a:r>
            <a:r>
              <a:rPr lang="en-US" sz="2400" dirty="0"/>
              <a:t> </a:t>
            </a:r>
            <a:r>
              <a:rPr lang="en-US" sz="2400" dirty="0" err="1"/>
              <a:t>отвечает</a:t>
            </a:r>
            <a:r>
              <a:rPr lang="en-US" sz="2400" dirty="0"/>
              <a:t> «</a:t>
            </a:r>
            <a:r>
              <a:rPr lang="en-US" sz="2400" dirty="0" err="1"/>
              <a:t>да</a:t>
            </a:r>
            <a:r>
              <a:rPr lang="en-US" sz="2400" dirty="0"/>
              <a:t>» </a:t>
            </a:r>
            <a:r>
              <a:rPr lang="en-US" sz="2400" dirty="0" err="1"/>
              <a:t>на</a:t>
            </a:r>
            <a:r>
              <a:rPr lang="en-US" sz="2400" dirty="0"/>
              <a:t> </a:t>
            </a:r>
            <a:r>
              <a:rPr lang="en-US" sz="2400" dirty="0" err="1"/>
              <a:t>три</a:t>
            </a:r>
            <a:r>
              <a:rPr lang="en-US" sz="2400" dirty="0"/>
              <a:t> </a:t>
            </a:r>
            <a:r>
              <a:rPr lang="en-US" sz="2400" dirty="0" err="1"/>
              <a:t>или</a:t>
            </a:r>
            <a:r>
              <a:rPr lang="en-US" sz="2400" dirty="0"/>
              <a:t> </a:t>
            </a:r>
            <a:r>
              <a:rPr lang="en-US" sz="2400" dirty="0" err="1"/>
              <a:t>более</a:t>
            </a:r>
            <a:r>
              <a:rPr lang="en-US" sz="2400" dirty="0"/>
              <a:t> </a:t>
            </a:r>
            <a:r>
              <a:rPr lang="en-US" sz="2400" dirty="0" err="1"/>
              <a:t>из</a:t>
            </a:r>
            <a:r>
              <a:rPr lang="en-US" sz="2400" dirty="0"/>
              <a:t> </a:t>
            </a:r>
            <a:r>
              <a:rPr lang="en-US" sz="2400" dirty="0" err="1"/>
              <a:t>этих</a:t>
            </a:r>
            <a:r>
              <a:rPr lang="en-US" sz="2400" dirty="0"/>
              <a:t> </a:t>
            </a:r>
            <a:r>
              <a:rPr lang="en-US" sz="2400" dirty="0" err="1"/>
              <a:t>вопросов</a:t>
            </a:r>
            <a:r>
              <a:rPr lang="en-US" sz="2400" dirty="0"/>
              <a:t>, </a:t>
            </a:r>
            <a:r>
              <a:rPr lang="en-US" sz="2400" dirty="0" err="1"/>
              <a:t>он</a:t>
            </a:r>
            <a:r>
              <a:rPr lang="en-US" sz="2400" dirty="0"/>
              <a:t> </a:t>
            </a:r>
            <a:r>
              <a:rPr lang="en-US" sz="2400" dirty="0" err="1"/>
              <a:t>может</a:t>
            </a:r>
            <a:r>
              <a:rPr lang="en-US" sz="2400" dirty="0"/>
              <a:t> </a:t>
            </a:r>
            <a:r>
              <a:rPr lang="en-US" sz="2400" dirty="0" err="1"/>
              <a:t>подвергаться</a:t>
            </a:r>
            <a:r>
              <a:rPr lang="en-US" sz="2400" dirty="0"/>
              <a:t> </a:t>
            </a:r>
            <a:r>
              <a:rPr lang="en-US" sz="2400" dirty="0" err="1"/>
              <a:t>особенно</a:t>
            </a:r>
            <a:r>
              <a:rPr lang="en-US" sz="2400" dirty="0"/>
              <a:t> </a:t>
            </a:r>
            <a:r>
              <a:rPr lang="en-US" sz="2400" dirty="0" err="1"/>
              <a:t>высокому</a:t>
            </a:r>
            <a:r>
              <a:rPr lang="en-US" sz="2400" dirty="0"/>
              <a:t> </a:t>
            </a:r>
            <a:r>
              <a:rPr lang="en-US" sz="2400" dirty="0" err="1"/>
              <a:t>риску</a:t>
            </a:r>
            <a:r>
              <a:rPr lang="en-US" sz="2400" dirty="0"/>
              <a:t> </a:t>
            </a:r>
            <a:r>
              <a:rPr lang="en-US" sz="2400" dirty="0" err="1"/>
              <a:t>немедленного</a:t>
            </a:r>
            <a:r>
              <a:rPr lang="en-US" sz="2400" dirty="0"/>
              <a:t> </a:t>
            </a:r>
            <a:r>
              <a:rPr lang="en-US" sz="2400" dirty="0" err="1"/>
              <a:t>насилия</a:t>
            </a:r>
            <a:endParaRPr lang="en-US" sz="2400" dirty="0"/>
          </a:p>
          <a:p>
            <a:r>
              <a:rPr lang="en-US" sz="2400" dirty="0" err="1"/>
              <a:t>Вы</a:t>
            </a:r>
            <a:r>
              <a:rPr lang="en-US" sz="2400" dirty="0"/>
              <a:t> </a:t>
            </a:r>
            <a:r>
              <a:rPr lang="en-US" sz="2400" dirty="0" err="1"/>
              <a:t>можете</a:t>
            </a:r>
            <a:r>
              <a:rPr lang="en-US" sz="2400" dirty="0"/>
              <a:t> </a:t>
            </a:r>
            <a:r>
              <a:rPr lang="en-US" sz="2400" dirty="0" err="1"/>
              <a:t>сказать</a:t>
            </a:r>
            <a:r>
              <a:rPr lang="en-US" sz="2400" dirty="0"/>
              <a:t>: «Я </a:t>
            </a:r>
            <a:r>
              <a:rPr lang="en-US" sz="2400" dirty="0" err="1"/>
              <a:t>беспокоюсь</a:t>
            </a:r>
            <a:r>
              <a:rPr lang="en-US" sz="2400" dirty="0"/>
              <a:t> о </a:t>
            </a:r>
            <a:r>
              <a:rPr lang="en-US" sz="2400" dirty="0" err="1"/>
              <a:t>вашей</a:t>
            </a:r>
            <a:r>
              <a:rPr lang="en-US" sz="2400" dirty="0"/>
              <a:t> </a:t>
            </a:r>
            <a:r>
              <a:rPr lang="en-US" sz="2400" dirty="0" err="1"/>
              <a:t>безопасности</a:t>
            </a:r>
            <a:r>
              <a:rPr lang="en-US" sz="2400" dirty="0"/>
              <a:t>. </a:t>
            </a:r>
            <a:r>
              <a:rPr lang="en-US" sz="2400" dirty="0" err="1"/>
              <a:t>Давайте</a:t>
            </a:r>
            <a:r>
              <a:rPr lang="en-US" sz="2400" dirty="0"/>
              <a:t> </a:t>
            </a:r>
            <a:r>
              <a:rPr lang="en-US" sz="2400" dirty="0" err="1"/>
              <a:t>обсудим</a:t>
            </a:r>
            <a:r>
              <a:rPr lang="en-US" sz="2400" dirty="0"/>
              <a:t>, </a:t>
            </a:r>
            <a:r>
              <a:rPr lang="en-US" sz="2400" dirty="0" err="1"/>
              <a:t>что</a:t>
            </a:r>
            <a:r>
              <a:rPr lang="en-US" sz="2400" dirty="0"/>
              <a:t> </a:t>
            </a:r>
            <a:r>
              <a:rPr lang="en-US" sz="2400" dirty="0" err="1"/>
              <a:t>делать</a:t>
            </a:r>
            <a:r>
              <a:rPr lang="en-US" sz="2400" dirty="0"/>
              <a:t>, </a:t>
            </a:r>
            <a:r>
              <a:rPr lang="en-US" sz="2400" dirty="0" err="1"/>
              <a:t>чтобы</a:t>
            </a:r>
            <a:r>
              <a:rPr lang="en-US" sz="2400" dirty="0"/>
              <a:t> </a:t>
            </a:r>
            <a:r>
              <a:rPr lang="en-US" sz="2400" dirty="0" err="1"/>
              <a:t>вам</a:t>
            </a:r>
            <a:r>
              <a:rPr lang="en-US" sz="2400" dirty="0"/>
              <a:t> </a:t>
            </a:r>
            <a:r>
              <a:rPr lang="en-US" sz="2400" dirty="0" err="1"/>
              <a:t>не</a:t>
            </a:r>
            <a:r>
              <a:rPr lang="en-US" sz="2400" dirty="0"/>
              <a:t> </a:t>
            </a:r>
            <a:r>
              <a:rPr lang="en-US" sz="2400" dirty="0" err="1"/>
              <a:t>навредили</a:t>
            </a:r>
            <a:r>
              <a:rPr lang="en-US" sz="2400" dirty="0"/>
              <a:t>»</a:t>
            </a:r>
          </a:p>
          <a:p>
            <a:r>
              <a:rPr lang="en-US" sz="2400" dirty="0"/>
              <a:t>В </a:t>
            </a:r>
            <a:r>
              <a:rPr lang="en-US" sz="2400" dirty="0" err="1"/>
              <a:t>зависимости</a:t>
            </a:r>
            <a:r>
              <a:rPr lang="en-US" sz="2400" dirty="0"/>
              <a:t> </a:t>
            </a:r>
            <a:r>
              <a:rPr lang="en-US" sz="2400" dirty="0" err="1"/>
              <a:t>от</a:t>
            </a:r>
            <a:r>
              <a:rPr lang="en-US" sz="2400" dirty="0"/>
              <a:t> </a:t>
            </a:r>
            <a:r>
              <a:rPr lang="en-US" sz="2400" dirty="0" err="1"/>
              <a:t>предпочтений</a:t>
            </a:r>
            <a:r>
              <a:rPr lang="en-US" sz="2400" dirty="0"/>
              <a:t> </a:t>
            </a:r>
            <a:r>
              <a:rPr lang="en-US" sz="2400" dirty="0" err="1"/>
              <a:t>клиента</a:t>
            </a:r>
            <a:r>
              <a:rPr lang="en-US" sz="2400" dirty="0"/>
              <a:t>, </a:t>
            </a:r>
            <a:r>
              <a:rPr lang="en-US" sz="2400" dirty="0" err="1"/>
              <a:t>его</a:t>
            </a:r>
            <a:r>
              <a:rPr lang="en-US" sz="2400" dirty="0"/>
              <a:t> </a:t>
            </a:r>
            <a:r>
              <a:rPr lang="en-US" sz="2400" dirty="0" err="1"/>
              <a:t>окружения</a:t>
            </a:r>
            <a:r>
              <a:rPr lang="en-US" sz="2400" dirty="0"/>
              <a:t> и </a:t>
            </a:r>
            <a:r>
              <a:rPr lang="en-US" sz="2400" dirty="0" err="1"/>
              <a:t>того</a:t>
            </a:r>
            <a:r>
              <a:rPr lang="en-US" sz="2400" dirty="0"/>
              <a:t>, </a:t>
            </a:r>
            <a:r>
              <a:rPr lang="en-US" sz="2400" dirty="0" err="1"/>
              <a:t>что</a:t>
            </a:r>
            <a:r>
              <a:rPr lang="en-US" sz="2400" dirty="0"/>
              <a:t> </a:t>
            </a:r>
            <a:r>
              <a:rPr lang="en-US" sz="2400" dirty="0" err="1"/>
              <a:t>безопасно</a:t>
            </a:r>
            <a:r>
              <a:rPr lang="en-US" sz="2400" dirty="0"/>
              <a:t> </a:t>
            </a:r>
            <a:r>
              <a:rPr lang="en-US" sz="2400" dirty="0" err="1"/>
              <a:t>для</a:t>
            </a:r>
            <a:r>
              <a:rPr lang="en-US" sz="2400" dirty="0"/>
              <a:t> </a:t>
            </a:r>
            <a:r>
              <a:rPr lang="en-US" sz="2400" dirty="0" err="1"/>
              <a:t>этого</a:t>
            </a:r>
            <a:r>
              <a:rPr lang="en-US" sz="2400" dirty="0"/>
              <a:t> </a:t>
            </a:r>
            <a:r>
              <a:rPr lang="en-US" sz="2400" dirty="0" err="1"/>
              <a:t>человека</a:t>
            </a:r>
            <a:r>
              <a:rPr lang="en-US" sz="2400" dirty="0"/>
              <a:t>, </a:t>
            </a:r>
            <a:r>
              <a:rPr lang="en-US" sz="2400" dirty="0" err="1"/>
              <a:t>возможны</a:t>
            </a:r>
            <a:r>
              <a:rPr lang="en-US" sz="2400" dirty="0"/>
              <a:t> </a:t>
            </a:r>
            <a:r>
              <a:rPr lang="en-US" sz="2400" dirty="0" err="1"/>
              <a:t>варианты</a:t>
            </a:r>
            <a:r>
              <a:rPr lang="en-US" sz="2400" dirty="0"/>
              <a:t> </a:t>
            </a:r>
            <a:r>
              <a:rPr lang="en-US" sz="2400" dirty="0" err="1"/>
              <a:t>обращения</a:t>
            </a:r>
            <a:r>
              <a:rPr lang="en-US" sz="2400" dirty="0"/>
              <a:t> в </a:t>
            </a:r>
            <a:r>
              <a:rPr lang="en-US" sz="2400" dirty="0" err="1"/>
              <a:t>полицию</a:t>
            </a:r>
            <a:r>
              <a:rPr lang="en-US" sz="2400" dirty="0"/>
              <a:t> и/</a:t>
            </a:r>
            <a:r>
              <a:rPr lang="en-US" sz="2400" dirty="0" err="1"/>
              <a:t>или</a:t>
            </a:r>
            <a:r>
              <a:rPr lang="en-US" sz="2400" dirty="0"/>
              <a:t> </a:t>
            </a:r>
            <a:r>
              <a:rPr lang="en-US" sz="2400" dirty="0" err="1"/>
              <a:t>помощь</a:t>
            </a:r>
            <a:r>
              <a:rPr lang="en-US" sz="2400" dirty="0"/>
              <a:t> </a:t>
            </a:r>
            <a:r>
              <a:rPr lang="en-US" sz="2400" dirty="0" err="1"/>
              <a:t>клиенту</a:t>
            </a:r>
            <a:r>
              <a:rPr lang="en-US" sz="2400" dirty="0"/>
              <a:t> в </a:t>
            </a:r>
            <a:r>
              <a:rPr lang="en-US" sz="2400" dirty="0" err="1"/>
              <a:t>поиске</a:t>
            </a:r>
            <a:r>
              <a:rPr lang="en-US" sz="2400" dirty="0"/>
              <a:t> </a:t>
            </a:r>
            <a:r>
              <a:rPr lang="en-US" sz="2400" dirty="0" err="1"/>
              <a:t>другого</a:t>
            </a:r>
            <a:r>
              <a:rPr lang="en-US" sz="2400" dirty="0"/>
              <a:t> </a:t>
            </a:r>
            <a:r>
              <a:rPr lang="en-US" sz="2400" dirty="0" err="1"/>
              <a:t>места</a:t>
            </a:r>
            <a:r>
              <a:rPr lang="en-US" sz="2400" dirty="0"/>
              <a:t> </a:t>
            </a:r>
            <a:r>
              <a:rPr lang="en-US" sz="2400" dirty="0" err="1"/>
              <a:t>для</a:t>
            </a:r>
            <a:r>
              <a:rPr lang="en-US" sz="2400" dirty="0"/>
              <a:t> </a:t>
            </a:r>
            <a:r>
              <a:rPr lang="en-US" sz="2400" dirty="0" err="1"/>
              <a:t>проживания</a:t>
            </a:r>
            <a:r>
              <a:rPr lang="en-US" sz="2400" dirty="0"/>
              <a:t> - </a:t>
            </a:r>
            <a:r>
              <a:rPr lang="en-US" sz="2400" dirty="0" err="1"/>
              <a:t>например</a:t>
            </a:r>
            <a:r>
              <a:rPr lang="en-US" sz="2400" dirty="0"/>
              <a:t>, </a:t>
            </a:r>
            <a:r>
              <a:rPr lang="en-US" sz="2400" dirty="0" err="1"/>
              <a:t>дома</a:t>
            </a:r>
            <a:r>
              <a:rPr lang="ru-RU" sz="2400" dirty="0"/>
              <a:t> у</a:t>
            </a:r>
            <a:r>
              <a:rPr lang="en-US" sz="2400" dirty="0"/>
              <a:t> </a:t>
            </a:r>
            <a:r>
              <a:rPr lang="en-US" sz="2400" dirty="0" err="1"/>
              <a:t>друга</a:t>
            </a:r>
            <a:r>
              <a:rPr lang="en-US" sz="2400" dirty="0"/>
              <a:t> </a:t>
            </a:r>
            <a:r>
              <a:rPr lang="en-US" sz="2400" dirty="0" err="1"/>
              <a:t>или</a:t>
            </a:r>
            <a:r>
              <a:rPr lang="en-US" sz="2400" dirty="0"/>
              <a:t> </a:t>
            </a:r>
            <a:r>
              <a:rPr lang="en-US" sz="2400" dirty="0" err="1"/>
              <a:t>родственника</a:t>
            </a:r>
            <a:r>
              <a:rPr lang="en-US" sz="2400" dirty="0"/>
              <a:t>, </a:t>
            </a:r>
            <a:r>
              <a:rPr lang="en-US" sz="2400" dirty="0" err="1"/>
              <a:t>приюта</a:t>
            </a:r>
            <a:r>
              <a:rPr lang="en-US" sz="2400" dirty="0"/>
              <a:t> </a:t>
            </a:r>
            <a:r>
              <a:rPr lang="en-US" sz="2400" dirty="0" err="1"/>
              <a:t>или</a:t>
            </a:r>
            <a:r>
              <a:rPr lang="en-US" sz="2400" dirty="0"/>
              <a:t> </a:t>
            </a:r>
            <a:r>
              <a:rPr lang="en-US" sz="2400" dirty="0" err="1"/>
              <a:t>церкви</a:t>
            </a:r>
            <a:br>
              <a:rPr lang="en-US" sz="2400" dirty="0"/>
            </a:br>
            <a:endParaRPr lang="en-US" sz="2400" dirty="0"/>
          </a:p>
        </p:txBody>
      </p:sp>
    </p:spTree>
    <p:extLst>
      <p:ext uri="{BB962C8B-B14F-4D97-AF65-F5344CB8AC3E}">
        <p14:creationId xmlns:p14="http://schemas.microsoft.com/office/powerpoint/2010/main" val="20025586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59DF2-E34B-4F37-9EC0-F23D6E810C70}"/>
              </a:ext>
            </a:extLst>
          </p:cNvPr>
          <p:cNvSpPr>
            <a:spLocks noGrp="1"/>
          </p:cNvSpPr>
          <p:nvPr>
            <p:ph type="title"/>
          </p:nvPr>
        </p:nvSpPr>
        <p:spPr/>
        <p:txBody>
          <a:bodyPr/>
          <a:lstStyle/>
          <a:p>
            <a:r>
              <a:rPr lang="en-US" sz="2800" err="1">
                <a:latin typeface="Arial"/>
                <a:cs typeface="Arial"/>
              </a:rPr>
              <a:t>Планирование</a:t>
            </a:r>
            <a:r>
              <a:rPr lang="en-US" sz="2800">
                <a:latin typeface="Arial"/>
                <a:cs typeface="Arial"/>
              </a:rPr>
              <a:t> </a:t>
            </a:r>
            <a:r>
              <a:rPr lang="en-US" sz="2800" err="1">
                <a:latin typeface="Arial"/>
                <a:cs typeface="Arial"/>
              </a:rPr>
              <a:t>безопасности</a:t>
            </a:r>
            <a:endParaRPr lang="en-US" sz="2800"/>
          </a:p>
        </p:txBody>
      </p:sp>
      <p:sp>
        <p:nvSpPr>
          <p:cNvPr id="3" name="Text Placeholder 2">
            <a:extLst>
              <a:ext uri="{FF2B5EF4-FFF2-40B4-BE49-F238E27FC236}">
                <a16:creationId xmlns:a16="http://schemas.microsoft.com/office/drawing/2014/main" id="{D2912AE3-CB27-488E-8E88-24270D667C93}"/>
              </a:ext>
            </a:extLst>
          </p:cNvPr>
          <p:cNvSpPr>
            <a:spLocks noGrp="1"/>
          </p:cNvSpPr>
          <p:nvPr>
            <p:ph type="body" idx="1"/>
          </p:nvPr>
        </p:nvSpPr>
        <p:spPr>
          <a:xfrm>
            <a:off x="838201" y="1636730"/>
            <a:ext cx="5257800" cy="4932746"/>
          </a:xfrm>
        </p:spPr>
        <p:txBody>
          <a:bodyPr>
            <a:normAutofit fontScale="92500" lnSpcReduction="10000"/>
          </a:bodyPr>
          <a:lstStyle/>
          <a:p>
            <a:r>
              <a:rPr lang="en-US" dirty="0" err="1"/>
              <a:t>Если</a:t>
            </a:r>
            <a:r>
              <a:rPr lang="en-US" dirty="0"/>
              <a:t> </a:t>
            </a:r>
            <a:r>
              <a:rPr lang="en-US" dirty="0" err="1"/>
              <a:t>клиент</a:t>
            </a:r>
            <a:r>
              <a:rPr lang="en-US" dirty="0"/>
              <a:t> </a:t>
            </a:r>
            <a:r>
              <a:rPr lang="en-US" dirty="0" err="1"/>
              <a:t>сообщает</a:t>
            </a:r>
            <a:r>
              <a:rPr lang="en-US" dirty="0"/>
              <a:t>, </a:t>
            </a:r>
            <a:r>
              <a:rPr lang="en-US" dirty="0" err="1"/>
              <a:t>что</a:t>
            </a:r>
            <a:r>
              <a:rPr lang="en-US" dirty="0"/>
              <a:t> </a:t>
            </a:r>
            <a:r>
              <a:rPr lang="en-US" dirty="0" err="1"/>
              <a:t>он</a:t>
            </a:r>
            <a:r>
              <a:rPr lang="en-US" dirty="0"/>
              <a:t> </a:t>
            </a:r>
            <a:r>
              <a:rPr lang="en-US" dirty="0" err="1"/>
              <a:t>беспокоится</a:t>
            </a:r>
            <a:r>
              <a:rPr lang="en-US" dirty="0"/>
              <a:t> о </a:t>
            </a:r>
            <a:r>
              <a:rPr lang="en-US" dirty="0" err="1"/>
              <a:t>своей</a:t>
            </a:r>
            <a:r>
              <a:rPr lang="en-US" dirty="0"/>
              <a:t> </a:t>
            </a:r>
            <a:r>
              <a:rPr lang="en-US" dirty="0" err="1"/>
              <a:t>безопасности</a:t>
            </a:r>
            <a:r>
              <a:rPr lang="en-US" dirty="0"/>
              <a:t> </a:t>
            </a:r>
            <a:r>
              <a:rPr lang="en-US" dirty="0" err="1"/>
              <a:t>или</a:t>
            </a:r>
            <a:r>
              <a:rPr lang="en-US" dirty="0"/>
              <a:t> </a:t>
            </a:r>
            <a:r>
              <a:rPr lang="en-US" dirty="0" err="1"/>
              <a:t>безопасности</a:t>
            </a:r>
            <a:r>
              <a:rPr lang="en-US" dirty="0"/>
              <a:t> </a:t>
            </a:r>
            <a:r>
              <a:rPr lang="en-US" dirty="0" err="1"/>
              <a:t>своих</a:t>
            </a:r>
            <a:r>
              <a:rPr lang="en-US" dirty="0"/>
              <a:t> </a:t>
            </a:r>
            <a:r>
              <a:rPr lang="en-US" dirty="0" err="1"/>
              <a:t>детей</a:t>
            </a:r>
            <a:r>
              <a:rPr lang="en-US" dirty="0"/>
              <a:t>, </a:t>
            </a:r>
            <a:r>
              <a:rPr lang="en-US" dirty="0" err="1"/>
              <a:t>используйте</a:t>
            </a:r>
            <a:r>
              <a:rPr lang="en-US" dirty="0"/>
              <a:t> </a:t>
            </a:r>
            <a:r>
              <a:rPr lang="en-US" dirty="0" err="1"/>
              <a:t>эти</a:t>
            </a:r>
            <a:r>
              <a:rPr lang="en-US" dirty="0"/>
              <a:t> </a:t>
            </a:r>
            <a:r>
              <a:rPr lang="en-US" dirty="0" err="1"/>
              <a:t>вопросы</a:t>
            </a:r>
            <a:r>
              <a:rPr lang="en-US" dirty="0"/>
              <a:t> </a:t>
            </a:r>
            <a:r>
              <a:rPr lang="en-US" dirty="0" err="1"/>
              <a:t>для</a:t>
            </a:r>
            <a:r>
              <a:rPr lang="en-US" dirty="0"/>
              <a:t>  </a:t>
            </a:r>
            <a:r>
              <a:rPr lang="en-US" dirty="0" err="1"/>
              <a:t>разработки</a:t>
            </a:r>
            <a:r>
              <a:rPr lang="en-US" dirty="0"/>
              <a:t> </a:t>
            </a:r>
            <a:r>
              <a:rPr lang="en-US" dirty="0" err="1"/>
              <a:t>плана</a:t>
            </a:r>
            <a:r>
              <a:rPr lang="en-US" dirty="0"/>
              <a:t> </a:t>
            </a:r>
            <a:r>
              <a:rPr lang="en-US" dirty="0" err="1"/>
              <a:t>безопасности</a:t>
            </a:r>
            <a:endParaRPr lang="en-US" dirty="0"/>
          </a:p>
          <a:p>
            <a:r>
              <a:rPr lang="en-US" dirty="0" err="1"/>
              <a:t>Помните</a:t>
            </a:r>
            <a:r>
              <a:rPr lang="en-US" dirty="0"/>
              <a:t>, </a:t>
            </a:r>
            <a:r>
              <a:rPr lang="en-US" dirty="0" err="1"/>
              <a:t>что</a:t>
            </a:r>
            <a:r>
              <a:rPr lang="en-US" dirty="0"/>
              <a:t> </a:t>
            </a:r>
            <a:r>
              <a:rPr lang="en-US" dirty="0" err="1"/>
              <a:t>нельзя</a:t>
            </a:r>
            <a:r>
              <a:rPr lang="en-US" dirty="0"/>
              <a:t> </a:t>
            </a:r>
            <a:r>
              <a:rPr lang="en-US" dirty="0" err="1"/>
              <a:t>говорить</a:t>
            </a:r>
            <a:r>
              <a:rPr lang="en-US" dirty="0"/>
              <a:t> </a:t>
            </a:r>
            <a:r>
              <a:rPr lang="en-US" dirty="0" err="1"/>
              <a:t>клиенту</a:t>
            </a:r>
            <a:r>
              <a:rPr lang="en-US" dirty="0"/>
              <a:t>, </a:t>
            </a:r>
            <a:r>
              <a:rPr lang="en-US" dirty="0" err="1"/>
              <a:t>что</a:t>
            </a:r>
            <a:r>
              <a:rPr lang="en-US" dirty="0"/>
              <a:t> </a:t>
            </a:r>
            <a:r>
              <a:rPr lang="en-US" dirty="0" err="1"/>
              <a:t>ему</a:t>
            </a:r>
            <a:r>
              <a:rPr lang="en-US" dirty="0"/>
              <a:t> </a:t>
            </a:r>
            <a:r>
              <a:rPr lang="en-US" dirty="0" err="1"/>
              <a:t>делать</a:t>
            </a:r>
            <a:r>
              <a:rPr lang="en-US" dirty="0"/>
              <a:t>; </a:t>
            </a:r>
            <a:r>
              <a:rPr lang="en-US" dirty="0" err="1"/>
              <a:t>вместо</a:t>
            </a:r>
            <a:r>
              <a:rPr lang="en-US" dirty="0"/>
              <a:t> </a:t>
            </a:r>
            <a:r>
              <a:rPr lang="en-US" dirty="0" err="1"/>
              <a:t>этого</a:t>
            </a:r>
            <a:r>
              <a:rPr lang="en-US" dirty="0"/>
              <a:t> </a:t>
            </a:r>
            <a:r>
              <a:rPr lang="en-US" dirty="0" err="1"/>
              <a:t>используйте</a:t>
            </a:r>
            <a:r>
              <a:rPr lang="en-US" dirty="0"/>
              <a:t> </a:t>
            </a:r>
            <a:r>
              <a:rPr lang="en-US" dirty="0" err="1"/>
              <a:t>вопросы</a:t>
            </a:r>
            <a:r>
              <a:rPr lang="en-US" dirty="0"/>
              <a:t>, </a:t>
            </a:r>
            <a:r>
              <a:rPr lang="en-US" dirty="0" err="1"/>
              <a:t>чтобы</a:t>
            </a:r>
            <a:r>
              <a:rPr lang="en-US" dirty="0"/>
              <a:t> </a:t>
            </a:r>
            <a:r>
              <a:rPr lang="en-US" dirty="0" err="1"/>
              <a:t>позволить</a:t>
            </a:r>
            <a:r>
              <a:rPr lang="en-US" dirty="0"/>
              <a:t> </a:t>
            </a:r>
            <a:r>
              <a:rPr lang="en-US" dirty="0" err="1"/>
              <a:t>клиенту</a:t>
            </a:r>
            <a:r>
              <a:rPr lang="en-US" dirty="0"/>
              <a:t> </a:t>
            </a:r>
            <a:r>
              <a:rPr lang="en-US" dirty="0" err="1"/>
              <a:t>предложить</a:t>
            </a:r>
            <a:r>
              <a:rPr lang="en-US" dirty="0"/>
              <a:t> </a:t>
            </a:r>
            <a:r>
              <a:rPr lang="en-US" dirty="0" err="1"/>
              <a:t>свои</a:t>
            </a:r>
            <a:r>
              <a:rPr lang="en-US" dirty="0"/>
              <a:t> </a:t>
            </a:r>
            <a:r>
              <a:rPr lang="en-US" dirty="0" err="1"/>
              <a:t>собственные</a:t>
            </a:r>
            <a:r>
              <a:rPr lang="en-US" dirty="0"/>
              <a:t> </a:t>
            </a:r>
            <a:r>
              <a:rPr lang="en-US" dirty="0" err="1"/>
              <a:t>решения</a:t>
            </a:r>
            <a:endParaRPr lang="en-US" dirty="0"/>
          </a:p>
          <a:p>
            <a:pPr>
              <a:spcBef>
                <a:spcPts val="0"/>
              </a:spcBef>
            </a:pPr>
            <a:endParaRPr lang="en-US" dirty="0"/>
          </a:p>
        </p:txBody>
      </p:sp>
      <p:pic>
        <p:nvPicPr>
          <p:cNvPr id="5" name="Content Placeholder 3" descr="Screen Shot 2017-10-12 at 2.53.22 PM.png">
            <a:extLst>
              <a:ext uri="{FF2B5EF4-FFF2-40B4-BE49-F238E27FC236}">
                <a16:creationId xmlns:a16="http://schemas.microsoft.com/office/drawing/2014/main" id="{251EF8A2-143B-4E0F-A1A3-AB64FED4646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964" r="-103"/>
          <a:stretch/>
        </p:blipFill>
        <p:spPr>
          <a:xfrm>
            <a:off x="6310995" y="288524"/>
            <a:ext cx="5391148" cy="6509668"/>
          </a:xfrm>
          <a:prstGeom prst="rect">
            <a:avLst/>
          </a:prstGeom>
        </p:spPr>
      </p:pic>
      <p:sp>
        <p:nvSpPr>
          <p:cNvPr id="6" name="Footer Placeholder 3">
            <a:extLst>
              <a:ext uri="{FF2B5EF4-FFF2-40B4-BE49-F238E27FC236}">
                <a16:creationId xmlns:a16="http://schemas.microsoft.com/office/drawing/2014/main" id="{F4C97922-C189-4497-BCB7-315101D4FA48}"/>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pic>
        <p:nvPicPr>
          <p:cNvPr id="4" name="Picture 6" descr="Table&#10;&#10;Description automatically generated">
            <a:extLst>
              <a:ext uri="{FF2B5EF4-FFF2-40B4-BE49-F238E27FC236}">
                <a16:creationId xmlns:a16="http://schemas.microsoft.com/office/drawing/2014/main" id="{01D09222-C25B-43F0-AAB1-D3AA05FFA7D8}"/>
              </a:ext>
            </a:extLst>
          </p:cNvPr>
          <p:cNvPicPr>
            <a:picLocks noChangeAspect="1"/>
          </p:cNvPicPr>
          <p:nvPr/>
        </p:nvPicPr>
        <p:blipFill>
          <a:blip r:embed="rId4"/>
          <a:stretch>
            <a:fillRect/>
          </a:stretch>
        </p:blipFill>
        <p:spPr>
          <a:xfrm>
            <a:off x="6442129" y="177971"/>
            <a:ext cx="5184182" cy="6579550"/>
          </a:xfrm>
          <a:prstGeom prst="rect">
            <a:avLst/>
          </a:prstGeom>
        </p:spPr>
      </p:pic>
    </p:spTree>
    <p:extLst>
      <p:ext uri="{BB962C8B-B14F-4D97-AF65-F5344CB8AC3E}">
        <p14:creationId xmlns:p14="http://schemas.microsoft.com/office/powerpoint/2010/main" val="31710262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F2E775-E07F-4466-92D6-AD37718D886D}"/>
              </a:ext>
            </a:extLst>
          </p:cNvPr>
          <p:cNvSpPr>
            <a:spLocks noGrp="1"/>
          </p:cNvSpPr>
          <p:nvPr>
            <p:ph type="title"/>
          </p:nvPr>
        </p:nvSpPr>
        <p:spPr/>
        <p:txBody>
          <a:bodyPr/>
          <a:lstStyle/>
          <a:p>
            <a:r>
              <a:rPr lang="en-US" sz="3200" err="1">
                <a:latin typeface="Arial"/>
                <a:cs typeface="Arial"/>
              </a:rPr>
              <a:t>Изучите</a:t>
            </a:r>
            <a:r>
              <a:rPr lang="en-US" sz="3200">
                <a:latin typeface="Arial"/>
                <a:cs typeface="Arial"/>
              </a:rPr>
              <a:t> </a:t>
            </a:r>
            <a:r>
              <a:rPr lang="en-US" sz="3200" err="1">
                <a:latin typeface="Arial"/>
                <a:cs typeface="Arial"/>
              </a:rPr>
              <a:t>стратегии</a:t>
            </a:r>
            <a:r>
              <a:rPr lang="en-US" sz="3200">
                <a:latin typeface="Arial"/>
                <a:cs typeface="Arial"/>
              </a:rPr>
              <a:t> </a:t>
            </a:r>
            <a:r>
              <a:rPr lang="en-US" sz="3200" err="1">
                <a:latin typeface="Arial"/>
                <a:cs typeface="Arial"/>
              </a:rPr>
              <a:t>безопасности</a:t>
            </a:r>
            <a:endParaRPr lang="en-US" sz="3200" err="1"/>
          </a:p>
        </p:txBody>
      </p:sp>
      <p:sp>
        <p:nvSpPr>
          <p:cNvPr id="7" name="Text Placeholder 6"/>
          <p:cNvSpPr>
            <a:spLocks noGrp="1"/>
          </p:cNvSpPr>
          <p:nvPr>
            <p:ph type="body" idx="1"/>
          </p:nvPr>
        </p:nvSpPr>
        <p:spPr>
          <a:xfrm>
            <a:off x="838201" y="1636730"/>
            <a:ext cx="6460958" cy="4932746"/>
          </a:xfrm>
        </p:spPr>
        <p:txBody>
          <a:bodyPr/>
          <a:lstStyle/>
          <a:p>
            <a:r>
              <a:rPr lang="en-US" dirty="0" err="1"/>
              <a:t>Определите</a:t>
            </a:r>
            <a:r>
              <a:rPr lang="en-US" dirty="0"/>
              <a:t> </a:t>
            </a:r>
            <a:r>
              <a:rPr lang="en-US" dirty="0" err="1"/>
              <a:t>временные</a:t>
            </a:r>
            <a:r>
              <a:rPr lang="en-US" dirty="0"/>
              <a:t> </a:t>
            </a:r>
            <a:r>
              <a:rPr lang="en-US" dirty="0" err="1"/>
              <a:t>приюты</a:t>
            </a:r>
            <a:endParaRPr lang="en-US" dirty="0"/>
          </a:p>
          <a:p>
            <a:r>
              <a:rPr lang="en-US" dirty="0" err="1"/>
              <a:t>Имейте</a:t>
            </a:r>
            <a:r>
              <a:rPr lang="en-US" dirty="0"/>
              <a:t> </a:t>
            </a:r>
            <a:r>
              <a:rPr lang="en-US" dirty="0" err="1"/>
              <a:t>при</a:t>
            </a:r>
            <a:r>
              <a:rPr lang="en-US" dirty="0"/>
              <a:t> </a:t>
            </a:r>
            <a:r>
              <a:rPr lang="en-US" dirty="0" err="1"/>
              <a:t>себе</a:t>
            </a:r>
            <a:r>
              <a:rPr lang="en-US" dirty="0"/>
              <a:t> </a:t>
            </a:r>
            <a:r>
              <a:rPr lang="en-US" dirty="0" err="1"/>
              <a:t>номера</a:t>
            </a:r>
            <a:r>
              <a:rPr lang="en-US" dirty="0"/>
              <a:t> </a:t>
            </a:r>
            <a:r>
              <a:rPr lang="en-US" dirty="0" err="1"/>
              <a:t>телефонов</a:t>
            </a:r>
            <a:r>
              <a:rPr lang="en-US" dirty="0"/>
              <a:t> </a:t>
            </a:r>
            <a:r>
              <a:rPr lang="en-US" dirty="0" err="1"/>
              <a:t>экстренных</a:t>
            </a:r>
            <a:r>
              <a:rPr lang="en-US" dirty="0"/>
              <a:t> </a:t>
            </a:r>
            <a:r>
              <a:rPr lang="en-US" dirty="0" err="1"/>
              <a:t>служб</a:t>
            </a:r>
            <a:endParaRPr lang="en-US" dirty="0"/>
          </a:p>
          <a:p>
            <a:r>
              <a:rPr lang="ru-RU" dirty="0"/>
              <a:t>Свяжитесь</a:t>
            </a:r>
            <a:r>
              <a:rPr lang="en-US" dirty="0"/>
              <a:t> с </a:t>
            </a:r>
            <a:r>
              <a:rPr lang="en-US" dirty="0" err="1"/>
              <a:t>международными</a:t>
            </a:r>
            <a:r>
              <a:rPr lang="en-US" dirty="0"/>
              <a:t> </a:t>
            </a:r>
            <a:r>
              <a:rPr lang="en-US" dirty="0" err="1"/>
              <a:t>организациями</a:t>
            </a:r>
            <a:r>
              <a:rPr lang="ru-RU" dirty="0"/>
              <a:t>,</a:t>
            </a:r>
            <a:r>
              <a:rPr lang="en-US" dirty="0"/>
              <a:t> у </a:t>
            </a:r>
            <a:r>
              <a:rPr lang="en-US" dirty="0" err="1"/>
              <a:t>которых</a:t>
            </a:r>
            <a:r>
              <a:rPr lang="en-US" dirty="0"/>
              <a:t> </a:t>
            </a:r>
            <a:r>
              <a:rPr lang="en-US" dirty="0" err="1"/>
              <a:t>могут</a:t>
            </a:r>
            <a:r>
              <a:rPr lang="en-US" dirty="0"/>
              <a:t> </a:t>
            </a:r>
            <a:r>
              <a:rPr lang="en-US" dirty="0" err="1"/>
              <a:t>быть</a:t>
            </a:r>
            <a:r>
              <a:rPr lang="en-US" dirty="0"/>
              <a:t> </a:t>
            </a:r>
            <a:r>
              <a:rPr lang="en-US" dirty="0" err="1"/>
              <a:t>средства</a:t>
            </a:r>
            <a:r>
              <a:rPr lang="en-US" dirty="0"/>
              <a:t>, </a:t>
            </a:r>
            <a:r>
              <a:rPr lang="en-US" dirty="0" err="1"/>
              <a:t>чтобы</a:t>
            </a:r>
            <a:r>
              <a:rPr lang="en-US" dirty="0"/>
              <a:t> </a:t>
            </a:r>
            <a:r>
              <a:rPr lang="en-US" dirty="0" err="1"/>
              <a:t>помочь</a:t>
            </a:r>
            <a:r>
              <a:rPr lang="en-US" dirty="0"/>
              <a:t> с </a:t>
            </a:r>
            <a:r>
              <a:rPr lang="en-US" dirty="0" err="1"/>
              <a:t>переездом</a:t>
            </a:r>
            <a:r>
              <a:rPr lang="en-US" dirty="0"/>
              <a:t> </a:t>
            </a:r>
            <a:r>
              <a:rPr lang="en-US" dirty="0" err="1"/>
              <a:t>или</a:t>
            </a:r>
            <a:r>
              <a:rPr lang="en-US" dirty="0"/>
              <a:t> </a:t>
            </a:r>
            <a:r>
              <a:rPr lang="en-US" dirty="0" err="1"/>
              <a:t>другими</a:t>
            </a:r>
            <a:r>
              <a:rPr lang="en-US" dirty="0"/>
              <a:t> </a:t>
            </a:r>
            <a:r>
              <a:rPr lang="en-US" dirty="0" err="1"/>
              <a:t>расходами</a:t>
            </a:r>
            <a:endParaRPr lang="en-US" dirty="0"/>
          </a:p>
          <a:p>
            <a:pPr marL="50800" indent="0">
              <a:buNone/>
            </a:pPr>
            <a:endParaRPr lang="en-US" dirty="0"/>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8" name="Table 7">
            <a:extLst>
              <a:ext uri="{FF2B5EF4-FFF2-40B4-BE49-F238E27FC236}">
                <a16:creationId xmlns:a16="http://schemas.microsoft.com/office/drawing/2014/main" id="{997752DF-91D9-4210-9FE8-AA52ACB3DDEE}"/>
              </a:ext>
            </a:extLst>
          </p:cNvPr>
          <p:cNvGraphicFramePr>
            <a:graphicFrameLocks noGrp="1"/>
          </p:cNvGraphicFramePr>
          <p:nvPr>
            <p:extLst>
              <p:ext uri="{D42A27DB-BD31-4B8C-83A1-F6EECF244321}">
                <p14:modId xmlns:p14="http://schemas.microsoft.com/office/powerpoint/2010/main" val="2715087248"/>
              </p:ext>
            </p:extLst>
          </p:nvPr>
        </p:nvGraphicFramePr>
        <p:xfrm>
          <a:off x="7533862" y="911350"/>
          <a:ext cx="4095212" cy="5875020"/>
        </p:xfrm>
        <a:graphic>
          <a:graphicData uri="http://schemas.openxmlformats.org/drawingml/2006/table">
            <a:tbl>
              <a:tblPr firstRow="1" firstCol="1" bandRow="1"/>
              <a:tblGrid>
                <a:gridCol w="4095212">
                  <a:extLst>
                    <a:ext uri="{9D8B030D-6E8A-4147-A177-3AD203B41FA5}">
                      <a16:colId xmlns:a16="http://schemas.microsoft.com/office/drawing/2014/main" val="529000481"/>
                    </a:ext>
                  </a:extLst>
                </a:gridCol>
              </a:tblGrid>
              <a:tr h="4553785">
                <a:tc>
                  <a:txBody>
                    <a:bodyPr/>
                    <a:lstStyle/>
                    <a:p>
                      <a:pPr marL="0" marR="0" lvl="0" algn="l">
                        <a:spcBef>
                          <a:spcPts val="1200"/>
                        </a:spcBef>
                        <a:spcAft>
                          <a:spcPts val="2400"/>
                        </a:spcAft>
                        <a:buNone/>
                      </a:pPr>
                      <a:endParaRPr lang="en-US" sz="1050" dirty="0">
                        <a:effectLst/>
                        <a:latin typeface="Calibri Light"/>
                        <a:ea typeface="MS Mincho"/>
                        <a:cs typeface="Mangal"/>
                      </a:endParaRPr>
                    </a:p>
                    <a:p>
                      <a:pPr lvl="0" algn="l">
                        <a:lnSpc>
                          <a:spcPct val="100000"/>
                        </a:lnSpc>
                        <a:spcBef>
                          <a:spcPts val="0"/>
                        </a:spcBef>
                        <a:spcAft>
                          <a:spcPts val="0"/>
                        </a:spcAft>
                        <a:buNone/>
                      </a:pPr>
                      <a:endParaRPr lang="en-US" sz="2000" b="0" i="0" u="none" strike="noStrike" noProof="0" dirty="0">
                        <a:effectLst/>
                      </a:endParaRPr>
                    </a:p>
                    <a:p>
                      <a:pPr lvl="0" algn="l">
                        <a:lnSpc>
                          <a:spcPct val="100000"/>
                        </a:lnSpc>
                        <a:spcBef>
                          <a:spcPts val="0"/>
                        </a:spcBef>
                        <a:spcAft>
                          <a:spcPts val="0"/>
                        </a:spcAft>
                        <a:buNone/>
                      </a:pPr>
                      <a:r>
                        <a:rPr lang="en-US" sz="2000" b="0" i="0" u="none" strike="noStrike" noProof="0" dirty="0" err="1">
                          <a:effectLst/>
                        </a:rPr>
                        <a:t>Важно</a:t>
                      </a:r>
                      <a:r>
                        <a:rPr lang="en-US" sz="2000" b="0" i="0" u="none" strike="noStrike" noProof="0" dirty="0">
                          <a:effectLst/>
                        </a:rPr>
                        <a:t>, </a:t>
                      </a:r>
                      <a:r>
                        <a:rPr lang="en-US" sz="2000" b="0" i="0" u="none" strike="noStrike" noProof="0" dirty="0" err="1">
                          <a:effectLst/>
                        </a:rPr>
                        <a:t>чтобы</a:t>
                      </a:r>
                      <a:r>
                        <a:rPr lang="en-US" sz="2000" b="0" i="0" u="none" strike="noStrike" noProof="0" dirty="0">
                          <a:effectLst/>
                        </a:rPr>
                        <a:t> </a:t>
                      </a:r>
                      <a:r>
                        <a:rPr lang="en-US" sz="2000" b="0" i="0" u="none" strike="noStrike" noProof="0" dirty="0" err="1">
                          <a:effectLst/>
                        </a:rPr>
                        <a:t>консультанты</a:t>
                      </a:r>
                      <a:r>
                        <a:rPr lang="en-US" sz="2000" b="0" i="0" u="none" strike="noStrike" noProof="0" dirty="0">
                          <a:effectLst/>
                        </a:rPr>
                        <a:t> </a:t>
                      </a:r>
                      <a:r>
                        <a:rPr lang="en-US" sz="2000" b="0" i="0" u="none" strike="noStrike" noProof="0" dirty="0" err="1">
                          <a:effectLst/>
                        </a:rPr>
                        <a:t>не</a:t>
                      </a:r>
                      <a:r>
                        <a:rPr lang="en-US" sz="2000" b="0" i="0" u="none" strike="noStrike" noProof="0" dirty="0">
                          <a:effectLst/>
                        </a:rPr>
                        <a:t> </a:t>
                      </a:r>
                      <a:r>
                        <a:rPr lang="en-US" sz="2000" b="0" i="0" u="none" strike="noStrike" noProof="0" dirty="0" err="1">
                          <a:effectLst/>
                        </a:rPr>
                        <a:t>говорили</a:t>
                      </a:r>
                      <a:r>
                        <a:rPr lang="en-US" sz="2000" b="0" i="0" u="none" strike="noStrike" noProof="0" dirty="0">
                          <a:effectLst/>
                        </a:rPr>
                        <a:t> </a:t>
                      </a:r>
                      <a:r>
                        <a:rPr lang="en-US" sz="2000" b="0" i="0" u="none" strike="noStrike" noProof="0" dirty="0" err="1">
                          <a:effectLst/>
                        </a:rPr>
                        <a:t>клиентам</a:t>
                      </a:r>
                      <a:r>
                        <a:rPr lang="en-US" sz="2000" b="0" i="0" u="none" strike="noStrike" noProof="0" dirty="0">
                          <a:effectLst/>
                        </a:rPr>
                        <a:t>, </a:t>
                      </a:r>
                      <a:r>
                        <a:rPr lang="en-US" sz="2000" b="0" i="0" u="none" strike="noStrike" noProof="0" dirty="0" err="1">
                          <a:effectLst/>
                        </a:rPr>
                        <a:t>что</a:t>
                      </a:r>
                      <a:r>
                        <a:rPr lang="en-US" sz="2000" b="0" i="0" u="none" strike="noStrike" noProof="0" dirty="0">
                          <a:effectLst/>
                        </a:rPr>
                        <a:t> </a:t>
                      </a:r>
                      <a:r>
                        <a:rPr lang="en-US" sz="2000" b="0" i="0" u="none" strike="noStrike" noProof="0" dirty="0" err="1">
                          <a:effectLst/>
                        </a:rPr>
                        <a:t>им</a:t>
                      </a:r>
                      <a:r>
                        <a:rPr lang="en-US" sz="2000" b="0" i="0" u="none" strike="noStrike" noProof="0" dirty="0">
                          <a:effectLst/>
                        </a:rPr>
                        <a:t> </a:t>
                      </a:r>
                      <a:r>
                        <a:rPr lang="en-US" sz="2000" b="0" i="0" u="none" strike="noStrike" noProof="0" dirty="0" err="1">
                          <a:effectLst/>
                        </a:rPr>
                        <a:t>делать</a:t>
                      </a:r>
                      <a:r>
                        <a:rPr lang="en-US" sz="2000" b="0" i="0" u="none" strike="noStrike" noProof="0" dirty="0">
                          <a:effectLst/>
                        </a:rPr>
                        <a:t>, </a:t>
                      </a:r>
                      <a:r>
                        <a:rPr lang="en-US" sz="2000" b="0" i="0" u="none" strike="noStrike" noProof="0" dirty="0" err="1">
                          <a:effectLst/>
                        </a:rPr>
                        <a:t>чтобы</a:t>
                      </a:r>
                      <a:r>
                        <a:rPr lang="en-US" sz="2000" b="0" i="0" u="none" strike="noStrike" noProof="0" dirty="0">
                          <a:effectLst/>
                        </a:rPr>
                        <a:t> </a:t>
                      </a:r>
                      <a:r>
                        <a:rPr lang="en-US" sz="2000" b="0" i="0" u="none" strike="noStrike" noProof="0" dirty="0" err="1">
                          <a:effectLst/>
                        </a:rPr>
                        <a:t>обеспечить</a:t>
                      </a:r>
                      <a:r>
                        <a:rPr lang="en-US" sz="2000" b="0" i="0" u="none" strike="noStrike" noProof="0" dirty="0">
                          <a:effectLst/>
                        </a:rPr>
                        <a:t> </a:t>
                      </a:r>
                      <a:r>
                        <a:rPr lang="en-US" sz="2000" b="0" i="0" u="none" strike="noStrike" noProof="0" dirty="0" err="1">
                          <a:effectLst/>
                        </a:rPr>
                        <a:t>свою</a:t>
                      </a:r>
                      <a:r>
                        <a:rPr lang="en-US" sz="2000" b="0" i="0" u="none" strike="noStrike" noProof="0" dirty="0">
                          <a:effectLst/>
                        </a:rPr>
                        <a:t> </a:t>
                      </a:r>
                      <a:r>
                        <a:rPr lang="en-US" sz="2000" b="0" i="0" u="none" strike="noStrike" noProof="0" dirty="0" err="1">
                          <a:effectLst/>
                        </a:rPr>
                        <a:t>безопасность</a:t>
                      </a:r>
                      <a:r>
                        <a:rPr lang="en-US" sz="2000" b="0" i="0" u="none" strike="noStrike" noProof="0" dirty="0">
                          <a:effectLst/>
                        </a:rPr>
                        <a:t>. </a:t>
                      </a:r>
                      <a:r>
                        <a:rPr lang="en-US" sz="2000" b="0" i="0" u="none" strike="noStrike" noProof="0" dirty="0" err="1">
                          <a:effectLst/>
                        </a:rPr>
                        <a:t>Планирование</a:t>
                      </a:r>
                      <a:r>
                        <a:rPr lang="en-US" sz="2000" b="0" i="0" u="none" strike="noStrike" noProof="0" dirty="0">
                          <a:effectLst/>
                        </a:rPr>
                        <a:t> </a:t>
                      </a:r>
                      <a:r>
                        <a:rPr lang="en-US" sz="2000" b="0" i="0" u="none" strike="noStrike" noProof="0" dirty="0" err="1">
                          <a:effectLst/>
                        </a:rPr>
                        <a:t>безопасности</a:t>
                      </a:r>
                      <a:r>
                        <a:rPr lang="en-US" sz="2000" b="0" i="0" u="none" strike="noStrike" noProof="0" dirty="0">
                          <a:effectLst/>
                        </a:rPr>
                        <a:t> – </a:t>
                      </a:r>
                      <a:r>
                        <a:rPr lang="en-US" sz="2000" b="0" i="0" u="none" strike="noStrike" noProof="0" dirty="0" err="1">
                          <a:effectLst/>
                        </a:rPr>
                        <a:t>это</a:t>
                      </a:r>
                      <a:r>
                        <a:rPr lang="en-US" sz="2000" b="0" i="0" u="none" strike="noStrike" noProof="0" dirty="0">
                          <a:effectLst/>
                        </a:rPr>
                        <a:t> </a:t>
                      </a:r>
                      <a:r>
                        <a:rPr lang="en-US" sz="2000" b="0" i="0" u="none" strike="noStrike" noProof="0" dirty="0" err="1">
                          <a:effectLst/>
                        </a:rPr>
                        <a:t>разговор</a:t>
                      </a:r>
                      <a:r>
                        <a:rPr lang="en-US" sz="2000" b="0" i="0" u="none" strike="noStrike" noProof="0" dirty="0">
                          <a:effectLst/>
                        </a:rPr>
                        <a:t>, в </a:t>
                      </a:r>
                      <a:r>
                        <a:rPr lang="en-US" sz="2000" b="0" i="0" u="none" strike="noStrike" noProof="0" dirty="0" err="1">
                          <a:effectLst/>
                        </a:rPr>
                        <a:t>котором</a:t>
                      </a:r>
                      <a:r>
                        <a:rPr lang="en-US" sz="2000" b="0" i="0" u="none" strike="noStrike" noProof="0" dirty="0">
                          <a:effectLst/>
                        </a:rPr>
                        <a:t> </a:t>
                      </a:r>
                      <a:r>
                        <a:rPr lang="en-US" sz="2000" b="0" i="0" u="none" strike="noStrike" noProof="0" dirty="0" err="1">
                          <a:effectLst/>
                        </a:rPr>
                        <a:t>консультант</a:t>
                      </a:r>
                      <a:r>
                        <a:rPr lang="en-US" sz="2000" b="0" i="0" u="none" strike="noStrike" noProof="0" dirty="0">
                          <a:effectLst/>
                        </a:rPr>
                        <a:t> </a:t>
                      </a:r>
                      <a:r>
                        <a:rPr lang="en-US" sz="2000" b="0" i="0" u="none" strike="noStrike" noProof="0" dirty="0" err="1">
                          <a:effectLst/>
                        </a:rPr>
                        <a:t>задает</a:t>
                      </a:r>
                      <a:r>
                        <a:rPr lang="en-US" sz="2000" b="0" i="0" u="none" strike="noStrike" noProof="0" dirty="0">
                          <a:effectLst/>
                        </a:rPr>
                        <a:t> </a:t>
                      </a:r>
                      <a:r>
                        <a:rPr lang="en-US" sz="2000" b="0" i="0" u="none" strike="noStrike" noProof="0" dirty="0" err="1">
                          <a:effectLst/>
                        </a:rPr>
                        <a:t>вопросы</a:t>
                      </a:r>
                      <a:r>
                        <a:rPr lang="en-US" sz="2000" b="0" i="0" u="none" strike="noStrike" noProof="0" dirty="0">
                          <a:effectLst/>
                        </a:rPr>
                        <a:t>, </a:t>
                      </a:r>
                      <a:r>
                        <a:rPr lang="en-US" sz="2000" b="0" i="0" u="none" strike="noStrike" noProof="0" dirty="0" err="1">
                          <a:effectLst/>
                        </a:rPr>
                        <a:t>чтобы</a:t>
                      </a:r>
                      <a:r>
                        <a:rPr lang="en-US" sz="2000" b="0" i="0" u="none" strike="noStrike" noProof="0" dirty="0">
                          <a:effectLst/>
                        </a:rPr>
                        <a:t> </a:t>
                      </a:r>
                      <a:r>
                        <a:rPr lang="en-US" sz="2000" b="0" i="0" u="none" strike="noStrike" noProof="0" dirty="0" err="1">
                          <a:effectLst/>
                        </a:rPr>
                        <a:t>помочь</a:t>
                      </a:r>
                      <a:r>
                        <a:rPr lang="en-US" sz="2000" b="0" i="0" u="none" strike="noStrike" noProof="0" dirty="0">
                          <a:effectLst/>
                        </a:rPr>
                        <a:t> </a:t>
                      </a:r>
                      <a:r>
                        <a:rPr lang="en-US" sz="2000" b="0" i="0" u="none" strike="noStrike" noProof="0" dirty="0" err="1">
                          <a:effectLst/>
                        </a:rPr>
                        <a:t>пострадавшему</a:t>
                      </a:r>
                      <a:r>
                        <a:rPr lang="en-US" sz="2000" b="0" i="0" u="none" strike="noStrike" noProof="0" dirty="0">
                          <a:effectLst/>
                        </a:rPr>
                        <a:t> </a:t>
                      </a:r>
                      <a:r>
                        <a:rPr lang="en-US" sz="2000" b="0" i="0" u="none" strike="noStrike" noProof="0" dirty="0" err="1">
                          <a:effectLst/>
                        </a:rPr>
                        <a:t>определить</a:t>
                      </a:r>
                      <a:r>
                        <a:rPr lang="en-US" sz="2000" b="0" i="0" u="none" strike="noStrike" noProof="0" dirty="0">
                          <a:effectLst/>
                        </a:rPr>
                        <a:t>, </a:t>
                      </a:r>
                      <a:r>
                        <a:rPr lang="en-US" sz="2000" b="0" i="0" u="none" strike="noStrike" noProof="0" dirty="0" err="1">
                          <a:effectLst/>
                        </a:rPr>
                        <a:t>какой</a:t>
                      </a:r>
                      <a:r>
                        <a:rPr lang="en-US" sz="2000" b="0" i="0" u="none" strike="noStrike" noProof="0" dirty="0">
                          <a:effectLst/>
                        </a:rPr>
                        <a:t> </a:t>
                      </a:r>
                      <a:r>
                        <a:rPr lang="en-US" sz="2000" b="0" i="0" u="none" strike="noStrike" noProof="0" dirty="0" err="1">
                          <a:effectLst/>
                        </a:rPr>
                        <a:t>вариант</a:t>
                      </a:r>
                      <a:r>
                        <a:rPr lang="en-US" sz="2000" b="0" i="0" u="none" strike="noStrike" noProof="0" dirty="0">
                          <a:effectLst/>
                        </a:rPr>
                        <a:t> </a:t>
                      </a:r>
                      <a:r>
                        <a:rPr lang="en-US" sz="2000" b="0" i="0" u="none" strike="noStrike" noProof="0" dirty="0" err="1">
                          <a:effectLst/>
                        </a:rPr>
                        <a:t>будет</a:t>
                      </a:r>
                      <a:r>
                        <a:rPr lang="en-US" sz="2000" b="0" i="0" u="none" strike="noStrike" noProof="0" dirty="0">
                          <a:effectLst/>
                        </a:rPr>
                        <a:t> </a:t>
                      </a:r>
                      <a:r>
                        <a:rPr lang="en-US" sz="2000" b="0" i="0" u="none" strike="noStrike" noProof="0" dirty="0" err="1">
                          <a:effectLst/>
                        </a:rPr>
                        <a:t>самым</a:t>
                      </a:r>
                      <a:r>
                        <a:rPr lang="en-US" sz="2000" b="0" i="0" u="none" strike="noStrike" noProof="0" dirty="0">
                          <a:effectLst/>
                        </a:rPr>
                        <a:t> </a:t>
                      </a:r>
                      <a:r>
                        <a:rPr lang="en-US" sz="2000" b="0" i="0" u="none" strike="noStrike" noProof="0" dirty="0" err="1">
                          <a:effectLst/>
                        </a:rPr>
                        <a:t>лучшим</a:t>
                      </a:r>
                      <a:r>
                        <a:rPr lang="en-US" sz="2000" b="0" i="0" u="none" strike="noStrike" noProof="0" dirty="0">
                          <a:effectLst/>
                        </a:rPr>
                        <a:t> </a:t>
                      </a:r>
                      <a:r>
                        <a:rPr lang="en-US" sz="2000" b="0" i="0" u="none" strike="noStrike" noProof="0" dirty="0" err="1">
                          <a:effectLst/>
                        </a:rPr>
                        <a:t>для</a:t>
                      </a:r>
                      <a:r>
                        <a:rPr lang="en-US" sz="2000" b="0" i="0" u="none" strike="noStrike" noProof="0" dirty="0">
                          <a:effectLst/>
                        </a:rPr>
                        <a:t> </a:t>
                      </a:r>
                      <a:r>
                        <a:rPr lang="en-US" sz="2000" b="0" i="0" u="none" strike="noStrike" noProof="0" dirty="0" err="1">
                          <a:effectLst/>
                        </a:rPr>
                        <a:t>него</a:t>
                      </a:r>
                      <a:r>
                        <a:rPr lang="en-US" sz="2000" b="0" i="0" u="none" strike="noStrike" noProof="0" dirty="0">
                          <a:effectLst/>
                        </a:rPr>
                        <a:t> </a:t>
                      </a:r>
                      <a:r>
                        <a:rPr lang="en-US" sz="2000" b="0" i="0" u="none" strike="noStrike" noProof="0" dirty="0" err="1">
                          <a:effectLst/>
                        </a:rPr>
                        <a:t>на</a:t>
                      </a:r>
                      <a:r>
                        <a:rPr lang="en-US" sz="2000" b="0" i="0" u="none" strike="noStrike" noProof="0" dirty="0">
                          <a:effectLst/>
                        </a:rPr>
                        <a:t> </a:t>
                      </a:r>
                      <a:r>
                        <a:rPr lang="en-US" sz="2000" b="0" i="0" u="none" strike="noStrike" noProof="0" dirty="0" err="1">
                          <a:effectLst/>
                        </a:rPr>
                        <a:t>данный</a:t>
                      </a:r>
                      <a:r>
                        <a:rPr lang="en-US" sz="2000" b="0" i="0" u="none" strike="noStrike" noProof="0" dirty="0">
                          <a:effectLst/>
                        </a:rPr>
                        <a:t> </a:t>
                      </a:r>
                      <a:r>
                        <a:rPr lang="en-US" sz="2000" b="0" i="0" u="none" strike="noStrike" noProof="0" dirty="0" err="1">
                          <a:effectLst/>
                        </a:rPr>
                        <a:t>момент</a:t>
                      </a:r>
                      <a:r>
                        <a:rPr lang="en-US" sz="2000" b="0" i="0" u="none" strike="noStrike" noProof="0" dirty="0">
                          <a:effectLst/>
                        </a:rPr>
                        <a:t>. </a:t>
                      </a:r>
                      <a:r>
                        <a:rPr lang="en-US" sz="2000" b="0" i="0" u="none" strike="noStrike" noProof="0" dirty="0" err="1">
                          <a:effectLst/>
                        </a:rPr>
                        <a:t>Если</a:t>
                      </a:r>
                      <a:r>
                        <a:rPr lang="en-US" sz="2000" b="0" i="0" u="none" strike="noStrike" noProof="0" dirty="0">
                          <a:effectLst/>
                        </a:rPr>
                        <a:t> </a:t>
                      </a:r>
                      <a:r>
                        <a:rPr lang="en-US" sz="2000" b="0" i="0" u="none" strike="noStrike" noProof="0" dirty="0" err="1">
                          <a:effectLst/>
                        </a:rPr>
                        <a:t>обсуждаются</a:t>
                      </a:r>
                      <a:r>
                        <a:rPr lang="en-US" sz="2000" b="0" i="0" u="none" strike="noStrike" noProof="0" dirty="0">
                          <a:effectLst/>
                        </a:rPr>
                        <a:t> </a:t>
                      </a:r>
                      <a:r>
                        <a:rPr lang="en-US" sz="2000" b="0" i="0" u="none" strike="noStrike" noProof="0" dirty="0" err="1">
                          <a:effectLst/>
                        </a:rPr>
                        <a:t>определенные</a:t>
                      </a:r>
                      <a:r>
                        <a:rPr lang="en-US" sz="2000" b="0" i="0" u="none" strike="noStrike" noProof="0" dirty="0">
                          <a:effectLst/>
                        </a:rPr>
                        <a:t> </a:t>
                      </a:r>
                      <a:r>
                        <a:rPr lang="en-US" sz="2000" b="0" i="0" u="none" strike="noStrike" noProof="0" dirty="0" err="1">
                          <a:effectLst/>
                        </a:rPr>
                        <a:t>стратегии</a:t>
                      </a:r>
                      <a:r>
                        <a:rPr lang="en-US" sz="2000" b="0" i="0" u="none" strike="noStrike" noProof="0" dirty="0">
                          <a:effectLst/>
                        </a:rPr>
                        <a:t> </a:t>
                      </a:r>
                      <a:r>
                        <a:rPr lang="en-US" sz="2000" b="0" i="0" u="none" strike="noStrike" noProof="0" dirty="0" err="1">
                          <a:effectLst/>
                        </a:rPr>
                        <a:t>безопасности</a:t>
                      </a:r>
                      <a:r>
                        <a:rPr lang="en-US" sz="2000" b="0" i="0" u="none" strike="noStrike" noProof="0" dirty="0">
                          <a:effectLst/>
                        </a:rPr>
                        <a:t>, </a:t>
                      </a:r>
                      <a:r>
                        <a:rPr lang="en-US" sz="2000" b="0" i="0" u="none" strike="noStrike" noProof="0" dirty="0" err="1">
                          <a:effectLst/>
                        </a:rPr>
                        <a:t>они</a:t>
                      </a:r>
                      <a:r>
                        <a:rPr lang="en-US" sz="2000" b="0" i="0" u="none" strike="noStrike" noProof="0" dirty="0">
                          <a:effectLst/>
                        </a:rPr>
                        <a:t> </a:t>
                      </a:r>
                      <a:r>
                        <a:rPr lang="en-US" sz="2000" b="0" i="0" u="none" strike="noStrike" noProof="0" dirty="0" err="1">
                          <a:effectLst/>
                        </a:rPr>
                        <a:t>должны</a:t>
                      </a:r>
                      <a:r>
                        <a:rPr lang="en-US" sz="2000" b="0" i="0" u="none" strike="noStrike" noProof="0" dirty="0">
                          <a:effectLst/>
                        </a:rPr>
                        <a:t> </a:t>
                      </a:r>
                      <a:r>
                        <a:rPr lang="en-US" sz="2000" b="0" i="0" u="none" strike="noStrike" noProof="0" dirty="0" err="1">
                          <a:effectLst/>
                        </a:rPr>
                        <a:t>быть</a:t>
                      </a:r>
                      <a:r>
                        <a:rPr lang="en-US" sz="2000" b="0" i="0" u="none" strike="noStrike" noProof="0" dirty="0">
                          <a:effectLst/>
                        </a:rPr>
                        <a:t> </a:t>
                      </a:r>
                      <a:r>
                        <a:rPr lang="en-US" sz="2000" b="0" i="0" u="none" strike="noStrike" noProof="0" dirty="0" err="1">
                          <a:effectLst/>
                        </a:rPr>
                        <a:t>представлены</a:t>
                      </a:r>
                      <a:r>
                        <a:rPr lang="en-US" sz="2000" b="0" i="0" u="none" strike="noStrike" noProof="0" dirty="0">
                          <a:effectLst/>
                        </a:rPr>
                        <a:t> </a:t>
                      </a:r>
                      <a:r>
                        <a:rPr lang="en-US" sz="2000" b="0" i="0" u="none" strike="noStrike" noProof="0" dirty="0" err="1">
                          <a:effectLst/>
                        </a:rPr>
                        <a:t>клиенту</a:t>
                      </a:r>
                      <a:r>
                        <a:rPr lang="en-US" sz="2000" b="0" i="0" u="none" strike="noStrike" noProof="0" dirty="0">
                          <a:effectLst/>
                        </a:rPr>
                        <a:t> в </a:t>
                      </a:r>
                      <a:r>
                        <a:rPr lang="en-US" sz="2000" b="0" i="0" u="none" strike="noStrike" noProof="0" dirty="0" err="1">
                          <a:effectLst/>
                        </a:rPr>
                        <a:t>виде</a:t>
                      </a:r>
                      <a:r>
                        <a:rPr lang="en-US" sz="2000" b="0" i="0" u="none" strike="noStrike" noProof="0" dirty="0">
                          <a:effectLst/>
                        </a:rPr>
                        <a:t> </a:t>
                      </a:r>
                      <a:r>
                        <a:rPr lang="en-US" sz="2000" b="0" i="0" u="none" strike="noStrike" noProof="0" dirty="0" err="1">
                          <a:effectLst/>
                        </a:rPr>
                        <a:t>вопроса</a:t>
                      </a:r>
                      <a:endParaRPr lang="en-US" sz="2000" dirty="0"/>
                    </a:p>
                    <a:p>
                      <a:pPr marL="0" marR="0" lvl="0" algn="l">
                        <a:spcBef>
                          <a:spcPts val="1800"/>
                        </a:spcBef>
                        <a:spcAft>
                          <a:spcPts val="1200"/>
                        </a:spcAft>
                        <a:buNone/>
                      </a:pPr>
                      <a:endParaRPr lang="en-US" sz="2000" dirty="0">
                        <a:effectLst/>
                        <a:latin typeface="+mn-lt"/>
                        <a:ea typeface="MS Mincho"/>
                        <a:cs typeface="Mangal"/>
                      </a:endParaRPr>
                    </a:p>
                  </a:txBody>
                  <a:tcPr marL="137160" marR="137160" marT="0" marB="0">
                    <a:lnL>
                      <a:noFill/>
                    </a:lnL>
                    <a:lnR>
                      <a:noFill/>
                    </a:lnR>
                    <a:lnT>
                      <a:noFill/>
                    </a:lnT>
                    <a:lnB>
                      <a:noFill/>
                    </a:lnB>
                    <a:solidFill>
                      <a:srgbClr val="577F9F">
                        <a:alpha val="20000"/>
                      </a:srgbClr>
                    </a:solidFill>
                  </a:tcPr>
                </a:tc>
                <a:extLst>
                  <a:ext uri="{0D108BD9-81ED-4DB2-BD59-A6C34878D82A}">
                    <a16:rowId xmlns:a16="http://schemas.microsoft.com/office/drawing/2014/main" val="1504055104"/>
                  </a:ext>
                </a:extLst>
              </a:tr>
            </a:tbl>
          </a:graphicData>
        </a:graphic>
      </p:graphicFrame>
      <p:pic>
        <p:nvPicPr>
          <p:cNvPr id="9" name="Graphic 8" descr="Warning">
            <a:extLst>
              <a:ext uri="{FF2B5EF4-FFF2-40B4-BE49-F238E27FC236}">
                <a16:creationId xmlns:a16="http://schemas.microsoft.com/office/drawing/2014/main" id="{26244061-4678-47B7-894C-27941230CE7C}"/>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60102" y="936686"/>
            <a:ext cx="571014" cy="571014"/>
          </a:xfrm>
          <a:prstGeom prst="rect">
            <a:avLst/>
          </a:prstGeom>
        </p:spPr>
      </p:pic>
    </p:spTree>
    <p:extLst>
      <p:ext uri="{BB962C8B-B14F-4D97-AF65-F5344CB8AC3E}">
        <p14:creationId xmlns:p14="http://schemas.microsoft.com/office/powerpoint/2010/main" val="1364160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E3630133-630C-48D4-906A-C4FAEF413AC8}"/>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a:xfrm>
            <a:off x="1366897" y="4752477"/>
            <a:ext cx="9140682" cy="1325563"/>
          </a:xfrm>
        </p:spPr>
        <p:txBody>
          <a:bodyPr>
            <a:normAutofit fontScale="90000"/>
          </a:bodyPr>
          <a:lstStyle/>
          <a:p>
            <a:pPr marL="12700" marR="5080">
              <a:lnSpc>
                <a:spcPct val="100000"/>
              </a:lnSpc>
              <a:spcBef>
                <a:spcPts val="95"/>
              </a:spcBef>
              <a:defRPr/>
            </a:pPr>
            <a:r>
              <a:rPr kumimoji="0" lang="ru-RU" sz="3200" b="0" i="0" u="none" strike="noStrike" kern="1200" cap="none" spc="0" normalizeH="0" baseline="0" noProof="0" dirty="0">
                <a:ln>
                  <a:noFill/>
                </a:ln>
                <a:effectLst/>
                <a:uLnTx/>
                <a:uFillTx/>
                <a:latin typeface="Arial"/>
                <a:ea typeface="+mn-ea"/>
                <a:cs typeface="Arial"/>
              </a:rPr>
              <a:t>Сессия 9. </a:t>
            </a:r>
            <a:r>
              <a:rPr lang="ru-RU" dirty="0">
                <a:latin typeface="Arial"/>
                <a:ea typeface="+mn-ea"/>
                <a:cs typeface="Arial"/>
              </a:rPr>
              <a:t>Адаптация подхода ИТ и тестирования рискованного окружения под местную специфику</a:t>
            </a:r>
            <a:endParaRPr lang="ru-RU" sz="3200" b="0" i="0" u="none" strike="noStrike" kern="1200" cap="none" spc="0" normalizeH="0" baseline="0" noProof="0" dirty="0">
              <a:ln>
                <a:noFill/>
              </a:ln>
              <a:effectLst/>
              <a:uLnTx/>
              <a:uFillTx/>
              <a:latin typeface="Arial"/>
              <a:ea typeface="+mn-ea"/>
              <a:cs typeface="Arial"/>
            </a:endParaRPr>
          </a:p>
        </p:txBody>
      </p:sp>
    </p:spTree>
    <p:extLst>
      <p:ext uri="{BB962C8B-B14F-4D97-AF65-F5344CB8AC3E}">
        <p14:creationId xmlns:p14="http://schemas.microsoft.com/office/powerpoint/2010/main" val="210066247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C4C953-1FA3-4739-9B62-82E4DCB0F651}"/>
              </a:ext>
            </a:extLst>
          </p:cNvPr>
          <p:cNvSpPr>
            <a:spLocks noGrp="1"/>
          </p:cNvSpPr>
          <p:nvPr>
            <p:ph type="title"/>
          </p:nvPr>
        </p:nvSpPr>
        <p:spPr>
          <a:xfrm>
            <a:off x="286603" y="288524"/>
            <a:ext cx="11413972" cy="800039"/>
          </a:xfrm>
        </p:spPr>
        <p:txBody>
          <a:bodyPr>
            <a:normAutofit fontScale="90000"/>
          </a:bodyPr>
          <a:lstStyle/>
          <a:p>
            <a:r>
              <a:rPr lang="en-US" dirty="0" err="1">
                <a:latin typeface="Arial"/>
                <a:cs typeface="Arial"/>
              </a:rPr>
              <a:t>Стратегии</a:t>
            </a:r>
            <a:r>
              <a:rPr lang="en-US" dirty="0">
                <a:latin typeface="Arial"/>
                <a:cs typeface="Arial"/>
              </a:rPr>
              <a:t> </a:t>
            </a:r>
            <a:r>
              <a:rPr lang="en-US" dirty="0" err="1">
                <a:latin typeface="Arial"/>
                <a:cs typeface="Arial"/>
              </a:rPr>
              <a:t>безопасности</a:t>
            </a:r>
            <a:r>
              <a:rPr lang="en-US" dirty="0">
                <a:latin typeface="Arial"/>
                <a:cs typeface="Arial"/>
              </a:rPr>
              <a:t> </a:t>
            </a:r>
            <a:r>
              <a:rPr lang="en-US" dirty="0" err="1">
                <a:latin typeface="Arial"/>
                <a:cs typeface="Arial"/>
              </a:rPr>
              <a:t>еще</a:t>
            </a:r>
            <a:r>
              <a:rPr lang="en-US" dirty="0">
                <a:latin typeface="Arial"/>
                <a:cs typeface="Arial"/>
              </a:rPr>
              <a:t> </a:t>
            </a:r>
            <a:r>
              <a:rPr lang="en-US" dirty="0" err="1">
                <a:latin typeface="Arial"/>
                <a:cs typeface="Arial"/>
              </a:rPr>
              <a:t>более</a:t>
            </a:r>
            <a:r>
              <a:rPr lang="en-US" dirty="0">
                <a:latin typeface="Arial"/>
                <a:cs typeface="Arial"/>
              </a:rPr>
              <a:t> </a:t>
            </a:r>
            <a:r>
              <a:rPr lang="en-US" dirty="0" err="1">
                <a:latin typeface="Arial"/>
                <a:cs typeface="Arial"/>
              </a:rPr>
              <a:t>важны</a:t>
            </a:r>
            <a:r>
              <a:rPr lang="en-US" dirty="0">
                <a:latin typeface="Arial"/>
                <a:cs typeface="Arial"/>
              </a:rPr>
              <a:t> </a:t>
            </a:r>
            <a:r>
              <a:rPr lang="en-US" dirty="0" err="1">
                <a:latin typeface="Arial"/>
                <a:cs typeface="Arial"/>
              </a:rPr>
              <a:t>во</a:t>
            </a:r>
            <a:r>
              <a:rPr lang="en-US" dirty="0">
                <a:latin typeface="Arial"/>
                <a:cs typeface="Arial"/>
              </a:rPr>
              <a:t> </a:t>
            </a:r>
            <a:r>
              <a:rPr lang="en-US" dirty="0" err="1">
                <a:latin typeface="Arial"/>
                <a:cs typeface="Arial"/>
              </a:rPr>
              <a:t>время</a:t>
            </a:r>
            <a:r>
              <a:rPr lang="en-US" dirty="0">
                <a:latin typeface="Arial"/>
                <a:cs typeface="Arial"/>
              </a:rPr>
              <a:t> COVID-19</a:t>
            </a:r>
          </a:p>
        </p:txBody>
      </p:sp>
      <p:sp>
        <p:nvSpPr>
          <p:cNvPr id="3" name="Text Placeholder 2">
            <a:extLst>
              <a:ext uri="{FF2B5EF4-FFF2-40B4-BE49-F238E27FC236}">
                <a16:creationId xmlns:a16="http://schemas.microsoft.com/office/drawing/2014/main" id="{E0D96C97-D0D2-43DB-A2D8-3294672017C3}"/>
              </a:ext>
            </a:extLst>
          </p:cNvPr>
          <p:cNvSpPr>
            <a:spLocks noGrp="1"/>
          </p:cNvSpPr>
          <p:nvPr>
            <p:ph type="body" idx="1"/>
          </p:nvPr>
        </p:nvSpPr>
        <p:spPr>
          <a:xfrm>
            <a:off x="715369" y="1088563"/>
            <a:ext cx="10985206" cy="4932746"/>
          </a:xfrm>
        </p:spPr>
        <p:txBody>
          <a:bodyPr>
            <a:noAutofit/>
          </a:bodyPr>
          <a:lstStyle/>
          <a:p>
            <a:r>
              <a:rPr lang="en-US" sz="2000" dirty="0" err="1"/>
              <a:t>Можете</a:t>
            </a:r>
            <a:r>
              <a:rPr lang="en-US" sz="2000" dirty="0"/>
              <a:t> </a:t>
            </a:r>
            <a:r>
              <a:rPr lang="en-US" sz="2000" dirty="0" err="1"/>
              <a:t>ли</a:t>
            </a:r>
            <a:r>
              <a:rPr lang="en-US" sz="2000" dirty="0"/>
              <a:t> </a:t>
            </a:r>
            <a:r>
              <a:rPr lang="en-US" sz="2000" dirty="0" err="1"/>
              <a:t>вы</a:t>
            </a:r>
            <a:r>
              <a:rPr lang="en-US" sz="2000" dirty="0"/>
              <a:t> </a:t>
            </a:r>
            <a:r>
              <a:rPr lang="en-US" sz="2000" dirty="0" err="1"/>
              <a:t>назначить</a:t>
            </a:r>
            <a:r>
              <a:rPr lang="en-US" sz="2000" dirty="0"/>
              <a:t> </a:t>
            </a:r>
            <a:r>
              <a:rPr lang="en-US" sz="2000" dirty="0" err="1"/>
              <a:t>кодовое</a:t>
            </a:r>
            <a:r>
              <a:rPr lang="en-US" sz="2000" dirty="0"/>
              <a:t> </a:t>
            </a:r>
            <a:r>
              <a:rPr lang="en-US" sz="2000" dirty="0" err="1"/>
              <a:t>слово</a:t>
            </a:r>
            <a:r>
              <a:rPr lang="en-US" sz="2000" dirty="0"/>
              <a:t>, </a:t>
            </a:r>
            <a:r>
              <a:rPr lang="en-US" sz="2000" dirty="0" err="1"/>
              <a:t>по</a:t>
            </a:r>
            <a:r>
              <a:rPr lang="en-US" sz="2000" dirty="0"/>
              <a:t> </a:t>
            </a:r>
            <a:r>
              <a:rPr lang="en-US" sz="2000" dirty="0" err="1"/>
              <a:t>которому</a:t>
            </a:r>
            <a:r>
              <a:rPr lang="en-US" sz="2000" dirty="0"/>
              <a:t> </a:t>
            </a:r>
            <a:r>
              <a:rPr lang="en-US" sz="2000" dirty="0" err="1"/>
              <a:t>вы</a:t>
            </a:r>
            <a:r>
              <a:rPr lang="en-US" sz="2000" dirty="0"/>
              <a:t> </a:t>
            </a:r>
            <a:r>
              <a:rPr lang="en-US" sz="2000" dirty="0" err="1"/>
              <a:t>сможете</a:t>
            </a:r>
            <a:r>
              <a:rPr lang="en-US" sz="2000" dirty="0"/>
              <a:t> </a:t>
            </a:r>
            <a:r>
              <a:rPr lang="en-US" sz="2000" dirty="0" err="1"/>
              <a:t>написать</a:t>
            </a:r>
            <a:r>
              <a:rPr lang="en-US" sz="2000" dirty="0"/>
              <a:t> </a:t>
            </a:r>
            <a:r>
              <a:rPr lang="en-US" sz="2000" dirty="0" err="1"/>
              <a:t>или</a:t>
            </a:r>
            <a:r>
              <a:rPr lang="en-US" sz="2000" dirty="0"/>
              <a:t> </a:t>
            </a:r>
            <a:r>
              <a:rPr lang="en-US" sz="2000" dirty="0" err="1"/>
              <a:t>позвонить</a:t>
            </a:r>
            <a:r>
              <a:rPr lang="en-US" sz="2000" dirty="0"/>
              <a:t> </a:t>
            </a:r>
            <a:r>
              <a:rPr lang="en-US" sz="2000" dirty="0" err="1"/>
              <a:t>кому-нибудь</a:t>
            </a:r>
            <a:r>
              <a:rPr lang="en-US" sz="2000" dirty="0"/>
              <a:t>, </a:t>
            </a:r>
            <a:r>
              <a:rPr lang="en-US" sz="2000" dirty="0" err="1"/>
              <a:t>указав</a:t>
            </a:r>
            <a:r>
              <a:rPr lang="en-US" sz="2000" dirty="0"/>
              <a:t>, </a:t>
            </a:r>
            <a:r>
              <a:rPr lang="en-US" sz="2000" dirty="0" err="1"/>
              <a:t>что</a:t>
            </a:r>
            <a:r>
              <a:rPr lang="en-US" sz="2000" dirty="0"/>
              <a:t> </a:t>
            </a:r>
            <a:r>
              <a:rPr lang="en-US" sz="2000" dirty="0" err="1"/>
              <a:t>вам</a:t>
            </a:r>
            <a:r>
              <a:rPr lang="en-US" sz="2000" dirty="0"/>
              <a:t> </a:t>
            </a:r>
            <a:r>
              <a:rPr lang="en-US" sz="2000" dirty="0" err="1"/>
              <a:t>нужна</a:t>
            </a:r>
            <a:r>
              <a:rPr lang="en-US" sz="2000" dirty="0"/>
              <a:t> </a:t>
            </a:r>
            <a:r>
              <a:rPr lang="en-US" sz="2000" dirty="0" err="1"/>
              <a:t>немедленная</a:t>
            </a:r>
            <a:r>
              <a:rPr lang="en-US" sz="2000" dirty="0"/>
              <a:t> </a:t>
            </a:r>
            <a:r>
              <a:rPr lang="en-US" sz="2000" dirty="0" err="1"/>
              <a:t>помощь</a:t>
            </a:r>
            <a:r>
              <a:rPr lang="en-US" sz="2000" dirty="0"/>
              <a:t>?</a:t>
            </a:r>
          </a:p>
          <a:p>
            <a:r>
              <a:rPr lang="en-US" sz="2000" dirty="0" err="1"/>
              <a:t>Есть</a:t>
            </a:r>
            <a:r>
              <a:rPr lang="en-US" sz="2000" dirty="0"/>
              <a:t> </a:t>
            </a:r>
            <a:r>
              <a:rPr lang="en-US" sz="2000" dirty="0" err="1"/>
              <a:t>ли</a:t>
            </a:r>
            <a:r>
              <a:rPr lang="en-US" sz="2000" dirty="0"/>
              <a:t> в </a:t>
            </a:r>
            <a:r>
              <a:rPr lang="en-US" sz="2000" dirty="0" err="1"/>
              <a:t>вашем</a:t>
            </a:r>
            <a:r>
              <a:rPr lang="en-US" sz="2000" dirty="0"/>
              <a:t> </a:t>
            </a:r>
            <a:r>
              <a:rPr lang="en-US" sz="2000" dirty="0" err="1"/>
              <a:t>доме</a:t>
            </a:r>
            <a:r>
              <a:rPr lang="en-US" sz="2000" dirty="0"/>
              <a:t> </a:t>
            </a:r>
            <a:r>
              <a:rPr lang="en-US" sz="2000" dirty="0" err="1"/>
              <a:t>комната</a:t>
            </a:r>
            <a:r>
              <a:rPr lang="en-US" sz="2000" dirty="0"/>
              <a:t> </a:t>
            </a:r>
            <a:r>
              <a:rPr lang="en-US" sz="2000" dirty="0" err="1"/>
              <a:t>или</a:t>
            </a:r>
            <a:r>
              <a:rPr lang="en-US" sz="2000" dirty="0"/>
              <a:t> </a:t>
            </a:r>
            <a:r>
              <a:rPr lang="en-US" sz="2000" dirty="0" err="1"/>
              <a:t>место</a:t>
            </a:r>
            <a:r>
              <a:rPr lang="en-US" sz="2000" dirty="0"/>
              <a:t>, </a:t>
            </a:r>
            <a:r>
              <a:rPr lang="en-US" sz="2000" dirty="0" err="1"/>
              <a:t>где</a:t>
            </a:r>
            <a:r>
              <a:rPr lang="en-US" sz="2000" dirty="0"/>
              <a:t> у </a:t>
            </a:r>
            <a:r>
              <a:rPr lang="en-US" sz="2000" dirty="0" err="1"/>
              <a:t>вас</a:t>
            </a:r>
            <a:r>
              <a:rPr lang="en-US" sz="2000" dirty="0"/>
              <a:t> </a:t>
            </a:r>
            <a:r>
              <a:rPr lang="en-US" sz="2000" dirty="0" err="1"/>
              <a:t>есть</a:t>
            </a:r>
            <a:r>
              <a:rPr lang="en-US" sz="2000" dirty="0"/>
              <a:t> </a:t>
            </a:r>
            <a:r>
              <a:rPr lang="en-US" sz="2000" dirty="0" err="1"/>
              <a:t>возможность</a:t>
            </a:r>
            <a:r>
              <a:rPr lang="en-US" sz="2000" dirty="0"/>
              <a:t> </a:t>
            </a:r>
            <a:r>
              <a:rPr lang="en-US" sz="2000" dirty="0" err="1"/>
              <a:t>уединиться</a:t>
            </a:r>
            <a:r>
              <a:rPr lang="en-US" sz="2000" dirty="0"/>
              <a:t> (</a:t>
            </a:r>
            <a:r>
              <a:rPr lang="en-US" sz="2000" dirty="0" err="1"/>
              <a:t>например</a:t>
            </a:r>
            <a:r>
              <a:rPr lang="en-US" sz="2000" dirty="0"/>
              <a:t>, </a:t>
            </a:r>
            <a:r>
              <a:rPr lang="en-US" sz="2000" dirty="0" err="1"/>
              <a:t>ванная</a:t>
            </a:r>
            <a:r>
              <a:rPr lang="en-US" sz="2000" dirty="0"/>
              <a:t>, </a:t>
            </a:r>
            <a:r>
              <a:rPr lang="en-US" sz="2000" dirty="0" err="1"/>
              <a:t>где</a:t>
            </a:r>
            <a:r>
              <a:rPr lang="en-US" sz="2000" dirty="0"/>
              <a:t> </a:t>
            </a:r>
            <a:r>
              <a:rPr lang="en-US" sz="2000" dirty="0" err="1"/>
              <a:t>можно</a:t>
            </a:r>
            <a:r>
              <a:rPr lang="en-US" sz="2000" dirty="0"/>
              <a:t> </a:t>
            </a:r>
            <a:r>
              <a:rPr lang="en-US" sz="2000" dirty="0" err="1"/>
              <a:t>включить</a:t>
            </a:r>
            <a:r>
              <a:rPr lang="en-US" sz="2000" dirty="0"/>
              <a:t> </a:t>
            </a:r>
            <a:r>
              <a:rPr lang="en-US" sz="2000" dirty="0" err="1"/>
              <a:t>воду</a:t>
            </a:r>
            <a:r>
              <a:rPr lang="en-US" sz="2000" dirty="0"/>
              <a:t>, </a:t>
            </a:r>
            <a:r>
              <a:rPr lang="en-US" sz="2000" dirty="0" err="1"/>
              <a:t>чтобы</a:t>
            </a:r>
            <a:r>
              <a:rPr lang="en-US" sz="2000" dirty="0"/>
              <a:t> </a:t>
            </a:r>
            <a:r>
              <a:rPr lang="en-US" sz="2000" dirty="0" err="1"/>
              <a:t>заглушить</a:t>
            </a:r>
            <a:r>
              <a:rPr lang="en-US" sz="2000" dirty="0"/>
              <a:t> </a:t>
            </a:r>
            <a:r>
              <a:rPr lang="en-US" sz="2000" dirty="0" err="1"/>
              <a:t>звук</a:t>
            </a:r>
            <a:r>
              <a:rPr lang="en-US" sz="2000" dirty="0"/>
              <a:t>)?</a:t>
            </a:r>
          </a:p>
          <a:p>
            <a:r>
              <a:rPr lang="en-US" sz="2000" dirty="0" err="1"/>
              <a:t>Есть</a:t>
            </a:r>
            <a:r>
              <a:rPr lang="en-US" sz="2000" dirty="0"/>
              <a:t> </a:t>
            </a:r>
            <a:r>
              <a:rPr lang="en-US" sz="2000" dirty="0" err="1"/>
              <a:t>ли</a:t>
            </a:r>
            <a:r>
              <a:rPr lang="en-US" sz="2000" dirty="0"/>
              <a:t> у </a:t>
            </a:r>
            <a:r>
              <a:rPr lang="en-US" sz="2000" dirty="0" err="1"/>
              <a:t>вас</a:t>
            </a:r>
            <a:r>
              <a:rPr lang="en-US" sz="2000" dirty="0"/>
              <a:t> </a:t>
            </a:r>
            <a:r>
              <a:rPr lang="en-US" sz="2000" dirty="0" err="1"/>
              <a:t>друг</a:t>
            </a:r>
            <a:r>
              <a:rPr lang="en-US" sz="2000" dirty="0"/>
              <a:t>, </a:t>
            </a:r>
            <a:r>
              <a:rPr lang="en-US" sz="2000" dirty="0" err="1"/>
              <a:t>который</a:t>
            </a:r>
            <a:r>
              <a:rPr lang="en-US" sz="2000" dirty="0"/>
              <a:t> </a:t>
            </a:r>
            <a:r>
              <a:rPr lang="en-US" sz="2000" dirty="0" err="1"/>
              <a:t>может</a:t>
            </a:r>
            <a:r>
              <a:rPr lang="en-US" sz="2000" dirty="0"/>
              <a:t> </a:t>
            </a:r>
            <a:r>
              <a:rPr lang="en-US" sz="2000" dirty="0" err="1"/>
              <a:t>вас</a:t>
            </a:r>
            <a:r>
              <a:rPr lang="en-US" sz="2000" dirty="0"/>
              <a:t> </a:t>
            </a:r>
            <a:r>
              <a:rPr lang="en-US" sz="2000" dirty="0" err="1"/>
              <a:t>приютить</a:t>
            </a:r>
            <a:r>
              <a:rPr lang="en-US" sz="2000" dirty="0"/>
              <a:t>, </a:t>
            </a:r>
            <a:r>
              <a:rPr lang="en-US" sz="2000" dirty="0" err="1"/>
              <a:t>если</a:t>
            </a:r>
            <a:r>
              <a:rPr lang="en-US" sz="2000" dirty="0"/>
              <a:t> в </a:t>
            </a:r>
            <a:r>
              <a:rPr lang="en-US" sz="2000" dirty="0" err="1"/>
              <a:t>доме</a:t>
            </a:r>
            <a:r>
              <a:rPr lang="en-US" sz="2000" dirty="0"/>
              <a:t> </a:t>
            </a:r>
            <a:r>
              <a:rPr lang="en-US" sz="2000" dirty="0" err="1"/>
              <a:t>небезопасно</a:t>
            </a:r>
            <a:r>
              <a:rPr lang="en-US" sz="2000" dirty="0"/>
              <a:t>?</a:t>
            </a:r>
          </a:p>
          <a:p>
            <a:r>
              <a:rPr lang="en-US" sz="2000" dirty="0" err="1"/>
              <a:t>Есть</a:t>
            </a:r>
            <a:r>
              <a:rPr lang="en-US" sz="2000" dirty="0"/>
              <a:t> </a:t>
            </a:r>
            <a:r>
              <a:rPr lang="en-US" sz="2000" dirty="0" err="1"/>
              <a:t>ли</a:t>
            </a:r>
            <a:r>
              <a:rPr lang="en-US" sz="2000" dirty="0"/>
              <a:t> в </a:t>
            </a:r>
            <a:r>
              <a:rPr lang="en-US" sz="2000" dirty="0" err="1"/>
              <a:t>доме</a:t>
            </a:r>
            <a:r>
              <a:rPr lang="en-US" sz="2000" dirty="0"/>
              <a:t> </a:t>
            </a:r>
            <a:r>
              <a:rPr lang="en-US" sz="2000" dirty="0" err="1"/>
              <a:t>какое-либо</a:t>
            </a:r>
            <a:r>
              <a:rPr lang="en-US" sz="2000" dirty="0"/>
              <a:t> </a:t>
            </a:r>
            <a:r>
              <a:rPr lang="en-US" sz="2000" dirty="0" err="1"/>
              <a:t>оружие</a:t>
            </a:r>
            <a:r>
              <a:rPr lang="en-US" sz="2000" dirty="0"/>
              <a:t>, </a:t>
            </a:r>
            <a:r>
              <a:rPr lang="en-US" sz="2000" dirty="0" err="1"/>
              <a:t>которое</a:t>
            </a:r>
            <a:r>
              <a:rPr lang="en-US" sz="2000" dirty="0"/>
              <a:t> </a:t>
            </a:r>
            <a:r>
              <a:rPr lang="en-US" sz="2000" dirty="0" err="1"/>
              <a:t>можно</a:t>
            </a:r>
            <a:r>
              <a:rPr lang="en-US" sz="2000" dirty="0"/>
              <a:t> </a:t>
            </a:r>
            <a:r>
              <a:rPr lang="en-US" sz="2000" dirty="0" err="1"/>
              <a:t>убрать</a:t>
            </a:r>
            <a:r>
              <a:rPr lang="en-US" sz="2000" dirty="0"/>
              <a:t> (</a:t>
            </a:r>
            <a:r>
              <a:rPr lang="en-US" sz="2000" dirty="0" err="1"/>
              <a:t>даже</a:t>
            </a:r>
            <a:r>
              <a:rPr lang="en-US" sz="2000" dirty="0"/>
              <a:t> </a:t>
            </a:r>
            <a:r>
              <a:rPr lang="en-US" sz="2000" dirty="0" err="1"/>
              <a:t>на</a:t>
            </a:r>
            <a:r>
              <a:rPr lang="en-US" sz="2000" dirty="0"/>
              <a:t> </a:t>
            </a:r>
            <a:r>
              <a:rPr lang="en-US" sz="2000" dirty="0" err="1"/>
              <a:t>короткий</a:t>
            </a:r>
            <a:r>
              <a:rPr lang="en-US" sz="2000" dirty="0"/>
              <a:t> </a:t>
            </a:r>
            <a:r>
              <a:rPr lang="en-US" sz="2000" dirty="0" err="1"/>
              <a:t>срок</a:t>
            </a:r>
            <a:r>
              <a:rPr lang="en-US" sz="2000" dirty="0"/>
              <a:t>)?</a:t>
            </a:r>
          </a:p>
          <a:p>
            <a:r>
              <a:rPr lang="en-US" sz="2000" dirty="0" err="1"/>
              <a:t>Предоставляют</a:t>
            </a:r>
            <a:r>
              <a:rPr lang="en-US" sz="2000" dirty="0"/>
              <a:t> </a:t>
            </a:r>
            <a:r>
              <a:rPr lang="en-US" sz="2000" dirty="0" err="1"/>
              <a:t>ли</a:t>
            </a:r>
            <a:r>
              <a:rPr lang="en-US" sz="2000" dirty="0"/>
              <a:t> </a:t>
            </a:r>
            <a:r>
              <a:rPr lang="en-US" sz="2000" dirty="0" err="1"/>
              <a:t>какие-либо</a:t>
            </a:r>
            <a:r>
              <a:rPr lang="en-US" sz="2000" dirty="0"/>
              <a:t> </a:t>
            </a:r>
            <a:r>
              <a:rPr lang="en-US" sz="2000" dirty="0" err="1"/>
              <a:t>организации</a:t>
            </a:r>
            <a:r>
              <a:rPr lang="en-US" sz="2000" dirty="0"/>
              <a:t> </a:t>
            </a:r>
            <a:r>
              <a:rPr lang="en-US" sz="2000" dirty="0" err="1"/>
              <a:t>финансовую</a:t>
            </a:r>
            <a:r>
              <a:rPr lang="en-US" sz="2000" dirty="0"/>
              <a:t> </a:t>
            </a:r>
            <a:r>
              <a:rPr lang="en-US" sz="2000" dirty="0" err="1"/>
              <a:t>поддержку</a:t>
            </a:r>
            <a:r>
              <a:rPr lang="en-US" sz="2000" dirty="0"/>
              <a:t> </a:t>
            </a:r>
            <a:r>
              <a:rPr lang="en-US" sz="2000" dirty="0" err="1"/>
              <a:t>на</a:t>
            </a:r>
            <a:r>
              <a:rPr lang="en-US" sz="2000" dirty="0"/>
              <a:t> </a:t>
            </a:r>
            <a:r>
              <a:rPr lang="en-US" sz="2000" dirty="0" err="1"/>
              <a:t>проезд</a:t>
            </a:r>
            <a:r>
              <a:rPr lang="en-US" sz="2000" dirty="0"/>
              <a:t>, </a:t>
            </a:r>
            <a:r>
              <a:rPr lang="ru-RU" sz="2000" dirty="0"/>
              <a:t>для </a:t>
            </a:r>
            <a:r>
              <a:rPr lang="en-US" sz="2000" dirty="0" err="1"/>
              <a:t>оказания</a:t>
            </a:r>
            <a:r>
              <a:rPr lang="en-US" sz="2000" dirty="0"/>
              <a:t> </a:t>
            </a:r>
            <a:r>
              <a:rPr lang="en-US" sz="2000" dirty="0" err="1"/>
              <a:t>экстренной</a:t>
            </a:r>
            <a:r>
              <a:rPr lang="en-US" sz="2000" dirty="0"/>
              <a:t> </a:t>
            </a:r>
            <a:r>
              <a:rPr lang="en-US" sz="2000" dirty="0" err="1"/>
              <a:t>помощи</a:t>
            </a:r>
            <a:r>
              <a:rPr lang="en-US" sz="2000" dirty="0"/>
              <a:t> </a:t>
            </a:r>
            <a:r>
              <a:rPr lang="en-US" sz="2000" dirty="0" err="1"/>
              <a:t>или</a:t>
            </a:r>
            <a:r>
              <a:rPr lang="en-US" sz="2000" dirty="0"/>
              <a:t> </a:t>
            </a:r>
            <a:r>
              <a:rPr lang="en-US" sz="2000" dirty="0" err="1"/>
              <a:t>закупки</a:t>
            </a:r>
            <a:r>
              <a:rPr lang="en-US" sz="2000" dirty="0"/>
              <a:t> </a:t>
            </a:r>
            <a:r>
              <a:rPr lang="en-US" sz="2000" dirty="0" err="1"/>
              <a:t>продуктов</a:t>
            </a:r>
            <a:r>
              <a:rPr lang="en-US" sz="2000" dirty="0"/>
              <a:t> </a:t>
            </a:r>
            <a:r>
              <a:rPr lang="en-US" sz="2000" dirty="0" err="1"/>
              <a:t>питания</a:t>
            </a:r>
            <a:r>
              <a:rPr lang="en-US" sz="2000" dirty="0"/>
              <a:t> (</a:t>
            </a:r>
            <a:r>
              <a:rPr lang="en-US" sz="2000" dirty="0" err="1"/>
              <a:t>это</a:t>
            </a:r>
            <a:r>
              <a:rPr lang="en-US" sz="2000" dirty="0"/>
              <a:t> </a:t>
            </a:r>
            <a:r>
              <a:rPr lang="en-US" sz="2000" dirty="0" err="1"/>
              <a:t>также</a:t>
            </a:r>
            <a:r>
              <a:rPr lang="en-US" sz="2000" dirty="0"/>
              <a:t> </a:t>
            </a:r>
            <a:r>
              <a:rPr lang="en-US" sz="2000" dirty="0" err="1"/>
              <a:t>может</a:t>
            </a:r>
            <a:r>
              <a:rPr lang="en-US" sz="2000" dirty="0"/>
              <a:t> </a:t>
            </a:r>
            <a:r>
              <a:rPr lang="en-US" sz="2000" dirty="0" err="1"/>
              <a:t>быть</a:t>
            </a:r>
            <a:r>
              <a:rPr lang="en-US" sz="2000" dirty="0"/>
              <a:t> </a:t>
            </a:r>
            <a:r>
              <a:rPr lang="en-US" sz="2000" dirty="0" err="1"/>
              <a:t>информация</a:t>
            </a:r>
            <a:r>
              <a:rPr lang="en-US" sz="2000" dirty="0"/>
              <a:t>, </a:t>
            </a:r>
            <a:r>
              <a:rPr lang="en-US" sz="2000" dirty="0" err="1"/>
              <a:t>которую</a:t>
            </a:r>
            <a:r>
              <a:rPr lang="en-US" sz="2000" dirty="0"/>
              <a:t> </a:t>
            </a:r>
            <a:r>
              <a:rPr lang="en-US" sz="2000" dirty="0" err="1"/>
              <a:t>может</a:t>
            </a:r>
            <a:r>
              <a:rPr lang="en-US" sz="2000" dirty="0"/>
              <a:t> </a:t>
            </a:r>
            <a:r>
              <a:rPr lang="en-US" sz="2000" dirty="0" err="1"/>
              <a:t>предоставить</a:t>
            </a:r>
            <a:r>
              <a:rPr lang="en-US" sz="2000" dirty="0"/>
              <a:t> </a:t>
            </a:r>
            <a:r>
              <a:rPr lang="en-US" sz="2000" dirty="0" err="1"/>
              <a:t>программа</a:t>
            </a:r>
            <a:r>
              <a:rPr lang="en-US" sz="2000" dirty="0"/>
              <a:t> </a:t>
            </a:r>
            <a:r>
              <a:rPr lang="en-US" sz="2000" dirty="0" err="1"/>
              <a:t>проекта</a:t>
            </a:r>
            <a:r>
              <a:rPr lang="en-US" sz="2000" dirty="0"/>
              <a:t>)?</a:t>
            </a:r>
          </a:p>
          <a:p>
            <a:r>
              <a:rPr lang="en-US" sz="2000" dirty="0" err="1"/>
              <a:t>Знаете</a:t>
            </a:r>
            <a:r>
              <a:rPr lang="en-US" sz="2000" dirty="0"/>
              <a:t> </a:t>
            </a:r>
            <a:r>
              <a:rPr lang="en-US" sz="2000" dirty="0" err="1"/>
              <a:t>ли</a:t>
            </a:r>
            <a:r>
              <a:rPr lang="en-US" sz="2000" dirty="0"/>
              <a:t> </a:t>
            </a:r>
            <a:r>
              <a:rPr lang="en-US" sz="2000" dirty="0" err="1"/>
              <a:t>вы</a:t>
            </a:r>
            <a:r>
              <a:rPr lang="en-US" sz="2000" dirty="0"/>
              <a:t>, </a:t>
            </a:r>
            <a:r>
              <a:rPr lang="en-US" sz="2000" dirty="0" err="1"/>
              <a:t>что</a:t>
            </a:r>
            <a:r>
              <a:rPr lang="en-US" sz="2000" dirty="0"/>
              <a:t> </a:t>
            </a:r>
            <a:r>
              <a:rPr lang="en-US" sz="2000" dirty="0" err="1"/>
              <a:t>местные</a:t>
            </a:r>
            <a:r>
              <a:rPr lang="en-US" sz="2000" dirty="0"/>
              <a:t> </a:t>
            </a:r>
            <a:r>
              <a:rPr lang="en-US" sz="2000" dirty="0" err="1"/>
              <a:t>законы</a:t>
            </a:r>
            <a:r>
              <a:rPr lang="en-US" sz="2000" dirty="0"/>
              <a:t> </a:t>
            </a:r>
            <a:r>
              <a:rPr lang="en-US" sz="2000" dirty="0" err="1"/>
              <a:t>говорят</a:t>
            </a:r>
            <a:r>
              <a:rPr lang="en-US" sz="2000" dirty="0"/>
              <a:t> о </a:t>
            </a:r>
            <a:r>
              <a:rPr lang="en-US" sz="2000" dirty="0" err="1"/>
              <a:t>передвижении</a:t>
            </a:r>
            <a:r>
              <a:rPr lang="en-US" sz="2000" dirty="0"/>
              <a:t> </a:t>
            </a:r>
            <a:r>
              <a:rPr lang="en-US" sz="2000" dirty="0" err="1"/>
              <a:t>во</a:t>
            </a:r>
            <a:r>
              <a:rPr lang="en-US" sz="2000" dirty="0"/>
              <a:t> </a:t>
            </a:r>
            <a:r>
              <a:rPr lang="en-US" sz="2000" dirty="0" err="1"/>
              <a:t>время</a:t>
            </a:r>
            <a:r>
              <a:rPr lang="en-US" sz="2000" dirty="0"/>
              <a:t> </a:t>
            </a:r>
            <a:r>
              <a:rPr lang="en-US" sz="2000" dirty="0" err="1"/>
              <a:t>карантина</a:t>
            </a:r>
            <a:r>
              <a:rPr lang="en-US" sz="2000" dirty="0"/>
              <a:t> и </a:t>
            </a:r>
            <a:r>
              <a:rPr lang="en-US" sz="2000" dirty="0" err="1"/>
              <a:t>комендантского</a:t>
            </a:r>
            <a:r>
              <a:rPr lang="en-US" sz="2000" dirty="0"/>
              <a:t> </a:t>
            </a:r>
            <a:r>
              <a:rPr lang="en-US" sz="2000" dirty="0" err="1"/>
              <a:t>часа</a:t>
            </a:r>
            <a:r>
              <a:rPr lang="en-US" sz="2000" dirty="0"/>
              <a:t>, </a:t>
            </a:r>
            <a:r>
              <a:rPr lang="en-US" sz="2000" dirty="0" err="1"/>
              <a:t>если</a:t>
            </a:r>
            <a:r>
              <a:rPr lang="en-US" sz="2000" dirty="0"/>
              <a:t> </a:t>
            </a:r>
            <a:r>
              <a:rPr lang="en-US" sz="2000" dirty="0" err="1"/>
              <a:t>передвижение</a:t>
            </a:r>
            <a:r>
              <a:rPr lang="en-US" sz="2000" dirty="0"/>
              <a:t> </a:t>
            </a:r>
            <a:r>
              <a:rPr lang="en-US" sz="2000" dirty="0" err="1"/>
              <a:t>необходимо</a:t>
            </a:r>
            <a:r>
              <a:rPr lang="en-US" sz="2000" dirty="0"/>
              <a:t> </a:t>
            </a:r>
            <a:r>
              <a:rPr lang="en-US" sz="2000" dirty="0" err="1"/>
              <a:t>для</a:t>
            </a:r>
            <a:r>
              <a:rPr lang="en-US" sz="2000" dirty="0"/>
              <a:t> </a:t>
            </a:r>
            <a:r>
              <a:rPr lang="en-US" sz="2000" dirty="0" err="1"/>
              <a:t>того</a:t>
            </a:r>
            <a:r>
              <a:rPr lang="en-US" sz="2000" dirty="0"/>
              <a:t>, </a:t>
            </a:r>
            <a:r>
              <a:rPr lang="en-US" sz="2000" dirty="0" err="1"/>
              <a:t>чтобы</a:t>
            </a:r>
            <a:r>
              <a:rPr lang="en-US" sz="2000" dirty="0"/>
              <a:t> </a:t>
            </a:r>
            <a:r>
              <a:rPr lang="en-US" sz="2000" dirty="0" err="1"/>
              <a:t>покинуть</a:t>
            </a:r>
            <a:r>
              <a:rPr lang="en-US" sz="2000" dirty="0"/>
              <a:t> </a:t>
            </a:r>
            <a:r>
              <a:rPr lang="en-US" sz="2000" dirty="0" err="1"/>
              <a:t>дом</a:t>
            </a:r>
            <a:r>
              <a:rPr lang="en-US" sz="2000" dirty="0"/>
              <a:t>, </a:t>
            </a:r>
            <a:r>
              <a:rPr lang="en-US" sz="2000" dirty="0" err="1"/>
              <a:t>где</a:t>
            </a:r>
            <a:r>
              <a:rPr lang="en-US" sz="2000" dirty="0"/>
              <a:t> </a:t>
            </a:r>
            <a:r>
              <a:rPr lang="en-US" sz="2000" dirty="0" err="1"/>
              <a:t>человек</a:t>
            </a:r>
            <a:r>
              <a:rPr lang="en-US" sz="2000" dirty="0"/>
              <a:t> </a:t>
            </a:r>
            <a:r>
              <a:rPr lang="en-US" sz="2000" dirty="0" err="1"/>
              <a:t>подвергается</a:t>
            </a:r>
            <a:r>
              <a:rPr lang="en-US" sz="2000" dirty="0"/>
              <a:t> </a:t>
            </a:r>
            <a:r>
              <a:rPr lang="en-US" sz="2000" dirty="0" err="1"/>
              <a:t>насилию</a:t>
            </a:r>
            <a:r>
              <a:rPr lang="en-US" sz="2000" dirty="0"/>
              <a:t> (</a:t>
            </a:r>
            <a:r>
              <a:rPr lang="en-US" sz="2000" dirty="0" err="1"/>
              <a:t>это</a:t>
            </a:r>
            <a:r>
              <a:rPr lang="en-US" sz="2000" dirty="0"/>
              <a:t> </a:t>
            </a:r>
            <a:r>
              <a:rPr lang="en-US" sz="2000" dirty="0" err="1"/>
              <a:t>также</a:t>
            </a:r>
            <a:r>
              <a:rPr lang="en-US" sz="2000" dirty="0"/>
              <a:t> </a:t>
            </a:r>
            <a:r>
              <a:rPr lang="en-US" sz="2000" dirty="0" err="1"/>
              <a:t>может</a:t>
            </a:r>
            <a:r>
              <a:rPr lang="en-US" sz="2000" dirty="0"/>
              <a:t> </a:t>
            </a:r>
            <a:r>
              <a:rPr lang="en-US" sz="2000" dirty="0" err="1"/>
              <a:t>быть</a:t>
            </a:r>
            <a:r>
              <a:rPr lang="en-US" sz="2000" dirty="0"/>
              <a:t> </a:t>
            </a:r>
            <a:r>
              <a:rPr lang="en-US" sz="2000" dirty="0" err="1"/>
              <a:t>информация</a:t>
            </a:r>
            <a:r>
              <a:rPr lang="en-US" sz="2000" dirty="0"/>
              <a:t>, </a:t>
            </a:r>
            <a:r>
              <a:rPr lang="en-US" sz="2000" dirty="0" err="1"/>
              <a:t>которую</a:t>
            </a:r>
            <a:r>
              <a:rPr lang="en-US" sz="2000" dirty="0"/>
              <a:t> </a:t>
            </a:r>
            <a:r>
              <a:rPr lang="en-US" sz="2000" dirty="0" err="1"/>
              <a:t>может</a:t>
            </a:r>
            <a:r>
              <a:rPr lang="en-US" sz="2000" dirty="0"/>
              <a:t> </a:t>
            </a:r>
            <a:r>
              <a:rPr lang="en-US" sz="2000" dirty="0" err="1"/>
              <a:t>предоставить</a:t>
            </a:r>
            <a:r>
              <a:rPr lang="en-US" sz="2000" dirty="0"/>
              <a:t> </a:t>
            </a:r>
            <a:r>
              <a:rPr lang="en-US" sz="2000" dirty="0" err="1"/>
              <a:t>программа</a:t>
            </a:r>
            <a:r>
              <a:rPr lang="en-US" sz="2000" dirty="0"/>
              <a:t>)?</a:t>
            </a:r>
          </a:p>
          <a:p>
            <a:endParaRPr lang="en-US" sz="2400" dirty="0"/>
          </a:p>
          <a:p>
            <a:pPr>
              <a:lnSpc>
                <a:spcPct val="100000"/>
              </a:lnSpc>
              <a:spcBef>
                <a:spcPts val="0"/>
              </a:spcBef>
            </a:pPr>
            <a:endParaRPr lang="en-US" sz="2000" dirty="0"/>
          </a:p>
        </p:txBody>
      </p:sp>
    </p:spTree>
    <p:extLst>
      <p:ext uri="{BB962C8B-B14F-4D97-AF65-F5344CB8AC3E}">
        <p14:creationId xmlns:p14="http://schemas.microsoft.com/office/powerpoint/2010/main" val="1770890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err="1">
                <a:latin typeface="Arial"/>
                <a:cs typeface="Arial"/>
              </a:rPr>
              <a:t>Поддержка</a:t>
            </a:r>
            <a:endParaRPr lang="en-US" err="1"/>
          </a:p>
        </p:txBody>
      </p:sp>
      <p:sp>
        <p:nvSpPr>
          <p:cNvPr id="3" name="Content Placeholder 2"/>
          <p:cNvSpPr>
            <a:spLocks noGrp="1"/>
          </p:cNvSpPr>
          <p:nvPr>
            <p:ph type="body" idx="1"/>
          </p:nvPr>
        </p:nvSpPr>
        <p:spPr>
          <a:xfrm>
            <a:off x="838200" y="1636730"/>
            <a:ext cx="10515600" cy="4266765"/>
          </a:xfrm>
        </p:spPr>
        <p:txBody>
          <a:bodyPr/>
          <a:lstStyle/>
          <a:p>
            <a:pPr marL="0" indent="0">
              <a:buNone/>
            </a:pPr>
            <a:r>
              <a:rPr lang="en-US" dirty="0" err="1"/>
              <a:t>Цель</a:t>
            </a:r>
            <a:r>
              <a:rPr lang="en-US" dirty="0"/>
              <a:t>:</a:t>
            </a:r>
          </a:p>
          <a:p>
            <a:pPr marL="0" indent="0">
              <a:buNone/>
            </a:pPr>
            <a:r>
              <a:rPr lang="en-US" dirty="0" err="1"/>
              <a:t>Подключите</a:t>
            </a:r>
            <a:r>
              <a:rPr lang="en-US" dirty="0"/>
              <a:t> </a:t>
            </a:r>
            <a:r>
              <a:rPr lang="en-US" dirty="0" err="1"/>
              <a:t>пострадавшего</a:t>
            </a:r>
            <a:r>
              <a:rPr lang="en-US" dirty="0"/>
              <a:t> к </a:t>
            </a:r>
            <a:r>
              <a:rPr lang="en-US" dirty="0" err="1"/>
              <a:t>другим</a:t>
            </a:r>
            <a:r>
              <a:rPr lang="en-US" dirty="0"/>
              <a:t> </a:t>
            </a:r>
            <a:r>
              <a:rPr lang="en-US" dirty="0" err="1"/>
              <a:t>ресурсам</a:t>
            </a:r>
            <a:r>
              <a:rPr lang="en-US" dirty="0"/>
              <a:t> </a:t>
            </a:r>
            <a:r>
              <a:rPr lang="en-US" dirty="0" err="1"/>
              <a:t>для</a:t>
            </a:r>
            <a:r>
              <a:rPr lang="en-US" dirty="0"/>
              <a:t> </a:t>
            </a:r>
            <a:r>
              <a:rPr lang="en-US" dirty="0" err="1"/>
              <a:t>удовлетворения</a:t>
            </a:r>
            <a:r>
              <a:rPr lang="en-US" dirty="0"/>
              <a:t> </a:t>
            </a:r>
            <a:r>
              <a:rPr lang="en-US" dirty="0" err="1"/>
              <a:t>их</a:t>
            </a:r>
            <a:r>
              <a:rPr lang="en-US" dirty="0"/>
              <a:t> </a:t>
            </a:r>
            <a:r>
              <a:rPr lang="en-US" dirty="0" err="1"/>
              <a:t>медицинских</a:t>
            </a:r>
            <a:r>
              <a:rPr lang="en-US" dirty="0"/>
              <a:t>, </a:t>
            </a:r>
            <a:r>
              <a:rPr lang="en-US" dirty="0" err="1"/>
              <a:t>социальных</a:t>
            </a:r>
            <a:r>
              <a:rPr lang="en-US" dirty="0"/>
              <a:t> и </a:t>
            </a:r>
            <a:r>
              <a:rPr lang="en-US" dirty="0" err="1"/>
              <a:t>юридических</a:t>
            </a:r>
            <a:r>
              <a:rPr lang="en-US" dirty="0"/>
              <a:t> </a:t>
            </a:r>
            <a:r>
              <a:rPr lang="en-US" dirty="0" err="1"/>
              <a:t>потребностей</a:t>
            </a:r>
            <a:r>
              <a:rPr lang="en-US" dirty="0"/>
              <a:t>, </a:t>
            </a:r>
            <a:r>
              <a:rPr lang="en-US" dirty="0" err="1"/>
              <a:t>поскольк</a:t>
            </a:r>
            <a:r>
              <a:rPr lang="ru-RU" dirty="0"/>
              <a:t>у</a:t>
            </a:r>
            <a:r>
              <a:rPr lang="en-US" dirty="0"/>
              <a:t> </a:t>
            </a:r>
            <a:r>
              <a:rPr lang="en-US" dirty="0" err="1"/>
              <a:t>их</a:t>
            </a:r>
            <a:r>
              <a:rPr lang="en-US" dirty="0"/>
              <a:t> </a:t>
            </a:r>
            <a:r>
              <a:rPr lang="en-US" dirty="0" err="1"/>
              <a:t>нужды</a:t>
            </a:r>
            <a:r>
              <a:rPr lang="en-US" dirty="0"/>
              <a:t> </a:t>
            </a:r>
            <a:r>
              <a:rPr lang="en-US" dirty="0" err="1"/>
              <a:t>обычно</a:t>
            </a:r>
            <a:r>
              <a:rPr lang="en-US" dirty="0"/>
              <a:t> </a:t>
            </a:r>
            <a:r>
              <a:rPr lang="en-US" dirty="0" err="1"/>
              <a:t>выходят</a:t>
            </a:r>
            <a:r>
              <a:rPr lang="en-US" dirty="0"/>
              <a:t> </a:t>
            </a:r>
            <a:r>
              <a:rPr lang="en-US" dirty="0" err="1"/>
              <a:t>за</a:t>
            </a:r>
            <a:r>
              <a:rPr lang="en-US" dirty="0"/>
              <a:t> </a:t>
            </a:r>
            <a:r>
              <a:rPr lang="en-US" dirty="0" err="1"/>
              <a:t>рамки</a:t>
            </a:r>
            <a:r>
              <a:rPr lang="en-US" dirty="0"/>
              <a:t> </a:t>
            </a:r>
            <a:r>
              <a:rPr lang="en-US" dirty="0" err="1"/>
              <a:t>того</a:t>
            </a:r>
            <a:r>
              <a:rPr lang="en-US" dirty="0"/>
              <a:t>, </a:t>
            </a:r>
            <a:r>
              <a:rPr lang="en-US" dirty="0" err="1"/>
              <a:t>что</a:t>
            </a:r>
            <a:r>
              <a:rPr lang="en-US" dirty="0"/>
              <a:t> </a:t>
            </a:r>
            <a:r>
              <a:rPr lang="en-US" dirty="0" err="1"/>
              <a:t>может</a:t>
            </a:r>
            <a:r>
              <a:rPr lang="en-US" dirty="0"/>
              <a:t> </a:t>
            </a:r>
            <a:r>
              <a:rPr lang="en-US" dirty="0" err="1"/>
              <a:t>быть</a:t>
            </a:r>
            <a:r>
              <a:rPr lang="en-US" dirty="0"/>
              <a:t> </a:t>
            </a:r>
            <a:r>
              <a:rPr lang="en-US" dirty="0" err="1"/>
              <a:t>обеспечено</a:t>
            </a:r>
            <a:r>
              <a:rPr lang="en-US" dirty="0"/>
              <a:t> </a:t>
            </a:r>
            <a:r>
              <a:rPr lang="en-US" dirty="0" err="1"/>
              <a:t>на</a:t>
            </a:r>
            <a:r>
              <a:rPr lang="en-US" dirty="0"/>
              <a:t> </a:t>
            </a:r>
            <a:r>
              <a:rPr lang="en-US" dirty="0" err="1"/>
              <a:t>сайте</a:t>
            </a:r>
            <a:r>
              <a:rPr lang="en-US" dirty="0"/>
              <a:t> </a:t>
            </a:r>
            <a:r>
              <a:rPr lang="en-US" dirty="0" err="1"/>
              <a:t>организации</a:t>
            </a:r>
            <a:r>
              <a:rPr lang="en-US" dirty="0"/>
              <a:t> </a:t>
            </a:r>
            <a:r>
              <a:rPr lang="en-US" dirty="0" err="1"/>
              <a:t>или</a:t>
            </a:r>
            <a:r>
              <a:rPr lang="en-US" dirty="0"/>
              <a:t> в </a:t>
            </a:r>
            <a:r>
              <a:rPr lang="en-US" dirty="0" err="1"/>
              <a:t>медучреждении</a:t>
            </a:r>
            <a:endParaRPr lang="en-US" dirty="0"/>
          </a:p>
          <a:p>
            <a:pPr marL="0" indent="0">
              <a:buNone/>
            </a:pPr>
            <a:endParaRPr lang="en-US" dirty="0"/>
          </a:p>
        </p:txBody>
      </p:sp>
      <p:sp>
        <p:nvSpPr>
          <p:cNvPr id="4" name="Footer Placeholder 3">
            <a:extLst>
              <a:ext uri="{FF2B5EF4-FFF2-40B4-BE49-F238E27FC236}">
                <a16:creationId xmlns:a16="http://schemas.microsoft.com/office/drawing/2014/main" id="{EBBE2D4B-7E3B-49CB-B03D-741F97173FE3}"/>
              </a:ext>
            </a:extLst>
          </p:cNvPr>
          <p:cNvSpPr txBox="1">
            <a:spLocks/>
          </p:cNvSpPr>
          <p:nvPr/>
        </p:nvSpPr>
        <p:spPr>
          <a:xfrm>
            <a:off x="2105891" y="6276279"/>
            <a:ext cx="4332288" cy="273050"/>
          </a:xfr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endParaRPr lang="en-US" sz="1200">
              <a:latin typeface="+mn-lt"/>
            </a:endParaRPr>
          </a:p>
        </p:txBody>
      </p:sp>
      <p:sp>
        <p:nvSpPr>
          <p:cNvPr id="5" name="TextBox 4">
            <a:extLst>
              <a:ext uri="{FF2B5EF4-FFF2-40B4-BE49-F238E27FC236}">
                <a16:creationId xmlns:a16="http://schemas.microsoft.com/office/drawing/2014/main" id="{79657A7B-DB14-4D10-A692-2D15099B2BF5}"/>
              </a:ext>
            </a:extLst>
          </p:cNvPr>
          <p:cNvSpPr txBox="1"/>
          <p:nvPr/>
        </p:nvSpPr>
        <p:spPr>
          <a:xfrm>
            <a:off x="838200" y="6151692"/>
            <a:ext cx="3493168" cy="553998"/>
          </a:xfrm>
          <a:prstGeom prst="rect">
            <a:avLst/>
          </a:prstGeom>
          <a:noFill/>
        </p:spPr>
        <p:txBody>
          <a:bodyPr wrap="square" rtlCol="0">
            <a:spAutoFit/>
          </a:bodyPr>
          <a:lstStyle/>
          <a:p>
            <a:r>
              <a:rPr lang="en-US" sz="1200">
                <a:latin typeface="+mn-lt"/>
              </a:rPr>
              <a:t>Source: WHO, 2014.</a:t>
            </a:r>
          </a:p>
          <a:p>
            <a:endParaRPr lang="en-US"/>
          </a:p>
        </p:txBody>
      </p:sp>
    </p:spTree>
    <p:extLst>
      <p:ext uri="{BB962C8B-B14F-4D97-AF65-F5344CB8AC3E}">
        <p14:creationId xmlns:p14="http://schemas.microsoft.com/office/powerpoint/2010/main" val="31580992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00830" y="-142191"/>
            <a:ext cx="10515600" cy="800039"/>
          </a:xfrm>
        </p:spPr>
        <p:txBody>
          <a:bodyPr>
            <a:normAutofit/>
          </a:bodyPr>
          <a:lstStyle/>
          <a:p>
            <a:r>
              <a:rPr lang="en-US" dirty="0" err="1">
                <a:latin typeface="Arial"/>
                <a:cs typeface="Arial"/>
              </a:rPr>
              <a:t>Обсуждение</a:t>
            </a:r>
            <a:r>
              <a:rPr lang="en-US" dirty="0">
                <a:latin typeface="Arial"/>
                <a:cs typeface="Arial"/>
              </a:rPr>
              <a:t>: </a:t>
            </a:r>
            <a:r>
              <a:rPr lang="ru-RU" dirty="0">
                <a:latin typeface="Arial"/>
                <a:cs typeface="Arial"/>
              </a:rPr>
              <a:t>у</a:t>
            </a:r>
            <a:r>
              <a:rPr lang="en-US" dirty="0" err="1">
                <a:latin typeface="Arial"/>
                <a:cs typeface="Arial"/>
              </a:rPr>
              <a:t>слуги</a:t>
            </a:r>
            <a:r>
              <a:rPr lang="en-US" dirty="0">
                <a:latin typeface="Arial"/>
                <a:cs typeface="Arial"/>
              </a:rPr>
              <a:t> </a:t>
            </a:r>
            <a:r>
              <a:rPr lang="en-US" sz="2400" dirty="0" err="1">
                <a:latin typeface="Arial"/>
                <a:cs typeface="Arial"/>
              </a:rPr>
              <a:t>пострадавшим</a:t>
            </a:r>
            <a:r>
              <a:rPr lang="en-US" sz="2400" dirty="0">
                <a:latin typeface="Arial"/>
                <a:cs typeface="Arial"/>
              </a:rPr>
              <a:t> </a:t>
            </a:r>
            <a:r>
              <a:rPr lang="en-US" sz="2400" dirty="0" err="1">
                <a:latin typeface="Arial"/>
                <a:cs typeface="Arial"/>
              </a:rPr>
              <a:t>от</a:t>
            </a:r>
            <a:r>
              <a:rPr lang="en-US" sz="2400" dirty="0">
                <a:latin typeface="Arial"/>
                <a:cs typeface="Arial"/>
              </a:rPr>
              <a:t> </a:t>
            </a:r>
            <a:r>
              <a:rPr lang="en-US" sz="2400" dirty="0" err="1">
                <a:latin typeface="Arial"/>
                <a:cs typeface="Arial"/>
              </a:rPr>
              <a:t>насилия</a:t>
            </a:r>
            <a:endParaRPr lang="en-US" sz="2400" dirty="0"/>
          </a:p>
        </p:txBody>
      </p:sp>
      <p:graphicFrame>
        <p:nvGraphicFramePr>
          <p:cNvPr id="7" name="Table 6">
            <a:extLst>
              <a:ext uri="{FF2B5EF4-FFF2-40B4-BE49-F238E27FC236}">
                <a16:creationId xmlns:a16="http://schemas.microsoft.com/office/drawing/2014/main" id="{C5663EC3-D9D9-4E3D-A22B-CF3A68902E92}"/>
              </a:ext>
            </a:extLst>
          </p:cNvPr>
          <p:cNvGraphicFramePr>
            <a:graphicFrameLocks noGrp="1"/>
          </p:cNvGraphicFramePr>
          <p:nvPr>
            <p:extLst>
              <p:ext uri="{D42A27DB-BD31-4B8C-83A1-F6EECF244321}">
                <p14:modId xmlns:p14="http://schemas.microsoft.com/office/powerpoint/2010/main" val="3204589992"/>
              </p:ext>
            </p:extLst>
          </p:nvPr>
        </p:nvGraphicFramePr>
        <p:xfrm>
          <a:off x="730684" y="730684"/>
          <a:ext cx="10540008" cy="7343231"/>
        </p:xfrm>
        <a:graphic>
          <a:graphicData uri="http://schemas.openxmlformats.org/drawingml/2006/table">
            <a:tbl>
              <a:tblPr firstRow="1" firstCol="1" bandRow="1">
                <a:tableStyleId>{5C22544A-7EE6-4342-B048-85BDC9FD1C3A}</a:tableStyleId>
              </a:tblPr>
              <a:tblGrid>
                <a:gridCol w="1391160">
                  <a:extLst>
                    <a:ext uri="{9D8B030D-6E8A-4147-A177-3AD203B41FA5}">
                      <a16:colId xmlns:a16="http://schemas.microsoft.com/office/drawing/2014/main" val="1954361719"/>
                    </a:ext>
                  </a:extLst>
                </a:gridCol>
                <a:gridCol w="5745507">
                  <a:extLst>
                    <a:ext uri="{9D8B030D-6E8A-4147-A177-3AD203B41FA5}">
                      <a16:colId xmlns:a16="http://schemas.microsoft.com/office/drawing/2014/main" val="1611687006"/>
                    </a:ext>
                  </a:extLst>
                </a:gridCol>
                <a:gridCol w="1750139">
                  <a:extLst>
                    <a:ext uri="{9D8B030D-6E8A-4147-A177-3AD203B41FA5}">
                      <a16:colId xmlns:a16="http://schemas.microsoft.com/office/drawing/2014/main" val="1248924323"/>
                    </a:ext>
                  </a:extLst>
                </a:gridCol>
                <a:gridCol w="1653202">
                  <a:extLst>
                    <a:ext uri="{9D8B030D-6E8A-4147-A177-3AD203B41FA5}">
                      <a16:colId xmlns:a16="http://schemas.microsoft.com/office/drawing/2014/main" val="2266014990"/>
                    </a:ext>
                  </a:extLst>
                </a:gridCol>
              </a:tblGrid>
              <a:tr h="613280">
                <a:tc>
                  <a:txBody>
                    <a:bodyPr/>
                    <a:lstStyle/>
                    <a:p>
                      <a:pPr marL="0" marR="0">
                        <a:spcBef>
                          <a:spcPts val="0"/>
                        </a:spcBef>
                        <a:spcAft>
                          <a:spcPts val="0"/>
                        </a:spcAft>
                      </a:pPr>
                      <a:endParaRPr lang="en-US" sz="1600" dirty="0">
                        <a:effectLst/>
                        <a:latin typeface="Calibri" panose="020F0502020204030204" pitchFamily="34" charset="0"/>
                        <a:ea typeface="MS Mincho" panose="02020609040205080304" pitchFamily="49" charset="-128"/>
                        <a:cs typeface="Mangal" panose="02040503050203030202" pitchFamily="18" charset="0"/>
                      </a:endParaRPr>
                    </a:p>
                  </a:txBody>
                  <a:tcPr marL="68580" marR="68580">
                    <a:lnB w="12700" cap="flat" cmpd="sng" algn="ctr">
                      <a:noFill/>
                      <a:prstDash val="solid"/>
                      <a:round/>
                      <a:headEnd type="none" w="med" len="med"/>
                      <a:tailEnd type="none" w="med" len="med"/>
                    </a:lnB>
                    <a:solidFill>
                      <a:srgbClr val="577F9F"/>
                    </a:solidFill>
                  </a:tcPr>
                </a:tc>
                <a:tc>
                  <a:txBody>
                    <a:bodyPr/>
                    <a:lstStyle/>
                    <a:p>
                      <a:pPr marL="0" marR="0">
                        <a:spcBef>
                          <a:spcPts val="0"/>
                        </a:spcBef>
                        <a:spcAft>
                          <a:spcPts val="0"/>
                        </a:spcAft>
                      </a:pPr>
                      <a:r>
                        <a:rPr lang="en-US" sz="1600" err="1">
                          <a:effectLst/>
                        </a:rPr>
                        <a:t>Потенциально</a:t>
                      </a:r>
                      <a:r>
                        <a:rPr lang="en-US" sz="1600" dirty="0">
                          <a:effectLst/>
                        </a:rPr>
                        <a:t> </a:t>
                      </a:r>
                      <a:r>
                        <a:rPr lang="en-US" sz="1600" err="1">
                          <a:effectLst/>
                        </a:rPr>
                        <a:t>необходимые</a:t>
                      </a:r>
                      <a:r>
                        <a:rPr lang="en-US" sz="1600" dirty="0">
                          <a:effectLst/>
                        </a:rPr>
                        <a:t> </a:t>
                      </a:r>
                      <a:r>
                        <a:rPr lang="en-US" sz="1600" err="1">
                          <a:effectLst/>
                        </a:rPr>
                        <a:t>услуги</a:t>
                      </a:r>
                      <a:r>
                        <a:rPr lang="en-US" sz="1600" dirty="0">
                          <a:effectLst/>
                        </a:rPr>
                        <a:t> </a:t>
                      </a:r>
                    </a:p>
                  </a:txBody>
                  <a:tcPr marL="68580" marR="68580" anchor="ctr">
                    <a:lnB w="12700" cap="flat" cmpd="sng" algn="ctr">
                      <a:solidFill>
                        <a:srgbClr val="577F9F"/>
                      </a:solidFill>
                      <a:prstDash val="solid"/>
                      <a:round/>
                      <a:headEnd type="none" w="med" len="med"/>
                      <a:tailEnd type="none" w="med" len="med"/>
                    </a:lnB>
                    <a:solidFill>
                      <a:srgbClr val="577F9F"/>
                    </a:solidFill>
                  </a:tcPr>
                </a:tc>
                <a:tc>
                  <a:txBody>
                    <a:bodyPr/>
                    <a:lstStyle/>
                    <a:p>
                      <a:pPr marL="0" marR="0">
                        <a:lnSpc>
                          <a:spcPts val="1800"/>
                        </a:lnSpc>
                        <a:spcBef>
                          <a:spcPts val="0"/>
                        </a:spcBef>
                        <a:spcAft>
                          <a:spcPts val="0"/>
                        </a:spcAft>
                      </a:pPr>
                      <a:r>
                        <a:rPr lang="en-US" sz="1600" err="1">
                          <a:effectLst/>
                          <a:latin typeface="Calibri"/>
                          <a:ea typeface="MS Mincho"/>
                          <a:cs typeface="Mangal"/>
                        </a:rPr>
                        <a:t>Доступные</a:t>
                      </a:r>
                      <a:r>
                        <a:rPr lang="en-US" sz="1600" dirty="0">
                          <a:effectLst/>
                          <a:latin typeface="Calibri"/>
                          <a:ea typeface="MS Mincho"/>
                          <a:cs typeface="Mangal"/>
                        </a:rPr>
                        <a:t> </a:t>
                      </a:r>
                      <a:r>
                        <a:rPr lang="en-US" sz="1600" err="1">
                          <a:effectLst/>
                          <a:latin typeface="Calibri"/>
                          <a:ea typeface="MS Mincho"/>
                          <a:cs typeface="Mangal"/>
                        </a:rPr>
                        <a:t>услуги</a:t>
                      </a:r>
                      <a:endParaRPr lang="en-US" sz="1600" err="1">
                        <a:effectLst/>
                        <a:latin typeface="Calibri" panose="020F0502020204030204" pitchFamily="34" charset="0"/>
                        <a:ea typeface="MS Mincho" panose="02020609040205080304" pitchFamily="49" charset="-128"/>
                        <a:cs typeface="Mangal" panose="02040503050203030202" pitchFamily="18" charset="0"/>
                      </a:endParaRPr>
                    </a:p>
                  </a:txBody>
                  <a:tcPr marL="68580" marR="68580" anchor="ctr">
                    <a:lnB w="12700" cap="flat" cmpd="sng" algn="ctr">
                      <a:solidFill>
                        <a:srgbClr val="577F9F"/>
                      </a:solidFill>
                      <a:prstDash val="solid"/>
                      <a:round/>
                      <a:headEnd type="none" w="med" len="med"/>
                      <a:tailEnd type="none" w="med" len="med"/>
                    </a:lnB>
                    <a:solidFill>
                      <a:srgbClr val="577F9F"/>
                    </a:solidFill>
                  </a:tcPr>
                </a:tc>
                <a:tc>
                  <a:txBody>
                    <a:bodyPr/>
                    <a:lstStyle/>
                    <a:p>
                      <a:pPr marL="0" marR="0">
                        <a:spcBef>
                          <a:spcPts val="0"/>
                        </a:spcBef>
                        <a:spcAft>
                          <a:spcPts val="0"/>
                        </a:spcAft>
                      </a:pPr>
                      <a:r>
                        <a:rPr lang="en-US" sz="1600" err="1">
                          <a:effectLst/>
                          <a:latin typeface="Calibri"/>
                          <a:ea typeface="MS Mincho"/>
                          <a:cs typeface="Mangal"/>
                        </a:rPr>
                        <a:t>Детальные</a:t>
                      </a:r>
                      <a:r>
                        <a:rPr lang="en-US" sz="1600" dirty="0">
                          <a:effectLst/>
                          <a:latin typeface="Calibri"/>
                          <a:ea typeface="MS Mincho"/>
                          <a:cs typeface="Mangal"/>
                        </a:rPr>
                        <a:t> </a:t>
                      </a:r>
                      <a:r>
                        <a:rPr lang="en-US" sz="1600" err="1">
                          <a:effectLst/>
                          <a:latin typeface="Calibri"/>
                          <a:ea typeface="MS Mincho"/>
                          <a:cs typeface="Mangal"/>
                        </a:rPr>
                        <a:t>данные</a:t>
                      </a:r>
                      <a:endParaRPr lang="en-US" sz="1600" err="1">
                        <a:effectLst/>
                        <a:latin typeface="Calibri" panose="020F0502020204030204" pitchFamily="34" charset="0"/>
                        <a:ea typeface="MS Mincho" panose="02020609040205080304" pitchFamily="49" charset="-128"/>
                        <a:cs typeface="Mangal" panose="02040503050203030202" pitchFamily="18" charset="0"/>
                      </a:endParaRPr>
                    </a:p>
                  </a:txBody>
                  <a:tcPr marL="68580" marR="68580"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67134797"/>
                  </a:ext>
                </a:extLst>
              </a:tr>
              <a:tr h="2324016">
                <a:tc>
                  <a:txBody>
                    <a:bodyPr/>
                    <a:lstStyle/>
                    <a:p>
                      <a:pPr marL="0" marR="0">
                        <a:lnSpc>
                          <a:spcPts val="1800"/>
                        </a:lnSpc>
                        <a:spcBef>
                          <a:spcPts val="0"/>
                        </a:spcBef>
                        <a:spcAft>
                          <a:spcPts val="0"/>
                        </a:spcAft>
                      </a:pPr>
                      <a:r>
                        <a:rPr lang="en-US" sz="1600" err="1">
                          <a:effectLst/>
                          <a:latin typeface="+mn-lt"/>
                        </a:rPr>
                        <a:t>Услуги</a:t>
                      </a:r>
                      <a:r>
                        <a:rPr lang="en-US" sz="1600" dirty="0">
                          <a:effectLst/>
                          <a:latin typeface="+mn-lt"/>
                        </a:rPr>
                        <a:t> </a:t>
                      </a:r>
                      <a:r>
                        <a:rPr lang="en-US" sz="1600" err="1">
                          <a:effectLst/>
                          <a:latin typeface="+mn-lt"/>
                        </a:rPr>
                        <a:t>по</a:t>
                      </a:r>
                      <a:r>
                        <a:rPr lang="en-US" sz="1600" dirty="0">
                          <a:effectLst/>
                          <a:latin typeface="+mn-lt"/>
                        </a:rPr>
                        <a:t> </a:t>
                      </a:r>
                      <a:r>
                        <a:rPr lang="en-US" sz="1600" err="1">
                          <a:effectLst/>
                          <a:latin typeface="+mn-lt"/>
                        </a:rPr>
                        <a:t>физическому</a:t>
                      </a:r>
                      <a:r>
                        <a:rPr lang="en-US" sz="1600">
                          <a:effectLst/>
                          <a:latin typeface="+mn-lt"/>
                        </a:rPr>
                        <a:t> и </a:t>
                      </a:r>
                      <a:r>
                        <a:rPr lang="en-US" sz="1600" err="1">
                          <a:effectLst/>
                          <a:latin typeface="+mn-lt"/>
                        </a:rPr>
                        <a:t>ментальному</a:t>
                      </a:r>
                      <a:r>
                        <a:rPr lang="en-US" sz="1600" dirty="0">
                          <a:effectLst/>
                          <a:latin typeface="+mn-lt"/>
                        </a:rPr>
                        <a:t> </a:t>
                      </a:r>
                      <a:r>
                        <a:rPr lang="en-US" sz="1600" err="1">
                          <a:effectLst/>
                          <a:latin typeface="+mn-lt"/>
                        </a:rPr>
                        <a:t>здоровью</a:t>
                      </a:r>
                      <a:r>
                        <a:rPr lang="en-US" sz="1600" dirty="0">
                          <a:effectLst/>
                          <a:latin typeface="+mn-lt"/>
                        </a:rPr>
                        <a:t> </a:t>
                      </a:r>
                    </a:p>
                  </a:txBody>
                  <a:tcPr marL="68580" marR="68580" marT="91440" marB="91440">
                    <a:lnT w="12700" cap="flat" cmpd="sng" algn="ctr">
                      <a:noFill/>
                      <a:prstDash val="solid"/>
                      <a:round/>
                      <a:headEnd type="none" w="med" len="med"/>
                      <a:tailEnd type="none" w="med" len="med"/>
                    </a:lnT>
                    <a:solidFill>
                      <a:srgbClr val="577F9F"/>
                    </a:solidFill>
                  </a:tcPr>
                </a:tc>
                <a:tc>
                  <a:txBody>
                    <a:bodyPr/>
                    <a:lstStyle/>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Услуги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экстренной</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помощи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при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травмах</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Услуги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по</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тестированию</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на</a:t>
                      </a:r>
                      <a:r>
                        <a:rPr lang="en-US" sz="1400" kern="1200" dirty="0">
                          <a:solidFill>
                            <a:schemeClr val="dk1"/>
                          </a:solidFill>
                          <a:effectLst/>
                          <a:latin typeface="+mn-lt"/>
                          <a:ea typeface="+mn-ea"/>
                          <a:cs typeface="+mn-cs"/>
                        </a:rPr>
                        <a:t> ВИЧ и ИППП, </a:t>
                      </a:r>
                      <a:r>
                        <a:rPr lang="en-US" sz="1400" kern="1200" dirty="0" err="1">
                          <a:solidFill>
                            <a:schemeClr val="dk1"/>
                          </a:solidFill>
                          <a:effectLst/>
                          <a:latin typeface="+mn-lt"/>
                          <a:ea typeface="+mn-ea"/>
                          <a:cs typeface="+mn-cs"/>
                        </a:rPr>
                        <a:t>профилактика</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поддержка</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Экстренная</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контрацепция</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Судебно</a:t>
                      </a:r>
                      <a:r>
                        <a:rPr lang="ru-RU"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медицинская</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экспертиза</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Первая</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помощь</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при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изнасиловании</a:t>
                      </a:r>
                      <a:endParaRPr lang="en-US" sz="1400" kern="1200" dirty="0">
                        <a:solidFill>
                          <a:schemeClr val="dk1"/>
                        </a:solidFill>
                        <a:effectLst/>
                        <a:latin typeface="+mn-lt"/>
                        <a:ea typeface="+mn-ea"/>
                        <a:cs typeface="+mn-cs"/>
                      </a:endParaRP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Соответствующая</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вакцинация</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ru" sz="1400" b="0" i="0" u="none" strike="noStrike" kern="1200" noProof="0" dirty="0">
                          <a:effectLst/>
                        </a:rPr>
                        <a:t>Обследование психического здоровья/лечение депрессии и посттравматического стрессового расстройства</a:t>
                      </a:r>
                      <a:r>
                        <a:rPr lang="en-US" sz="1400" b="0" i="0" u="none" strike="noStrike" kern="1200" noProof="0" dirty="0">
                          <a:effectLst/>
                        </a:rPr>
                        <a:t> </a:t>
                      </a:r>
                      <a:endParaRPr lang="en-US" sz="1400" kern="1200" dirty="0">
                        <a:solidFill>
                          <a:schemeClr val="dk1"/>
                        </a:solidFill>
                        <a:effectLst/>
                        <a:latin typeface="+mn-lt"/>
                        <a:ea typeface="+mn-ea"/>
                        <a:cs typeface="+mn-cs"/>
                      </a:endParaRPr>
                    </a:p>
                  </a:txBody>
                  <a:tcPr marL="68580" marR="68580" marT="91440" marB="91440">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2543499359"/>
                  </a:ext>
                </a:extLst>
              </a:tr>
              <a:tr h="2081919">
                <a:tc>
                  <a:txBody>
                    <a:bodyPr/>
                    <a:lstStyle/>
                    <a:p>
                      <a:pPr marL="0" marR="0">
                        <a:lnSpc>
                          <a:spcPts val="1800"/>
                        </a:lnSpc>
                        <a:spcBef>
                          <a:spcPts val="0"/>
                        </a:spcBef>
                        <a:spcAft>
                          <a:spcPts val="0"/>
                        </a:spcAft>
                      </a:pPr>
                      <a:r>
                        <a:rPr lang="en-US" sz="1600" err="1">
                          <a:effectLst/>
                          <a:latin typeface="+mn-lt"/>
                          <a:ea typeface="MS Mincho"/>
                          <a:cs typeface="Mangal"/>
                        </a:rPr>
                        <a:t>Социальные</a:t>
                      </a:r>
                      <a:r>
                        <a:rPr lang="en-US" sz="1600" dirty="0">
                          <a:effectLst/>
                          <a:latin typeface="+mn-lt"/>
                          <a:ea typeface="MS Mincho"/>
                          <a:cs typeface="Mangal"/>
                        </a:rPr>
                        <a:t> </a:t>
                      </a:r>
                      <a:r>
                        <a:rPr lang="en-US" sz="1600" err="1">
                          <a:effectLst/>
                          <a:latin typeface="+mn-lt"/>
                          <a:ea typeface="MS Mincho"/>
                          <a:cs typeface="Mangal"/>
                        </a:rPr>
                        <a:t>услуги</a:t>
                      </a:r>
                      <a:endParaRPr lang="en-US" sz="1600" dirty="0" err="1">
                        <a:effectLst/>
                        <a:latin typeface="+mn-lt"/>
                        <a:ea typeface="MS Mincho"/>
                        <a:cs typeface="Mangal"/>
                      </a:endParaRPr>
                    </a:p>
                  </a:txBody>
                  <a:tcPr marL="68580" marR="68580" marT="91440" marB="91440">
                    <a:solidFill>
                      <a:srgbClr val="577F9F"/>
                    </a:solidFill>
                  </a:tcPr>
                </a:tc>
                <a:tc>
                  <a:txBody>
                    <a:bodyPr/>
                    <a:lstStyle/>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Психосоциальная</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помощь</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группы</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поддержки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кризисное</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консультирование</a:t>
                      </a:r>
                      <a:r>
                        <a:rPr lang="en-US" sz="1400" kern="1200" dirty="0">
                          <a:solidFill>
                            <a:schemeClr val="dk1"/>
                          </a:solidFill>
                          <a:effectLst/>
                          <a:latin typeface="+mn-lt"/>
                          <a:ea typeface="+mn-ea"/>
                          <a:cs typeface="+mn-cs"/>
                        </a:rPr>
                        <a:t>)</a:t>
                      </a:r>
                    </a:p>
                    <a:p>
                      <a:pPr marL="174625" marR="0" lvl="0" indent="-172720" algn="l" rtl="0" eaLnBrk="1" fontAlgn="auto" latinLnBrk="0" hangingPunct="1">
                        <a:lnSpc>
                          <a:spcPts val="1800"/>
                        </a:lnSpc>
                        <a:spcBef>
                          <a:spcPts val="0"/>
                        </a:spcBef>
                        <a:spcAft>
                          <a:spcPts val="0"/>
                        </a:spcAft>
                        <a:buClrTx/>
                        <a:buSzTx/>
                        <a:buFont typeface="Arial" panose="020B0604020202020204" pitchFamily="34" charset="0"/>
                        <a:buChar char="•"/>
                      </a:pPr>
                      <a:r>
                        <a:rPr lang="en-US" sz="1400" kern="1200" dirty="0" err="1">
                          <a:solidFill>
                            <a:schemeClr val="dk1"/>
                          </a:solidFill>
                          <a:effectLst/>
                          <a:latin typeface="+mn-lt"/>
                          <a:ea typeface="+mn-ea"/>
                          <a:cs typeface="+mn-cs"/>
                        </a:rPr>
                        <a:t>Обеспечение</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безопасности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смена</a:t>
                      </a:r>
                      <a:r>
                        <a:rPr lang="en-US" sz="1400" kern="1200" dirty="0">
                          <a:solidFill>
                            <a:schemeClr val="dk1"/>
                          </a:solidFill>
                          <a:effectLst/>
                          <a:latin typeface="+mn-lt"/>
                          <a:ea typeface="+mn-ea"/>
                          <a:cs typeface="+mn-cs"/>
                        </a:rPr>
                        <a:t>/</a:t>
                      </a:r>
                      <a:r>
                        <a:rPr lang="en-US" sz="1400" kern="1200" dirty="0" err="1">
                          <a:solidFill>
                            <a:schemeClr val="dk1"/>
                          </a:solidFill>
                          <a:effectLst/>
                          <a:latin typeface="+mn-lt"/>
                          <a:ea typeface="+mn-ea"/>
                          <a:cs typeface="+mn-cs"/>
                        </a:rPr>
                        <a:t>восстановление</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документов</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Шелтеры</a:t>
                      </a:r>
                      <a:r>
                        <a:rPr lang="en-US" sz="1400" kern="1200" dirty="0">
                          <a:solidFill>
                            <a:schemeClr val="dk1"/>
                          </a:solidFill>
                          <a:effectLst/>
                          <a:latin typeface="+mn-lt"/>
                          <a:ea typeface="+mn-ea"/>
                          <a:cs typeface="+mn-cs"/>
                        </a:rPr>
                        <a:t>                       </a:t>
                      </a:r>
                      <a:r>
                        <a:rPr lang="en-US" sz="1400" kern="1200" dirty="0">
                          <a:solidFill>
                            <a:schemeClr val="dk1"/>
                          </a:solidFill>
                          <a:effectLst/>
                          <a:latin typeface="Alright Sans Medium"/>
                          <a:ea typeface="+mn-ea"/>
                          <a:cs typeface="+mn-cs"/>
                        </a:rPr>
                        <a:t></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Образовантельные</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сессии</a:t>
                      </a:r>
                      <a:endParaRPr lang="en-US" sz="1400" kern="1200" dirty="0">
                        <a:solidFill>
                          <a:schemeClr val="dk1"/>
                        </a:solidFill>
                        <a:effectLst/>
                        <a:latin typeface="+mn-lt"/>
                        <a:ea typeface="+mn-ea"/>
                        <a:cs typeface="+mn-cs"/>
                      </a:endParaRP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Финансовая</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помощь</a:t>
                      </a:r>
                      <a:r>
                        <a:rPr lang="en-US" sz="1400" kern="1200" dirty="0">
                          <a:solidFill>
                            <a:schemeClr val="dk1"/>
                          </a:solidFill>
                          <a:effectLst/>
                          <a:latin typeface="+mn-lt"/>
                          <a:ea typeface="+mn-ea"/>
                          <a:cs typeface="+mn-cs"/>
                        </a:rPr>
                        <a:t>              </a:t>
                      </a:r>
                      <a:r>
                        <a:rPr lang="en-US" sz="1400" kern="1200" dirty="0">
                          <a:solidFill>
                            <a:schemeClr val="dk1"/>
                          </a:solidFill>
                          <a:effectLst/>
                          <a:latin typeface="Alright Sans Medium"/>
                          <a:ea typeface="+mn-ea"/>
                          <a:cs typeface="+mn-cs"/>
                        </a:rPr>
                        <a:t></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Предоставление</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питания</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продуктовых</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пакетов</a:t>
                      </a:r>
                      <a:endParaRPr lang="en-US" sz="1400" kern="1200" dirty="0">
                        <a:solidFill>
                          <a:schemeClr val="dk1"/>
                        </a:solidFill>
                        <a:effectLst/>
                        <a:latin typeface="+mn-lt"/>
                        <a:ea typeface="+mn-ea"/>
                        <a:cs typeface="+mn-cs"/>
                      </a:endParaRPr>
                    </a:p>
                    <a:p>
                      <a:pPr marL="174625" marR="0" lvl="0" indent="-172720" algn="l">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Уход</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за</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детьми</a:t>
                      </a:r>
                      <a:r>
                        <a:rPr lang="en-US" sz="1400" kern="1200" dirty="0">
                          <a:solidFill>
                            <a:schemeClr val="dk1"/>
                          </a:solidFill>
                          <a:effectLst/>
                          <a:latin typeface="+mn-lt"/>
                          <a:ea typeface="+mn-ea"/>
                          <a:cs typeface="+mn-cs"/>
                        </a:rPr>
                        <a:t>                 </a:t>
                      </a:r>
                      <a:r>
                        <a:rPr lang="en-US" sz="1400" kern="1200" dirty="0">
                          <a:solidFill>
                            <a:schemeClr val="dk1"/>
                          </a:solidFill>
                          <a:effectLst/>
                          <a:latin typeface="Alright Sans Medium"/>
                          <a:ea typeface="+mn-ea"/>
                          <a:cs typeface="+mn-cs"/>
                        </a:rPr>
                        <a:t></a:t>
                      </a:r>
                      <a:r>
                        <a:rPr lang="en-US" sz="1400"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У</a:t>
                      </a:r>
                      <a:r>
                        <a:rPr lang="en-US" sz="1400" kern="1200" dirty="0" err="1">
                          <a:solidFill>
                            <a:schemeClr val="dk1"/>
                          </a:solidFill>
                          <a:effectLst/>
                          <a:latin typeface="+mn-lt"/>
                          <a:ea typeface="+mn-ea"/>
                          <a:cs typeface="+mn-cs"/>
                        </a:rPr>
                        <a:t>слуги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переводчика</a:t>
                      </a:r>
                      <a:r>
                        <a:rPr lang="en-US" sz="1400" kern="1200" dirty="0">
                          <a:solidFill>
                            <a:schemeClr val="dk1"/>
                          </a:solidFill>
                          <a:effectLst/>
                          <a:latin typeface="+mn-lt"/>
                          <a:ea typeface="+mn-ea"/>
                          <a:cs typeface="+mn-cs"/>
                        </a:rPr>
                        <a:t> </a:t>
                      </a:r>
                    </a:p>
                  </a:txBody>
                  <a:tcPr marL="68580" marR="68580" marT="91440" marB="91440">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kern="1200">
                        <a:solidFill>
                          <a:schemeClr val="dk1"/>
                        </a:solidFill>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marL="0" marR="0">
                        <a:spcBef>
                          <a:spcPts val="0"/>
                        </a:spcBef>
                        <a:spcAft>
                          <a:spcPts val="0"/>
                        </a:spcAft>
                      </a:pPr>
                      <a:endParaRPr lang="en-US" sz="1600">
                        <a:effectLst/>
                        <a:latin typeface="Calibri" panose="020F0502020204030204" pitchFamily="34" charset="0"/>
                        <a:ea typeface="MS Mincho" panose="02020609040205080304" pitchFamily="49" charset="-128"/>
                        <a:cs typeface="Mangal" panose="02040503050203030202" pitchFamily="18" charset="0"/>
                      </a:endParaRPr>
                    </a:p>
                  </a:txBody>
                  <a:tcPr marL="68580" marR="68580" marT="91440" marB="91440">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3888684421"/>
                  </a:ext>
                </a:extLst>
              </a:tr>
              <a:tr h="2324016">
                <a:tc>
                  <a:txBody>
                    <a:bodyPr/>
                    <a:lstStyle/>
                    <a:p>
                      <a:pPr marL="0" marR="0" lvl="0">
                        <a:lnSpc>
                          <a:spcPts val="1800"/>
                        </a:lnSpc>
                        <a:spcBef>
                          <a:spcPts val="0"/>
                        </a:spcBef>
                        <a:spcAft>
                          <a:spcPts val="0"/>
                        </a:spcAft>
                        <a:buNone/>
                      </a:pPr>
                      <a:r>
                        <a:rPr lang="en-US" sz="1600" dirty="0" err="1">
                          <a:effectLst/>
                          <a:latin typeface="+mn-lt"/>
                          <a:ea typeface="MS Mincho"/>
                          <a:cs typeface="Mangal"/>
                        </a:rPr>
                        <a:t>Юридические</a:t>
                      </a:r>
                      <a:r>
                        <a:rPr lang="en-US" sz="1600" dirty="0">
                          <a:effectLst/>
                          <a:latin typeface="+mn-lt"/>
                          <a:ea typeface="MS Mincho"/>
                          <a:cs typeface="Mangal"/>
                        </a:rPr>
                        <a:t>/</a:t>
                      </a:r>
                      <a:r>
                        <a:rPr lang="en-US" sz="1600" dirty="0" err="1">
                          <a:effectLst/>
                          <a:latin typeface="+mn-lt"/>
                          <a:ea typeface="MS Mincho"/>
                          <a:cs typeface="Mangal"/>
                        </a:rPr>
                        <a:t>правовые</a:t>
                      </a:r>
                      <a:r>
                        <a:rPr lang="ru-RU" sz="1600" dirty="0">
                          <a:effectLst/>
                          <a:latin typeface="+mn-lt"/>
                          <a:ea typeface="MS Mincho"/>
                          <a:cs typeface="Mangal"/>
                        </a:rPr>
                        <a:t>/</a:t>
                      </a:r>
                      <a:r>
                        <a:rPr lang="en-US" sz="1600" dirty="0" err="1">
                          <a:effectLst/>
                          <a:latin typeface="+mn-lt"/>
                          <a:ea typeface="MS Mincho"/>
                          <a:cs typeface="Mangal"/>
                        </a:rPr>
                        <a:t>судебные</a:t>
                      </a:r>
                      <a:r>
                        <a:rPr lang="en-US" sz="1600" dirty="0">
                          <a:effectLst/>
                          <a:latin typeface="+mn-lt"/>
                          <a:ea typeface="MS Mincho"/>
                          <a:cs typeface="Mangal"/>
                        </a:rPr>
                        <a:t> </a:t>
                      </a:r>
                      <a:r>
                        <a:rPr lang="en-US" sz="1600" dirty="0" err="1">
                          <a:effectLst/>
                          <a:latin typeface="+mn-lt"/>
                          <a:ea typeface="MS Mincho"/>
                          <a:cs typeface="Mangal"/>
                        </a:rPr>
                        <a:t>услуги</a:t>
                      </a:r>
                      <a:endParaRPr lang="en-US" sz="1600" dirty="0">
                        <a:effectLst/>
                        <a:latin typeface="+mn-lt"/>
                        <a:ea typeface="MS Mincho"/>
                        <a:cs typeface="Mangal"/>
                      </a:endParaRPr>
                    </a:p>
                  </a:txBody>
                  <a:tcPr marL="68580" marR="68580" marT="91440" marB="91440">
                    <a:solidFill>
                      <a:srgbClr val="577F9F"/>
                    </a:solidFill>
                  </a:tcPr>
                </a:tc>
                <a:tc>
                  <a:txBody>
                    <a:bodyPr/>
                    <a:lstStyle/>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Информация</a:t>
                      </a:r>
                      <a:r>
                        <a:rPr lang="en-US" sz="1400" kern="1200" dirty="0">
                          <a:solidFill>
                            <a:schemeClr val="dk1"/>
                          </a:solidFill>
                          <a:effectLst/>
                          <a:latin typeface="+mn-lt"/>
                          <a:ea typeface="+mn-ea"/>
                          <a:cs typeface="+mn-cs"/>
                        </a:rPr>
                        <a:t> о </a:t>
                      </a:r>
                      <a:r>
                        <a:rPr lang="en-US" sz="1400" kern="1200" dirty="0" err="1">
                          <a:solidFill>
                            <a:schemeClr val="dk1"/>
                          </a:solidFill>
                          <a:effectLst/>
                          <a:latin typeface="+mn-lt"/>
                          <a:ea typeface="+mn-ea"/>
                          <a:cs typeface="+mn-cs"/>
                        </a:rPr>
                        <a:t>правах</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клиента</a:t>
                      </a:r>
                      <a:r>
                        <a:rPr lang="en-US" sz="1400" kern="1200" dirty="0">
                          <a:solidFill>
                            <a:schemeClr val="dk1"/>
                          </a:solidFill>
                          <a:effectLst/>
                          <a:latin typeface="+mn-lt"/>
                          <a:ea typeface="+mn-ea"/>
                          <a:cs typeface="+mn-cs"/>
                        </a:rPr>
                        <a:t> </a:t>
                      </a:r>
                      <a:endParaRPr lang="en-US" dirty="0"/>
                    </a:p>
                    <a:p>
                      <a:pPr marL="174625" marR="0" lvl="0" indent="-172720" algn="l">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Информация</a:t>
                      </a:r>
                      <a:r>
                        <a:rPr lang="en-US" sz="1400" kern="1200" dirty="0">
                          <a:solidFill>
                            <a:schemeClr val="dk1"/>
                          </a:solidFill>
                          <a:effectLst/>
                          <a:latin typeface="+mn-lt"/>
                          <a:ea typeface="+mn-ea"/>
                          <a:cs typeface="+mn-cs"/>
                        </a:rPr>
                        <a:t> </a:t>
                      </a:r>
                      <a:r>
                        <a:rPr lang="ru-RU" sz="1400" kern="1200" dirty="0">
                          <a:solidFill>
                            <a:schemeClr val="dk1"/>
                          </a:solidFill>
                          <a:effectLst/>
                          <a:latin typeface="+mn-lt"/>
                          <a:ea typeface="+mn-ea"/>
                          <a:cs typeface="+mn-cs"/>
                        </a:rPr>
                        <a:t>о </a:t>
                      </a:r>
                      <a:r>
                        <a:rPr lang="en-US" sz="1400" kern="1200" dirty="0" err="1">
                          <a:solidFill>
                            <a:schemeClr val="dk1"/>
                          </a:solidFill>
                          <a:effectLst/>
                          <a:latin typeface="+mn-lt"/>
                          <a:ea typeface="+mn-ea"/>
                          <a:cs typeface="+mn-cs"/>
                        </a:rPr>
                        <a:t>правохранительных</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процедур</a:t>
                      </a:r>
                      <a:r>
                        <a:rPr lang="ru-RU" sz="1400" kern="1200" dirty="0">
                          <a:solidFill>
                            <a:schemeClr val="dk1"/>
                          </a:solidFill>
                          <a:effectLst/>
                          <a:latin typeface="+mn-lt"/>
                          <a:ea typeface="+mn-ea"/>
                          <a:cs typeface="+mn-cs"/>
                        </a:rPr>
                        <a:t>ах</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Помощь</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правохранительных</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органов</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en-US" sz="1400" kern="1200" dirty="0" err="1">
                          <a:solidFill>
                            <a:schemeClr val="dk1"/>
                          </a:solidFill>
                          <a:effectLst/>
                          <a:latin typeface="+mn-lt"/>
                          <a:ea typeface="+mn-ea"/>
                          <a:cs typeface="+mn-cs"/>
                        </a:rPr>
                        <a:t>Консультации</a:t>
                      </a:r>
                      <a:r>
                        <a:rPr lang="en-US" sz="1400" kern="1200" dirty="0">
                          <a:solidFill>
                            <a:schemeClr val="dk1"/>
                          </a:solidFill>
                          <a:effectLst/>
                          <a:latin typeface="+mn-lt"/>
                          <a:ea typeface="+mn-ea"/>
                          <a:cs typeface="+mn-cs"/>
                        </a:rPr>
                        <a:t> </a:t>
                      </a:r>
                      <a:r>
                        <a:rPr lang="en-US" sz="1400" kern="1200" dirty="0" err="1">
                          <a:solidFill>
                            <a:schemeClr val="dk1"/>
                          </a:solidFill>
                          <a:effectLst/>
                          <a:latin typeface="+mn-lt"/>
                          <a:ea typeface="+mn-ea"/>
                          <a:cs typeface="+mn-cs"/>
                        </a:rPr>
                        <a:t>юриста</a:t>
                      </a:r>
                      <a:r>
                        <a:rPr lang="en-US" sz="1400" kern="1200" dirty="0">
                          <a:solidFill>
                            <a:schemeClr val="dk1"/>
                          </a:solidFill>
                          <a:effectLst/>
                          <a:latin typeface="+mn-lt"/>
                          <a:ea typeface="+mn-ea"/>
                          <a:cs typeface="+mn-cs"/>
                        </a:rPr>
                        <a:t> </a:t>
                      </a:r>
                    </a:p>
                    <a:p>
                      <a:pPr marL="174625" marR="0" indent="-172720" algn="l" rtl="0" eaLnBrk="1" latinLnBrk="0" hangingPunct="1">
                        <a:lnSpc>
                          <a:spcPts val="1800"/>
                        </a:lnSpc>
                        <a:spcBef>
                          <a:spcPts val="0"/>
                        </a:spcBef>
                        <a:spcAft>
                          <a:spcPts val="0"/>
                        </a:spcAft>
                        <a:buFont typeface="Arial" panose="020B0604020202020204" pitchFamily="34" charset="0"/>
                        <a:buChar char="•"/>
                      </a:pPr>
                      <a:r>
                        <a:rPr lang="ru" sz="1400" b="0" i="0" u="none" strike="noStrike" kern="1200" noProof="0" dirty="0">
                          <a:effectLst/>
                        </a:rPr>
                        <a:t>Подача заявления/документальное оформление дела </a:t>
                      </a:r>
                    </a:p>
                    <a:p>
                      <a:pPr marL="174625" marR="0" lvl="0" indent="-172720" algn="l">
                        <a:lnSpc>
                          <a:spcPts val="1800"/>
                        </a:lnSpc>
                        <a:spcBef>
                          <a:spcPts val="0"/>
                        </a:spcBef>
                        <a:spcAft>
                          <a:spcPts val="0"/>
                        </a:spcAft>
                        <a:buFont typeface="Arial" panose="020B0604020202020204" pitchFamily="34" charset="0"/>
                        <a:buChar char="•"/>
                      </a:pPr>
                      <a:r>
                        <a:rPr lang="ru" sz="1400" b="0" i="0" u="none" strike="noStrike" kern="1200" noProof="0" dirty="0">
                          <a:effectLst/>
                        </a:rPr>
                        <a:t>Возможность добиваться возмещения ущерба в случае неправомерного ареста</a:t>
                      </a:r>
                      <a:endParaRPr lang="en-US" dirty="0"/>
                    </a:p>
                    <a:p>
                      <a:pPr marL="174625" marR="0" lvl="0" indent="-172720" algn="l">
                        <a:lnSpc>
                          <a:spcPts val="1800"/>
                        </a:lnSpc>
                        <a:spcBef>
                          <a:spcPts val="0"/>
                        </a:spcBef>
                        <a:spcAft>
                          <a:spcPts val="0"/>
                        </a:spcAft>
                        <a:buFont typeface="Arial" panose="020B0604020202020204" pitchFamily="34" charset="0"/>
                        <a:buChar char="•"/>
                      </a:pPr>
                      <a:r>
                        <a:rPr lang="ru" sz="1400" b="0" i="0" u="none" strike="noStrike" kern="1200" noProof="0" dirty="0">
                          <a:effectLst/>
                        </a:rPr>
                        <a:t>Доступ к АРВ-препаратам, </a:t>
                      </a:r>
                      <a:r>
                        <a:rPr lang="ru-RU" sz="1400" b="0" i="0" u="none" strike="noStrike" kern="1200" noProof="0" dirty="0">
                          <a:effectLst/>
                        </a:rPr>
                        <a:t>в том числе</a:t>
                      </a:r>
                      <a:r>
                        <a:rPr lang="ru" sz="1400" b="0" i="0" u="none" strike="noStrike" kern="1200" noProof="0" dirty="0">
                          <a:effectLst/>
                        </a:rPr>
                        <a:t> в местах лишения свободы </a:t>
                      </a:r>
                      <a:r>
                        <a:rPr lang="en-US" sz="1400" b="0" i="0" u="none" strike="noStrike" kern="1200" noProof="0" dirty="0">
                          <a:effectLst/>
                        </a:rPr>
                        <a:t> </a:t>
                      </a:r>
                      <a:endParaRPr lang="en-US" dirty="0"/>
                    </a:p>
                  </a:txBody>
                  <a:tcPr marL="68580" marR="68580" marT="91440" marB="91440">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endParaRPr lang="en-US" sz="1600"/>
                    </a:p>
                  </a:txBody>
                  <a:tcPr marL="68580" marR="68580" marT="91440" marB="91440">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endParaRPr lang="en-US" sz="1600" dirty="0"/>
                    </a:p>
                  </a:txBody>
                  <a:tcPr marL="68580" marR="68580" marT="91440" marB="91440">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682636185"/>
                  </a:ext>
                </a:extLst>
              </a:tr>
            </a:tbl>
          </a:graphicData>
        </a:graphic>
      </p:graphicFrame>
    </p:spTree>
    <p:extLst>
      <p:ext uri="{BB962C8B-B14F-4D97-AF65-F5344CB8AC3E}">
        <p14:creationId xmlns:p14="http://schemas.microsoft.com/office/powerpoint/2010/main" val="403365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Arial"/>
                <a:cs typeface="Arial"/>
              </a:rPr>
              <a:t>Матрица</a:t>
            </a:r>
            <a:r>
              <a:rPr lang="en-US" dirty="0">
                <a:latin typeface="Arial"/>
                <a:cs typeface="Arial"/>
              </a:rPr>
              <a:t> </a:t>
            </a:r>
            <a:r>
              <a:rPr lang="en-US" dirty="0" err="1">
                <a:latin typeface="Arial"/>
                <a:cs typeface="Arial"/>
              </a:rPr>
              <a:t>перенаправления</a:t>
            </a:r>
            <a:r>
              <a:rPr lang="en-US" dirty="0">
                <a:latin typeface="Arial"/>
                <a:cs typeface="Arial"/>
              </a:rPr>
              <a:t> </a:t>
            </a:r>
            <a:r>
              <a:rPr lang="en-US" dirty="0" err="1">
                <a:latin typeface="Arial"/>
                <a:cs typeface="Arial"/>
              </a:rPr>
              <a:t>на</a:t>
            </a:r>
            <a:r>
              <a:rPr lang="en-US" dirty="0">
                <a:latin typeface="Arial"/>
                <a:cs typeface="Arial"/>
              </a:rPr>
              <a:t> </a:t>
            </a:r>
            <a:r>
              <a:rPr lang="en-US" dirty="0" err="1">
                <a:latin typeface="Arial"/>
                <a:cs typeface="Arial"/>
              </a:rPr>
              <a:t>услуги</a:t>
            </a:r>
            <a:r>
              <a:rPr lang="en-US" dirty="0">
                <a:latin typeface="Arial"/>
                <a:cs typeface="Arial"/>
              </a:rPr>
              <a:t> в </a:t>
            </a:r>
            <a:r>
              <a:rPr lang="ru-RU" dirty="0">
                <a:latin typeface="Arial"/>
                <a:cs typeface="Arial"/>
              </a:rPr>
              <a:t>о</a:t>
            </a:r>
            <a:r>
              <a:rPr lang="en-US" dirty="0" err="1">
                <a:latin typeface="Arial"/>
                <a:cs typeface="Arial"/>
              </a:rPr>
              <a:t>бласти</a:t>
            </a:r>
            <a:r>
              <a:rPr lang="en-US" dirty="0">
                <a:latin typeface="Arial"/>
                <a:cs typeface="Arial"/>
              </a:rPr>
              <a:t>/</a:t>
            </a:r>
            <a:r>
              <a:rPr lang="en-US" dirty="0" err="1">
                <a:latin typeface="Arial"/>
                <a:cs typeface="Arial"/>
              </a:rPr>
              <a:t>городе</a:t>
            </a:r>
            <a:r>
              <a:rPr lang="en-US" dirty="0">
                <a:latin typeface="Arial"/>
                <a:cs typeface="Arial"/>
              </a:rPr>
              <a:t> и </a:t>
            </a:r>
            <a:r>
              <a:rPr lang="en-US" dirty="0" err="1">
                <a:latin typeface="Arial"/>
                <a:cs typeface="Arial"/>
              </a:rPr>
              <a:t>т.д</a:t>
            </a:r>
            <a:r>
              <a:rPr lang="en-US" dirty="0">
                <a:latin typeface="Arial"/>
                <a:cs typeface="Arial"/>
              </a:rPr>
              <a:t>.</a:t>
            </a:r>
            <a:endParaRPr lang="en-US" dirty="0">
              <a:solidFill>
                <a:schemeClr val="accent4"/>
              </a:solidFill>
              <a:latin typeface="Arial"/>
              <a:cs typeface="Arial"/>
            </a:endParaRPr>
          </a:p>
        </p:txBody>
      </p:sp>
      <p:sp>
        <p:nvSpPr>
          <p:cNvPr id="3" name="Text Placeholder 2"/>
          <p:cNvSpPr>
            <a:spLocks noGrp="1"/>
          </p:cNvSpPr>
          <p:nvPr>
            <p:ph type="body" idx="1"/>
          </p:nvPr>
        </p:nvSpPr>
        <p:spPr>
          <a:xfrm>
            <a:off x="838200" y="1481757"/>
            <a:ext cx="3108339" cy="4932746"/>
          </a:xfrm>
        </p:spPr>
        <p:txBody>
          <a:bodyPr/>
          <a:lstStyle/>
          <a:p>
            <a:pPr marL="0" indent="0">
              <a:buNone/>
            </a:pPr>
            <a:r>
              <a:rPr lang="en-US" sz="2400" b="1" cap="all">
                <a:solidFill>
                  <a:schemeClr val="accent4"/>
                </a:solidFill>
              </a:rPr>
              <a:t>[НПО </a:t>
            </a:r>
            <a:r>
              <a:rPr lang="en-US" sz="2400" b="1" cap="all" err="1">
                <a:solidFill>
                  <a:schemeClr val="accent4"/>
                </a:solidFill>
              </a:rPr>
              <a:t>должны</a:t>
            </a:r>
            <a:r>
              <a:rPr lang="en-US" sz="2400" b="1" cap="all" dirty="0">
                <a:solidFill>
                  <a:schemeClr val="accent4"/>
                </a:solidFill>
              </a:rPr>
              <a:t> </a:t>
            </a:r>
            <a:r>
              <a:rPr lang="en-US" sz="2400" b="1" cap="all" err="1">
                <a:solidFill>
                  <a:schemeClr val="accent4"/>
                </a:solidFill>
              </a:rPr>
              <a:t>добавить</a:t>
            </a:r>
            <a:r>
              <a:rPr lang="en-US" sz="2400" b="1" cap="all" dirty="0">
                <a:solidFill>
                  <a:schemeClr val="accent4"/>
                </a:solidFill>
              </a:rPr>
              <a:t> </a:t>
            </a:r>
            <a:r>
              <a:rPr lang="en-US" sz="2400" b="1" cap="all">
                <a:solidFill>
                  <a:schemeClr val="accent4"/>
                </a:solidFill>
              </a:rPr>
              <a:t>информацию по </a:t>
            </a:r>
            <a:r>
              <a:rPr lang="en-US" sz="2400" b="1" cap="all" err="1">
                <a:solidFill>
                  <a:schemeClr val="accent4"/>
                </a:solidFill>
              </a:rPr>
              <a:t>перенаправлен</a:t>
            </a:r>
            <a:r>
              <a:rPr lang="en-US" sz="2400" b="1" cap="all">
                <a:solidFill>
                  <a:schemeClr val="accent4"/>
                </a:solidFill>
              </a:rPr>
              <a:t>ию</a:t>
            </a:r>
            <a:r>
              <a:rPr lang="en-US" sz="2400" b="1" cap="all" dirty="0">
                <a:solidFill>
                  <a:schemeClr val="accent4"/>
                </a:solidFill>
              </a:rPr>
              <a:t> </a:t>
            </a:r>
            <a:r>
              <a:rPr lang="en-US" sz="2400" b="1" cap="all" err="1">
                <a:solidFill>
                  <a:schemeClr val="accent4"/>
                </a:solidFill>
              </a:rPr>
              <a:t>на</a:t>
            </a:r>
            <a:r>
              <a:rPr lang="en-US" sz="2400" b="1" cap="all" dirty="0">
                <a:solidFill>
                  <a:schemeClr val="accent4"/>
                </a:solidFill>
              </a:rPr>
              <a:t> </a:t>
            </a:r>
            <a:r>
              <a:rPr lang="en-US" sz="2400" b="1" cap="all" err="1">
                <a:solidFill>
                  <a:schemeClr val="accent4"/>
                </a:solidFill>
              </a:rPr>
              <a:t>услуги</a:t>
            </a:r>
            <a:r>
              <a:rPr lang="en-US" sz="2400" b="1" cap="all" dirty="0">
                <a:solidFill>
                  <a:schemeClr val="accent4"/>
                </a:solidFill>
              </a:rPr>
              <a:t> </a:t>
            </a:r>
            <a:r>
              <a:rPr lang="en-US" sz="2400" b="1" cap="all" err="1">
                <a:solidFill>
                  <a:schemeClr val="accent4"/>
                </a:solidFill>
              </a:rPr>
              <a:t>клиентов</a:t>
            </a:r>
            <a:r>
              <a:rPr lang="en-US" sz="2400" b="1" cap="all">
                <a:solidFill>
                  <a:schemeClr val="accent4"/>
                </a:solidFill>
              </a:rPr>
              <a:t>, </a:t>
            </a:r>
            <a:r>
              <a:rPr lang="en-US" sz="2400" b="1" cap="all" err="1">
                <a:solidFill>
                  <a:schemeClr val="accent4"/>
                </a:solidFill>
              </a:rPr>
              <a:t>пострадавших</a:t>
            </a:r>
            <a:r>
              <a:rPr lang="en-US" sz="2400" b="1" cap="all" dirty="0">
                <a:solidFill>
                  <a:schemeClr val="accent4"/>
                </a:solidFill>
              </a:rPr>
              <a:t> </a:t>
            </a:r>
            <a:r>
              <a:rPr lang="en-US" sz="2400" b="1" cap="all" err="1">
                <a:solidFill>
                  <a:schemeClr val="accent4"/>
                </a:solidFill>
              </a:rPr>
              <a:t>от</a:t>
            </a:r>
            <a:r>
              <a:rPr lang="en-US" sz="2400" b="1" cap="all" dirty="0">
                <a:solidFill>
                  <a:schemeClr val="accent4"/>
                </a:solidFill>
              </a:rPr>
              <a:t> </a:t>
            </a:r>
            <a:r>
              <a:rPr lang="en-US" sz="2400" b="1" cap="all" err="1">
                <a:solidFill>
                  <a:schemeClr val="accent4"/>
                </a:solidFill>
              </a:rPr>
              <a:t>насилия</a:t>
            </a:r>
            <a:r>
              <a:rPr lang="en-US" sz="2400" b="1" cap="all" dirty="0">
                <a:solidFill>
                  <a:schemeClr val="accent4"/>
                </a:solidFill>
              </a:rPr>
              <a:t> ]</a:t>
            </a:r>
          </a:p>
        </p:txBody>
      </p:sp>
      <p:graphicFrame>
        <p:nvGraphicFramePr>
          <p:cNvPr id="5" name="Table 4">
            <a:extLst>
              <a:ext uri="{FF2B5EF4-FFF2-40B4-BE49-F238E27FC236}">
                <a16:creationId xmlns:a16="http://schemas.microsoft.com/office/drawing/2014/main" id="{731FB6DE-9AC2-4BB9-BDD1-4A970190410A}"/>
              </a:ext>
            </a:extLst>
          </p:cNvPr>
          <p:cNvGraphicFramePr>
            <a:graphicFrameLocks noGrp="1"/>
          </p:cNvGraphicFramePr>
          <p:nvPr>
            <p:extLst>
              <p:ext uri="{D42A27DB-BD31-4B8C-83A1-F6EECF244321}">
                <p14:modId xmlns:p14="http://schemas.microsoft.com/office/powerpoint/2010/main" val="2421476031"/>
              </p:ext>
            </p:extLst>
          </p:nvPr>
        </p:nvGraphicFramePr>
        <p:xfrm>
          <a:off x="3958682" y="1375317"/>
          <a:ext cx="7937651" cy="5675970"/>
        </p:xfrm>
        <a:graphic>
          <a:graphicData uri="http://schemas.openxmlformats.org/drawingml/2006/table">
            <a:tbl>
              <a:tblPr firstRow="1" bandRow="1">
                <a:tableStyleId>{5C22544A-7EE6-4342-B048-85BDC9FD1C3A}</a:tableStyleId>
              </a:tblPr>
              <a:tblGrid>
                <a:gridCol w="2750634">
                  <a:extLst>
                    <a:ext uri="{9D8B030D-6E8A-4147-A177-3AD203B41FA5}">
                      <a16:colId xmlns:a16="http://schemas.microsoft.com/office/drawing/2014/main" val="1590768146"/>
                    </a:ext>
                  </a:extLst>
                </a:gridCol>
                <a:gridCol w="2541133">
                  <a:extLst>
                    <a:ext uri="{9D8B030D-6E8A-4147-A177-3AD203B41FA5}">
                      <a16:colId xmlns:a16="http://schemas.microsoft.com/office/drawing/2014/main" val="4280322874"/>
                    </a:ext>
                  </a:extLst>
                </a:gridCol>
                <a:gridCol w="2645884">
                  <a:extLst>
                    <a:ext uri="{9D8B030D-6E8A-4147-A177-3AD203B41FA5}">
                      <a16:colId xmlns:a16="http://schemas.microsoft.com/office/drawing/2014/main" val="8306329"/>
                    </a:ext>
                  </a:extLst>
                </a:gridCol>
              </a:tblGrid>
              <a:tr h="799170">
                <a:tc>
                  <a:txBody>
                    <a:bodyPr/>
                    <a:lstStyle/>
                    <a:p>
                      <a:r>
                        <a:rPr lang="en-US" sz="1600" b="1" i="0" u="none" strike="noStrike" kern="1200" baseline="0" err="1">
                          <a:solidFill>
                            <a:schemeClr val="lt1"/>
                          </a:solidFill>
                          <a:latin typeface="+mn-lt"/>
                          <a:ea typeface="+mn-ea"/>
                          <a:cs typeface="+mn-cs"/>
                        </a:rPr>
                        <a:t>Медицинские</a:t>
                      </a:r>
                      <a:r>
                        <a:rPr lang="en-US" sz="1600" b="1" i="0" u="none" strike="noStrike" kern="1200" baseline="0">
                          <a:solidFill>
                            <a:schemeClr val="lt1"/>
                          </a:solidFill>
                          <a:latin typeface="+mn-lt"/>
                          <a:ea typeface="+mn-ea"/>
                          <a:cs typeface="+mn-cs"/>
                        </a:rPr>
                        <a:t> </a:t>
                      </a:r>
                      <a:r>
                        <a:rPr lang="en-US" sz="1600" b="1" i="0" u="none" strike="noStrike" kern="1200" baseline="0" err="1">
                          <a:solidFill>
                            <a:schemeClr val="lt1"/>
                          </a:solidFill>
                          <a:latin typeface="+mn-lt"/>
                          <a:ea typeface="+mn-ea"/>
                          <a:cs typeface="+mn-cs"/>
                        </a:rPr>
                        <a:t>услуги</a:t>
                      </a:r>
                      <a:r>
                        <a:rPr lang="en-US" sz="1600" b="1" i="0" u="none" strike="noStrike" kern="1200" baseline="0">
                          <a:solidFill>
                            <a:schemeClr val="lt1"/>
                          </a:solidFill>
                          <a:latin typeface="+mn-lt"/>
                          <a:ea typeface="+mn-ea"/>
                          <a:cs typeface="+mn-cs"/>
                        </a:rPr>
                        <a:t> </a:t>
                      </a:r>
                      <a:endParaRPr lang="en-US" sz="1600" b="0" i="0" u="none" strike="noStrike" kern="1200" baseline="0">
                        <a:solidFill>
                          <a:schemeClr val="lt1"/>
                        </a:solidFill>
                        <a:latin typeface="+mn-lt"/>
                        <a:ea typeface="+mn-ea"/>
                        <a:cs typeface="+mn-cs"/>
                      </a:endParaRPr>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pPr lvl="0">
                        <a:buNone/>
                      </a:pPr>
                      <a:r>
                        <a:rPr lang="en-US" sz="1600" b="1" i="0" u="none" strike="noStrike" kern="1200" baseline="0" err="1">
                          <a:solidFill>
                            <a:schemeClr val="lt1"/>
                          </a:solidFill>
                          <a:latin typeface="+mn-lt"/>
                          <a:ea typeface="+mn-ea"/>
                          <a:cs typeface="+mn-cs"/>
                        </a:rPr>
                        <a:t>Социальные</a:t>
                      </a:r>
                      <a:r>
                        <a:rPr lang="en-US" sz="1600" b="1" i="0" u="none" strike="noStrike" kern="1200" baseline="0">
                          <a:solidFill>
                            <a:schemeClr val="lt1"/>
                          </a:solidFill>
                          <a:latin typeface="+mn-lt"/>
                          <a:ea typeface="+mn-ea"/>
                          <a:cs typeface="+mn-cs"/>
                        </a:rPr>
                        <a:t> </a:t>
                      </a:r>
                      <a:r>
                        <a:rPr lang="en-US" sz="1600" b="1" i="0" u="none" strike="noStrike" kern="1200" baseline="0" err="1">
                          <a:solidFill>
                            <a:schemeClr val="lt1"/>
                          </a:solidFill>
                          <a:latin typeface="+mn-lt"/>
                          <a:ea typeface="+mn-ea"/>
                          <a:cs typeface="+mn-cs"/>
                        </a:rPr>
                        <a:t>услуги</a:t>
                      </a:r>
                      <a:endParaRPr lang="en-US" err="1"/>
                    </a:p>
                  </a:txBody>
                  <a:tcPr anchor="ctr">
                    <a:lnB w="12700" cap="flat" cmpd="sng" algn="ctr">
                      <a:solidFill>
                        <a:srgbClr val="577F9F"/>
                      </a:solidFill>
                      <a:prstDash val="solid"/>
                      <a:round/>
                      <a:headEnd type="none" w="med" len="med"/>
                      <a:tailEnd type="none" w="med" len="med"/>
                    </a:lnB>
                    <a:solidFill>
                      <a:srgbClr val="577F9F"/>
                    </a:solidFill>
                  </a:tcPr>
                </a:tc>
                <a:tc>
                  <a:txBody>
                    <a:bodyPr/>
                    <a:lstStyle/>
                    <a:p>
                      <a:pPr marL="0" marR="0" lvl="0" indent="0" algn="ctr" rtl="0" eaLnBrk="1" fontAlgn="auto" latinLnBrk="0" hangingPunct="1">
                        <a:lnSpc>
                          <a:spcPts val="2000"/>
                        </a:lnSpc>
                        <a:spcBef>
                          <a:spcPts val="0"/>
                        </a:spcBef>
                        <a:spcAft>
                          <a:spcPts val="0"/>
                        </a:spcAft>
                        <a:buClrTx/>
                        <a:buSzTx/>
                        <a:buFontTx/>
                        <a:buNone/>
                      </a:pPr>
                      <a:r>
                        <a:rPr lang="en-US" sz="1600" b="1" i="0" u="none" strike="noStrike" kern="1200" baseline="0" err="1">
                          <a:solidFill>
                            <a:schemeClr val="lt1"/>
                          </a:solidFill>
                          <a:latin typeface="+mn-lt"/>
                          <a:ea typeface="+mn-ea"/>
                          <a:cs typeface="+mn-cs"/>
                        </a:rPr>
                        <a:t>Юридические</a:t>
                      </a:r>
                      <a:r>
                        <a:rPr lang="en-US" sz="1600" b="1" i="0" u="none" strike="noStrike" kern="1200" baseline="0">
                          <a:solidFill>
                            <a:schemeClr val="lt1"/>
                          </a:solidFill>
                          <a:latin typeface="+mn-lt"/>
                          <a:ea typeface="+mn-ea"/>
                          <a:cs typeface="+mn-cs"/>
                        </a:rPr>
                        <a:t>/</a:t>
                      </a:r>
                      <a:r>
                        <a:rPr lang="en-US" sz="1600" b="1" i="0" u="none" strike="noStrike" kern="1200" baseline="0" err="1">
                          <a:solidFill>
                            <a:schemeClr val="lt1"/>
                          </a:solidFill>
                          <a:latin typeface="+mn-lt"/>
                          <a:ea typeface="+mn-ea"/>
                          <a:cs typeface="+mn-cs"/>
                        </a:rPr>
                        <a:t>правовые</a:t>
                      </a:r>
                      <a:r>
                        <a:rPr lang="en-US" sz="1600" b="1" i="0" u="none" strike="noStrike" kern="1200" baseline="0">
                          <a:solidFill>
                            <a:schemeClr val="lt1"/>
                          </a:solidFill>
                          <a:latin typeface="+mn-lt"/>
                          <a:ea typeface="+mn-ea"/>
                          <a:cs typeface="+mn-cs"/>
                        </a:rPr>
                        <a:t>  </a:t>
                      </a:r>
                      <a:r>
                        <a:rPr lang="en-US" sz="1600" b="1" i="0" u="none" strike="noStrike" kern="1200" baseline="0" err="1">
                          <a:solidFill>
                            <a:schemeClr val="lt1"/>
                          </a:solidFill>
                          <a:latin typeface="+mn-lt"/>
                          <a:ea typeface="+mn-ea"/>
                          <a:cs typeface="+mn-cs"/>
                        </a:rPr>
                        <a:t>услуги</a:t>
                      </a:r>
                      <a:r>
                        <a:rPr lang="en-US" sz="1600" b="1" i="0" u="none" strike="noStrike" kern="1200" baseline="0">
                          <a:solidFill>
                            <a:schemeClr val="lt1"/>
                          </a:solidFill>
                          <a:latin typeface="+mn-lt"/>
                          <a:ea typeface="+mn-ea"/>
                          <a:cs typeface="+mn-cs"/>
                        </a:rPr>
                        <a:t> </a:t>
                      </a:r>
                    </a:p>
                  </a:txBody>
                  <a:tcPr anchor="ctr">
                    <a:lnB w="12700" cap="flat" cmpd="sng" algn="ctr">
                      <a:solidFill>
                        <a:srgbClr val="577F9F"/>
                      </a:solidFill>
                      <a:prstDash val="solid"/>
                      <a:round/>
                      <a:headEnd type="none" w="med" len="med"/>
                      <a:tailEnd type="none" w="med" len="med"/>
                    </a:lnB>
                    <a:solidFill>
                      <a:srgbClr val="577F9F"/>
                    </a:solidFill>
                  </a:tcPr>
                </a:tc>
                <a:extLst>
                  <a:ext uri="{0D108BD9-81ED-4DB2-BD59-A6C34878D82A}">
                    <a16:rowId xmlns:a16="http://schemas.microsoft.com/office/drawing/2014/main" val="1232636100"/>
                  </a:ext>
                </a:extLst>
              </a:tr>
              <a:tr h="1498531">
                <a:tc>
                  <a:txBody>
                    <a:bodyPr/>
                    <a:lstStyle/>
                    <a:p>
                      <a:r>
                        <a:rPr lang="en-US" sz="1400" b="1" i="0" u="none" strike="noStrike" kern="1200" baseline="0" dirty="0">
                          <a:solidFill>
                            <a:schemeClr val="dk1"/>
                          </a:solidFill>
                          <a:latin typeface="+mn-lt"/>
                          <a:ea typeface="+mn-ea"/>
                          <a:cs typeface="+mn-cs"/>
                        </a:rPr>
                        <a:t>[</a:t>
                      </a:r>
                      <a:r>
                        <a:rPr lang="en-US" sz="1400" b="1" i="0" u="none" strike="noStrike" kern="1200" baseline="0" dirty="0" err="1">
                          <a:solidFill>
                            <a:schemeClr val="dk1"/>
                          </a:solidFill>
                          <a:latin typeface="+mn-lt"/>
                          <a:ea typeface="+mn-ea"/>
                          <a:cs typeface="+mn-cs"/>
                        </a:rPr>
                        <a:t>Название</a:t>
                      </a:r>
                      <a:r>
                        <a:rPr lang="en-US" sz="1400" b="1" i="0" u="none" strike="noStrike" kern="1200" baseline="0" dirty="0">
                          <a:solidFill>
                            <a:schemeClr val="dk1"/>
                          </a:solidFill>
                          <a:latin typeface="+mn-lt"/>
                          <a:ea typeface="+mn-ea"/>
                          <a:cs typeface="+mn-cs"/>
                        </a:rPr>
                        <a:t> </a:t>
                      </a:r>
                      <a:r>
                        <a:rPr lang="en-US" sz="1400" b="1" i="0" u="none" strike="noStrike" kern="1200" baseline="0" dirty="0" err="1">
                          <a:solidFill>
                            <a:schemeClr val="dk1"/>
                          </a:solidFill>
                          <a:latin typeface="+mn-lt"/>
                          <a:ea typeface="+mn-ea"/>
                          <a:cs typeface="+mn-cs"/>
                        </a:rPr>
                        <a:t>организации</a:t>
                      </a:r>
                      <a:r>
                        <a:rPr lang="en-US" sz="1400" b="1" i="0" u="none" strike="noStrike" kern="1200" baseline="0" dirty="0">
                          <a:solidFill>
                            <a:schemeClr val="dk1"/>
                          </a:solidFill>
                          <a:latin typeface="+mn-lt"/>
                          <a:ea typeface="+mn-ea"/>
                          <a:cs typeface="+mn-cs"/>
                        </a:rPr>
                        <a:t>/</a:t>
                      </a:r>
                      <a:r>
                        <a:rPr lang="en-US" sz="1400" b="1" i="0" u="none" strike="noStrike" kern="1200" baseline="0" dirty="0" err="1">
                          <a:solidFill>
                            <a:schemeClr val="dk1"/>
                          </a:solidFill>
                          <a:latin typeface="+mn-lt"/>
                          <a:ea typeface="+mn-ea"/>
                          <a:cs typeface="+mn-cs"/>
                        </a:rPr>
                        <a:t>учреждения</a:t>
                      </a:r>
                      <a:r>
                        <a:rPr lang="en-US" sz="1400" b="1" i="0" u="none" strike="noStrike" kern="1200" baseline="0" dirty="0">
                          <a:solidFill>
                            <a:schemeClr val="dk1"/>
                          </a:solidFill>
                          <a:latin typeface="+mn-lt"/>
                          <a:ea typeface="+mn-ea"/>
                          <a:cs typeface="+mn-cs"/>
                        </a:rPr>
                        <a:t>] </a:t>
                      </a:r>
                      <a:endParaRPr lang="en-US" sz="1400" b="0" i="0" u="none" strike="noStrike" kern="1200" baseline="0" dirty="0">
                        <a:solidFill>
                          <a:schemeClr val="dk1"/>
                        </a:solidFill>
                        <a:latin typeface="+mn-lt"/>
                        <a:ea typeface="+mn-ea"/>
                        <a:cs typeface="+mn-cs"/>
                      </a:endParaRPr>
                    </a:p>
                    <a:p>
                      <a:r>
                        <a:rPr lang="en-US" sz="1400" b="0" i="0" u="none" strike="noStrike" kern="1200" baseline="0" dirty="0" err="1">
                          <a:solidFill>
                            <a:schemeClr val="dk1"/>
                          </a:solidFill>
                          <a:latin typeface="+mn-lt"/>
                          <a:ea typeface="+mn-ea"/>
                          <a:cs typeface="+mn-cs"/>
                        </a:rPr>
                        <a:t>Часы</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работы</a:t>
                      </a:r>
                      <a:r>
                        <a:rPr lang="en-US" sz="1400" b="0" i="0" u="none" strike="noStrike" kern="1200" baseline="0" dirty="0">
                          <a:solidFill>
                            <a:schemeClr val="dk1"/>
                          </a:solidFill>
                          <a:latin typeface="+mn-lt"/>
                          <a:ea typeface="+mn-ea"/>
                          <a:cs typeface="+mn-cs"/>
                        </a:rPr>
                        <a:t>:</a:t>
                      </a:r>
                    </a:p>
                    <a:p>
                      <a:r>
                        <a:rPr lang="en-US" sz="1400" b="0" i="0" u="none" strike="noStrike" kern="1200" baseline="0" dirty="0" err="1">
                          <a:solidFill>
                            <a:schemeClr val="dk1"/>
                          </a:solidFill>
                          <a:latin typeface="+mn-lt"/>
                          <a:ea typeface="+mn-ea"/>
                          <a:cs typeface="+mn-cs"/>
                        </a:rPr>
                        <a:t>Адрес</a:t>
                      </a:r>
                      <a:r>
                        <a:rPr lang="en-US" sz="1400" b="0" i="0" u="none" strike="noStrike" kern="1200" baseline="0" dirty="0">
                          <a:solidFill>
                            <a:schemeClr val="dk1"/>
                          </a:solidFill>
                          <a:latin typeface="+mn-lt"/>
                          <a:ea typeface="+mn-ea"/>
                          <a:cs typeface="+mn-cs"/>
                        </a:rPr>
                        <a:t>: </a:t>
                      </a:r>
                    </a:p>
                    <a:p>
                      <a:r>
                        <a:rPr lang="en-US" sz="1400" b="0" i="0" u="none" strike="noStrike" kern="1200" baseline="0" dirty="0" err="1">
                          <a:solidFill>
                            <a:schemeClr val="dk1"/>
                          </a:solidFill>
                          <a:latin typeface="+mn-lt"/>
                          <a:ea typeface="+mn-ea"/>
                          <a:cs typeface="+mn-cs"/>
                        </a:rPr>
                        <a:t>Контактное</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лицо</a:t>
                      </a:r>
                      <a:r>
                        <a:rPr lang="en-US" sz="1400" b="0" i="0" u="none" strike="noStrike" kern="1200" baseline="0" dirty="0">
                          <a:solidFill>
                            <a:schemeClr val="dk1"/>
                          </a:solidFill>
                          <a:latin typeface="+mn-lt"/>
                          <a:ea typeface="+mn-ea"/>
                          <a:cs typeface="+mn-cs"/>
                        </a:rPr>
                        <a:t>: </a:t>
                      </a:r>
                    </a:p>
                    <a:p>
                      <a:r>
                        <a:rPr lang="en-US" sz="1400" b="0" i="0" u="none" strike="noStrike" kern="1200" baseline="0" dirty="0" err="1">
                          <a:solidFill>
                            <a:schemeClr val="dk1"/>
                          </a:solidFill>
                          <a:latin typeface="+mn-lt"/>
                          <a:ea typeface="+mn-ea"/>
                          <a:cs typeface="+mn-cs"/>
                        </a:rPr>
                        <a:t>Телефон</a:t>
                      </a:r>
                      <a:r>
                        <a:rPr lang="en-US" sz="1400" b="0" i="0" u="none" strike="noStrike" kern="1200" baseline="0" dirty="0">
                          <a:solidFill>
                            <a:schemeClr val="dk1"/>
                          </a:solidFill>
                          <a:latin typeface="+mn-lt"/>
                          <a:ea typeface="+mn-ea"/>
                          <a:cs typeface="+mn-cs"/>
                        </a:rPr>
                        <a:t>: </a:t>
                      </a:r>
                    </a:p>
                    <a:p>
                      <a:r>
                        <a:rPr lang="en-US" sz="1400" b="0" i="0" u="none" strike="noStrike" kern="1200" baseline="0" dirty="0" err="1">
                          <a:solidFill>
                            <a:schemeClr val="dk1"/>
                          </a:solidFill>
                          <a:latin typeface="+mn-lt"/>
                          <a:ea typeface="+mn-ea"/>
                          <a:cs typeface="+mn-cs"/>
                        </a:rPr>
                        <a:t>Эл</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почта</a:t>
                      </a:r>
                      <a:r>
                        <a:rPr lang="en-US" sz="1400" b="0" i="0" u="none" strike="noStrike" kern="1200" baseline="0" dirty="0">
                          <a:solidFill>
                            <a:schemeClr val="dk1"/>
                          </a:solidFill>
                          <a:latin typeface="+mn-lt"/>
                          <a:ea typeface="+mn-ea"/>
                          <a:cs typeface="+mn-cs"/>
                        </a:rPr>
                        <a:t>: </a:t>
                      </a:r>
                    </a:p>
                    <a:p>
                      <a:r>
                        <a:rPr lang="en-US" sz="1400" b="0" i="0" u="none" strike="noStrike" kern="1200" baseline="0" dirty="0" err="1">
                          <a:solidFill>
                            <a:schemeClr val="dk1"/>
                          </a:solidFill>
                          <a:latin typeface="+mn-lt"/>
                          <a:ea typeface="+mn-ea"/>
                          <a:cs typeface="+mn-cs"/>
                        </a:rPr>
                        <a:t>Перечень</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услуг</a:t>
                      </a:r>
                      <a:r>
                        <a:rPr lang="en-US" sz="1400" b="0" i="0" u="none" strike="noStrike" kern="1200" baseline="0" dirty="0">
                          <a:solidFill>
                            <a:schemeClr val="dk1"/>
                          </a:solidFill>
                          <a:latin typeface="+mn-lt"/>
                          <a:ea typeface="+mn-ea"/>
                          <a:cs typeface="+mn-cs"/>
                        </a:rPr>
                        <a:t>: </a:t>
                      </a:r>
                    </a:p>
                    <a:p>
                      <a:r>
                        <a:rPr lang="en-US" sz="1400" b="0" i="0" u="none" strike="noStrike" kern="1200" baseline="0" dirty="0" err="1">
                          <a:solidFill>
                            <a:schemeClr val="dk1"/>
                          </a:solidFill>
                          <a:latin typeface="+mn-lt"/>
                          <a:ea typeface="+mn-ea"/>
                          <a:cs typeface="+mn-cs"/>
                        </a:rPr>
                        <a:t>Кому</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предоставляется</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услуга</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целевая</a:t>
                      </a:r>
                      <a:r>
                        <a:rPr lang="en-US" sz="1400" b="0" i="0" u="none" strike="noStrike" kern="1200" baseline="0" dirty="0">
                          <a:solidFill>
                            <a:schemeClr val="dk1"/>
                          </a:solidFill>
                          <a:latin typeface="+mn-lt"/>
                          <a:ea typeface="+mn-ea"/>
                          <a:cs typeface="+mn-cs"/>
                        </a:rPr>
                        <a:t> </a:t>
                      </a:r>
                      <a:r>
                        <a:rPr lang="en-US" sz="1400" b="0" i="0" u="none" strike="noStrike" kern="1200" baseline="0" dirty="0" err="1">
                          <a:solidFill>
                            <a:schemeClr val="dk1"/>
                          </a:solidFill>
                          <a:latin typeface="+mn-lt"/>
                          <a:ea typeface="+mn-ea"/>
                          <a:cs typeface="+mn-cs"/>
                        </a:rPr>
                        <a:t>группа</a:t>
                      </a:r>
                      <a:r>
                        <a:rPr lang="en-US" sz="1400" b="0" i="0" u="none" strike="noStrike" kern="1200" baseline="0" dirty="0">
                          <a:solidFill>
                            <a:schemeClr val="dk1"/>
                          </a:solidFill>
                          <a:latin typeface="+mn-lt"/>
                          <a:ea typeface="+mn-ea"/>
                          <a:cs typeface="+mn-cs"/>
                        </a:rPr>
                        <a:t>):</a:t>
                      </a:r>
                      <a:endParaRPr lang="en-US" sz="1400" dirty="0"/>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lvl="0">
                        <a:buNone/>
                      </a:pP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Название</a:t>
                      </a:r>
                      <a:r>
                        <a:rPr lang="en-US" sz="1400" b="1" i="0" u="none" strike="noStrike" kern="1200" baseline="0" noProof="0" dirty="0">
                          <a:solidFill>
                            <a:schemeClr val="dk1"/>
                          </a:solidFill>
                          <a:latin typeface="Arial"/>
                        </a:rPr>
                        <a:t> </a:t>
                      </a:r>
                      <a:r>
                        <a:rPr lang="en-US" sz="1400" b="1" i="0" u="none" strike="noStrike" kern="1200" baseline="0" noProof="0" dirty="0" err="1">
                          <a:solidFill>
                            <a:schemeClr val="dk1"/>
                          </a:solidFill>
                          <a:latin typeface="Arial"/>
                        </a:rPr>
                        <a:t>организации</a:t>
                      </a: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учреждения</a:t>
                      </a:r>
                      <a:r>
                        <a:rPr lang="en-US" sz="1400" b="1"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Часы</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работы</a:t>
                      </a:r>
                      <a:r>
                        <a:rPr lang="en-US" sz="1400" b="0" i="0" u="none" strike="noStrike" kern="1200" baseline="0" noProof="0" dirty="0">
                          <a:solidFill>
                            <a:schemeClr val="dk1"/>
                          </a:solidFill>
                          <a:latin typeface="Arial"/>
                        </a:rPr>
                        <a:t>:</a:t>
                      </a:r>
                      <a:endParaRPr lang="en-US" sz="1400" b="0" i="0" u="none" strike="noStrike" kern="1200" baseline="0" noProof="0" dirty="0">
                        <a:latin typeface="Arial"/>
                      </a:endParaRPr>
                    </a:p>
                    <a:p>
                      <a:pPr lvl="0">
                        <a:buNone/>
                      </a:pPr>
                      <a:r>
                        <a:rPr lang="en-US" sz="1400" b="0" i="0" u="none" strike="noStrike" kern="1200" baseline="0" noProof="0" dirty="0" err="1">
                          <a:solidFill>
                            <a:schemeClr val="dk1"/>
                          </a:solidFill>
                          <a:latin typeface="Arial"/>
                        </a:rPr>
                        <a:t>Адрес</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Контактное</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лицо</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Телефон</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Эл</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почта</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Перечень</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Кому</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предоставляется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услуга</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целевая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группа</a:t>
                      </a:r>
                      <a:r>
                        <a:rPr lang="en-US" sz="1400" b="0" i="0" u="none" strike="noStrike" kern="1200" baseline="0" noProof="0" dirty="0">
                          <a:solidFill>
                            <a:schemeClr val="dk1"/>
                          </a:solidFill>
                          <a:latin typeface="Arial"/>
                        </a:rPr>
                        <a:t>):</a:t>
                      </a:r>
                      <a:endParaRPr lang="en-US" sz="1400" b="0" i="0" u="none" strike="noStrike" kern="1200" baseline="0" noProof="0" dirty="0"/>
                    </a:p>
                    <a:p>
                      <a:pPr lvl="0" defTabSz="914400">
                        <a:buNone/>
                        <a:tabLst/>
                        <a:defRPr/>
                      </a:pPr>
                      <a:endParaRPr lang="en-US" sz="1400" b="1" i="0" u="none" strike="noStrike" kern="1200" baseline="0" dirty="0">
                        <a:solidFill>
                          <a:schemeClr val="dk1"/>
                        </a:solidFill>
                        <a:latin typeface="+mn-lt"/>
                        <a:ea typeface="+mn-ea"/>
                        <a:cs typeface="+mn-cs"/>
                      </a:endParaRPr>
                    </a:p>
                  </a:txBody>
                  <a:tcPr>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tc>
                  <a:txBody>
                    <a:bodyPr/>
                    <a:lstStyle/>
                    <a:p>
                      <a:pPr lvl="0">
                        <a:buNone/>
                      </a:pP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Название</a:t>
                      </a:r>
                      <a:r>
                        <a:rPr lang="en-US" sz="1400" b="1" i="0" u="none" strike="noStrike" kern="1200" baseline="0" noProof="0" dirty="0">
                          <a:solidFill>
                            <a:schemeClr val="dk1"/>
                          </a:solidFill>
                          <a:latin typeface="Arial"/>
                        </a:rPr>
                        <a:t> </a:t>
                      </a:r>
                      <a:r>
                        <a:rPr lang="en-US" sz="1400" b="1" i="0" u="none" strike="noStrike" kern="1200" baseline="0" noProof="0" dirty="0" err="1">
                          <a:solidFill>
                            <a:schemeClr val="dk1"/>
                          </a:solidFill>
                          <a:latin typeface="Arial"/>
                        </a:rPr>
                        <a:t>организации</a:t>
                      </a: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учреждения</a:t>
                      </a:r>
                      <a:r>
                        <a:rPr lang="en-US" sz="1400" b="1"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Часы</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работы</a:t>
                      </a:r>
                      <a:r>
                        <a:rPr lang="en-US" sz="1400" b="0" i="0" u="none" strike="noStrike" kern="1200" baseline="0" noProof="0" dirty="0">
                          <a:solidFill>
                            <a:schemeClr val="dk1"/>
                          </a:solidFill>
                          <a:latin typeface="Arial"/>
                        </a:rPr>
                        <a:t>:</a:t>
                      </a:r>
                      <a:endParaRPr lang="en-US" sz="1400" b="0" i="0" u="none" strike="noStrike" kern="1200" baseline="0" noProof="0" dirty="0">
                        <a:latin typeface="Arial"/>
                      </a:endParaRPr>
                    </a:p>
                    <a:p>
                      <a:pPr lvl="0">
                        <a:buNone/>
                      </a:pPr>
                      <a:r>
                        <a:rPr lang="en-US" sz="1400" b="0" i="0" u="none" strike="noStrike" kern="1200" baseline="0" noProof="0" dirty="0" err="1">
                          <a:solidFill>
                            <a:schemeClr val="dk1"/>
                          </a:solidFill>
                          <a:latin typeface="Arial"/>
                        </a:rPr>
                        <a:t>Адрес</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Контактное</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лицо</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Телефон</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Эл</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почта</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Перечень</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Кому</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предоставляется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услуга</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целевая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группа</a:t>
                      </a:r>
                      <a:r>
                        <a:rPr lang="en-US" sz="1400" b="0" i="0" u="none" strike="noStrike" kern="1200" baseline="0" noProof="0" dirty="0">
                          <a:solidFill>
                            <a:schemeClr val="dk1"/>
                          </a:solidFill>
                          <a:latin typeface="Arial"/>
                        </a:rPr>
                        <a:t>):</a:t>
                      </a:r>
                      <a:endParaRPr lang="en-US" sz="1400" b="0" i="0" u="none" strike="noStrike" kern="1200" baseline="0" noProof="0" dirty="0"/>
                    </a:p>
                    <a:p>
                      <a:pPr lvl="0" defTabSz="914400">
                        <a:buNone/>
                        <a:tabLst/>
                        <a:defRPr/>
                      </a:pPr>
                      <a:endParaRPr lang="en-US" sz="1400" b="1" i="0" u="none" strike="noStrike" kern="1200" baseline="0" dirty="0">
                        <a:solidFill>
                          <a:schemeClr val="dk1"/>
                        </a:solidFill>
                        <a:latin typeface="+mn-lt"/>
                        <a:ea typeface="+mn-ea"/>
                        <a:cs typeface="+mn-cs"/>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lnB w="12700" cap="flat" cmpd="sng" algn="ctr">
                      <a:solidFill>
                        <a:srgbClr val="577F9F"/>
                      </a:solidFill>
                      <a:prstDash val="solid"/>
                      <a:round/>
                      <a:headEnd type="none" w="med" len="med"/>
                      <a:tailEnd type="none" w="med" len="med"/>
                    </a:lnB>
                    <a:solidFill>
                      <a:srgbClr val="577F9F">
                        <a:alpha val="20000"/>
                      </a:srgbClr>
                    </a:solidFill>
                  </a:tcPr>
                </a:tc>
                <a:extLst>
                  <a:ext uri="{0D108BD9-81ED-4DB2-BD59-A6C34878D82A}">
                    <a16:rowId xmlns:a16="http://schemas.microsoft.com/office/drawing/2014/main" val="10001"/>
                  </a:ext>
                </a:extLst>
              </a:tr>
              <a:tr h="1498531">
                <a:tc>
                  <a:txBody>
                    <a:bodyPr/>
                    <a:lstStyle/>
                    <a:p>
                      <a:r>
                        <a:rPr lang="en-US" sz="1400" b="1" i="0" u="none" strike="noStrike" kern="1200" baseline="0" dirty="0">
                          <a:solidFill>
                            <a:schemeClr val="dk1"/>
                          </a:solidFill>
                          <a:latin typeface="+mn-lt"/>
                          <a:ea typeface="+mn-ea"/>
                          <a:cs typeface="+mn-cs"/>
                        </a:rPr>
                        <a:t>[</a:t>
                      </a:r>
                      <a:r>
                        <a:rPr lang="en-US" sz="1400" b="1" i="0" u="none" strike="noStrike" kern="1200" baseline="0" noProof="0" dirty="0" err="1">
                          <a:solidFill>
                            <a:schemeClr val="dk1"/>
                          </a:solidFill>
                          <a:latin typeface="Arial"/>
                        </a:rPr>
                        <a:t>Название</a:t>
                      </a:r>
                      <a:r>
                        <a:rPr lang="en-US" sz="1400" b="1" i="0" u="none" strike="noStrike" kern="1200" baseline="0" noProof="0" dirty="0">
                          <a:solidFill>
                            <a:schemeClr val="dk1"/>
                          </a:solidFill>
                          <a:latin typeface="Arial"/>
                        </a:rPr>
                        <a:t> </a:t>
                      </a:r>
                      <a:r>
                        <a:rPr lang="en-US" sz="1400" b="1" i="0" u="none" strike="noStrike" kern="1200" baseline="0" noProof="0" dirty="0" err="1">
                          <a:solidFill>
                            <a:schemeClr val="dk1"/>
                          </a:solidFill>
                          <a:latin typeface="Arial"/>
                        </a:rPr>
                        <a:t>организации</a:t>
                      </a: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учреждения</a:t>
                      </a:r>
                      <a:r>
                        <a:rPr lang="en-US" sz="1400" b="1"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Часы</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работы</a:t>
                      </a:r>
                      <a:r>
                        <a:rPr lang="en-US" sz="1400" b="0" i="0" u="none" strike="noStrike" kern="1200" baseline="0" noProof="0" dirty="0">
                          <a:solidFill>
                            <a:schemeClr val="dk1"/>
                          </a:solidFill>
                          <a:latin typeface="Arial"/>
                        </a:rPr>
                        <a:t>:</a:t>
                      </a:r>
                      <a:endParaRPr lang="en-US" sz="1400" b="0" i="0" u="none" strike="noStrike" kern="1200" baseline="0" noProof="0" dirty="0">
                        <a:latin typeface="Arial"/>
                      </a:endParaRPr>
                    </a:p>
                    <a:p>
                      <a:pPr lvl="0">
                        <a:buNone/>
                      </a:pPr>
                      <a:r>
                        <a:rPr lang="en-US" sz="1400" b="0" i="0" u="none" strike="noStrike" kern="1200" baseline="0" noProof="0" dirty="0" err="1">
                          <a:solidFill>
                            <a:schemeClr val="dk1"/>
                          </a:solidFill>
                          <a:latin typeface="Arial"/>
                        </a:rPr>
                        <a:t>Адрес</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Контактное</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лицо</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Телефон</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Эл</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почта</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Перечень</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Кому</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предоставляется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услуга</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целевая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группа</a:t>
                      </a:r>
                      <a:r>
                        <a:rPr lang="en-US" sz="1400" b="0" i="0" u="none" strike="noStrike" kern="1200" baseline="0" noProof="0" dirty="0">
                          <a:solidFill>
                            <a:schemeClr val="dk1"/>
                          </a:solidFill>
                          <a:latin typeface="Arial"/>
                        </a:rPr>
                        <a:t>):</a:t>
                      </a:r>
                      <a:endParaRPr lang="en-US" sz="1400" b="0" i="0" u="none" strike="noStrike" kern="1200" baseline="0" noProof="0" dirty="0"/>
                    </a:p>
                    <a:p>
                      <a:pPr lvl="0" defTabSz="914400">
                        <a:buNone/>
                        <a:tabLst/>
                        <a:defRPr/>
                      </a:pPr>
                      <a:endParaRPr lang="en-US" sz="1400" b="1" i="0" u="none" strike="noStrike" kern="1200" baseline="0" dirty="0">
                        <a:solidFill>
                          <a:schemeClr val="dk1"/>
                        </a:solidFill>
                        <a:latin typeface="+mn-lt"/>
                        <a:ea typeface="+mn-ea"/>
                        <a:cs typeface="+mn-cs"/>
                      </a:endParaRPr>
                    </a:p>
                  </a:txBody>
                  <a:tcPr>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Название</a:t>
                      </a:r>
                      <a:r>
                        <a:rPr lang="en-US" sz="1400" b="1" i="0" u="none" strike="noStrike" kern="1200" baseline="0" noProof="0" dirty="0">
                          <a:solidFill>
                            <a:schemeClr val="dk1"/>
                          </a:solidFill>
                          <a:latin typeface="Arial"/>
                        </a:rPr>
                        <a:t> </a:t>
                      </a:r>
                      <a:r>
                        <a:rPr lang="en-US" sz="1400" b="1" i="0" u="none" strike="noStrike" kern="1200" baseline="0" noProof="0" dirty="0" err="1">
                          <a:solidFill>
                            <a:schemeClr val="dk1"/>
                          </a:solidFill>
                          <a:latin typeface="Arial"/>
                        </a:rPr>
                        <a:t>организации</a:t>
                      </a: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учреждения</a:t>
                      </a:r>
                      <a:r>
                        <a:rPr lang="en-US" sz="1400" b="1"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Часы</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работы</a:t>
                      </a:r>
                      <a:r>
                        <a:rPr lang="en-US" sz="1400" b="0" i="0" u="none" strike="noStrike" kern="1200" baseline="0" noProof="0" dirty="0">
                          <a:solidFill>
                            <a:schemeClr val="dk1"/>
                          </a:solidFill>
                          <a:latin typeface="Arial"/>
                        </a:rPr>
                        <a:t>:</a:t>
                      </a:r>
                      <a:endParaRPr lang="en-US" sz="1400" b="0" i="0" u="none" strike="noStrike" kern="1200" baseline="0" noProof="0" dirty="0">
                        <a:latin typeface="Arial"/>
                      </a:endParaRPr>
                    </a:p>
                    <a:p>
                      <a:pPr lvl="0">
                        <a:buNone/>
                      </a:pPr>
                      <a:r>
                        <a:rPr lang="en-US" sz="1400" b="0" i="0" u="none" strike="noStrike" kern="1200" baseline="0" noProof="0" dirty="0" err="1">
                          <a:solidFill>
                            <a:schemeClr val="dk1"/>
                          </a:solidFill>
                          <a:latin typeface="Arial"/>
                        </a:rPr>
                        <a:t>Адрес</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Контактное</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лицо</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Телефон</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Эл</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почта</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Перечень</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Кому</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предоставляется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услуга</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целевая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группа</a:t>
                      </a:r>
                      <a:r>
                        <a:rPr lang="en-US" sz="1400" b="0" i="0" u="none" strike="noStrike" kern="1200" baseline="0" noProof="0" dirty="0">
                          <a:solidFill>
                            <a:schemeClr val="dk1"/>
                          </a:solidFill>
                          <a:latin typeface="Arial"/>
                        </a:rPr>
                        <a:t>):</a:t>
                      </a:r>
                      <a:endParaRPr lang="en-US" sz="1400" b="0" i="0" u="none" strike="noStrike" kern="1200" baseline="0" noProof="0" dirty="0"/>
                    </a:p>
                    <a:p>
                      <a:pPr lvl="0" defTabSz="914400">
                        <a:buNone/>
                        <a:tabLst/>
                        <a:defRPr/>
                      </a:pPr>
                      <a:endParaRPr lang="en-US" sz="1400" b="1" i="0" u="none" strike="noStrike" kern="1200" baseline="0" dirty="0">
                        <a:solidFill>
                          <a:schemeClr val="dk1"/>
                        </a:solidFill>
                        <a:latin typeface="+mn-lt"/>
                        <a:ea typeface="+mn-ea"/>
                        <a:cs typeface="+mn-cs"/>
                      </a:endParaRPr>
                    </a:p>
                  </a:txBody>
                  <a:tcPr>
                    <a:lnL w="12700" cap="flat" cmpd="sng" algn="ctr">
                      <a:solidFill>
                        <a:srgbClr val="577F9F"/>
                      </a:solidFill>
                      <a:prstDash val="solid"/>
                      <a:round/>
                      <a:headEnd type="none" w="med" len="med"/>
                      <a:tailEnd type="none" w="med" len="med"/>
                    </a:lnL>
                    <a:lnR w="12700" cap="flat" cmpd="sng" algn="ctr">
                      <a:solidFill>
                        <a:srgbClr val="577F9F"/>
                      </a:solidFill>
                      <a:prstDash val="solid"/>
                      <a:round/>
                      <a:headEnd type="none" w="med" len="med"/>
                      <a:tailEnd type="none" w="med" len="med"/>
                    </a:lnR>
                    <a:lnT w="12700" cap="flat" cmpd="sng" algn="ctr">
                      <a:solidFill>
                        <a:srgbClr val="577F9F"/>
                      </a:solidFill>
                      <a:prstDash val="solid"/>
                      <a:round/>
                      <a:headEnd type="none" w="med" len="med"/>
                      <a:tailEnd type="none" w="med" len="med"/>
                    </a:lnT>
                    <a:solidFill>
                      <a:srgbClr val="577F9F">
                        <a:alpha val="20000"/>
                      </a:srgbClr>
                    </a:solidFill>
                  </a:tcPr>
                </a:tc>
                <a:tc>
                  <a:txBody>
                    <a:bodyPr/>
                    <a:lstStyle/>
                    <a:p>
                      <a:pPr lvl="0">
                        <a:buNone/>
                      </a:pP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Название</a:t>
                      </a:r>
                      <a:r>
                        <a:rPr lang="en-US" sz="1400" b="1" i="0" u="none" strike="noStrike" kern="1200" baseline="0" noProof="0" dirty="0">
                          <a:solidFill>
                            <a:schemeClr val="dk1"/>
                          </a:solidFill>
                          <a:latin typeface="Arial"/>
                        </a:rPr>
                        <a:t> </a:t>
                      </a:r>
                      <a:r>
                        <a:rPr lang="en-US" sz="1400" b="1" i="0" u="none" strike="noStrike" kern="1200" baseline="0" noProof="0" dirty="0" err="1">
                          <a:solidFill>
                            <a:schemeClr val="dk1"/>
                          </a:solidFill>
                          <a:latin typeface="Arial"/>
                        </a:rPr>
                        <a:t>организации</a:t>
                      </a:r>
                      <a:r>
                        <a:rPr lang="en-US" sz="1400" b="1" i="0" u="none" strike="noStrike" kern="1200" baseline="0" noProof="0" dirty="0">
                          <a:solidFill>
                            <a:schemeClr val="dk1"/>
                          </a:solidFill>
                          <a:latin typeface="Arial"/>
                        </a:rPr>
                        <a:t>/</a:t>
                      </a:r>
                      <a:r>
                        <a:rPr lang="en-US" sz="1400" b="1" i="0" u="none" strike="noStrike" kern="1200" baseline="0" noProof="0" dirty="0" err="1">
                          <a:solidFill>
                            <a:schemeClr val="dk1"/>
                          </a:solidFill>
                          <a:latin typeface="Arial"/>
                        </a:rPr>
                        <a:t>учреждения</a:t>
                      </a:r>
                      <a:r>
                        <a:rPr lang="en-US" sz="1400" b="1"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Часы</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работы</a:t>
                      </a:r>
                      <a:r>
                        <a:rPr lang="en-US" sz="1400" b="0" i="0" u="none" strike="noStrike" kern="1200" baseline="0" noProof="0" dirty="0">
                          <a:solidFill>
                            <a:schemeClr val="dk1"/>
                          </a:solidFill>
                          <a:latin typeface="Arial"/>
                        </a:rPr>
                        <a:t>:</a:t>
                      </a:r>
                      <a:endParaRPr lang="en-US" sz="1400" b="0" i="0" u="none" strike="noStrike" kern="1200" baseline="0" noProof="0" dirty="0">
                        <a:latin typeface="Arial"/>
                      </a:endParaRPr>
                    </a:p>
                    <a:p>
                      <a:pPr lvl="0">
                        <a:buNone/>
                      </a:pPr>
                      <a:r>
                        <a:rPr lang="en-US" sz="1400" b="0" i="0" u="none" strike="noStrike" kern="1200" baseline="0" noProof="0" dirty="0" err="1">
                          <a:solidFill>
                            <a:schemeClr val="dk1"/>
                          </a:solidFill>
                          <a:latin typeface="Arial"/>
                        </a:rPr>
                        <a:t>Адрес</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Контактное</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лицо</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Телефон</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Эл</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почта</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Перечень</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a:t>
                      </a:r>
                      <a:r>
                        <a:rPr lang="en-US" sz="1400" b="0" i="0" u="none" strike="noStrike" kern="1200" baseline="0" noProof="0" dirty="0">
                          <a:solidFill>
                            <a:schemeClr val="dk1"/>
                          </a:solidFill>
                          <a:latin typeface="Arial"/>
                        </a:rPr>
                        <a:t>: </a:t>
                      </a:r>
                      <a:endParaRPr lang="en-US" sz="1400" b="0" i="0" u="none" strike="noStrike" kern="1200" baseline="0" noProof="0" dirty="0"/>
                    </a:p>
                    <a:p>
                      <a:pPr lvl="0">
                        <a:buNone/>
                      </a:pPr>
                      <a:r>
                        <a:rPr lang="en-US" sz="1400" b="0" i="0" u="none" strike="noStrike" kern="1200" baseline="0" noProof="0" dirty="0" err="1">
                          <a:solidFill>
                            <a:schemeClr val="dk1"/>
                          </a:solidFill>
                          <a:latin typeface="Arial"/>
                        </a:rPr>
                        <a:t>Кому</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предоставляется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услуга</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целевая</a:t>
                      </a:r>
                      <a:r>
                        <a:rPr lang="en-US" sz="1400" b="0" i="0" u="none" strike="noStrike" kern="1200" baseline="0" noProof="0" dirty="0">
                          <a:solidFill>
                            <a:schemeClr val="dk1"/>
                          </a:solidFill>
                          <a:latin typeface="Arial"/>
                        </a:rPr>
                        <a:t> </a:t>
                      </a:r>
                      <a:r>
                        <a:rPr lang="en-US" sz="1400" b="0" i="0" u="none" strike="noStrike" kern="1200" baseline="0" noProof="0" dirty="0" err="1">
                          <a:solidFill>
                            <a:schemeClr val="dk1"/>
                          </a:solidFill>
                          <a:latin typeface="Arial"/>
                        </a:rPr>
                        <a:t>группа</a:t>
                      </a:r>
                      <a:r>
                        <a:rPr lang="en-US" sz="1400" b="0" i="0" u="none" strike="noStrike" kern="1200" baseline="0" noProof="0" dirty="0">
                          <a:solidFill>
                            <a:schemeClr val="dk1"/>
                          </a:solidFill>
                          <a:latin typeface="Arial"/>
                        </a:rPr>
                        <a:t>):</a:t>
                      </a:r>
                      <a:endParaRPr lang="en-US" sz="1400" b="0" i="0" u="none" strike="noStrike" kern="1200" baseline="0" noProof="0" dirty="0"/>
                    </a:p>
                    <a:p>
                      <a:pPr lvl="0" defTabSz="914400">
                        <a:buNone/>
                        <a:tabLst/>
                        <a:defRPr/>
                      </a:pPr>
                      <a:endParaRPr lang="en-US" sz="1400" b="1" i="0" u="none" strike="noStrike" kern="1200" baseline="0" dirty="0">
                        <a:solidFill>
                          <a:schemeClr val="dk1"/>
                        </a:solidFill>
                        <a:latin typeface="+mn-lt"/>
                        <a:ea typeface="+mn-ea"/>
                        <a:cs typeface="+mn-cs"/>
                      </a:endParaRPr>
                    </a:p>
                  </a:txBody>
                  <a:tcPr>
                    <a:lnL w="12700" cap="flat" cmpd="sng" algn="ctr">
                      <a:solidFill>
                        <a:srgbClr val="577F9F"/>
                      </a:solidFill>
                      <a:prstDash val="solid"/>
                      <a:round/>
                      <a:headEnd type="none" w="med" len="med"/>
                      <a:tailEnd type="none" w="med" len="med"/>
                    </a:lnL>
                    <a:lnT w="12700" cap="flat" cmpd="sng" algn="ctr">
                      <a:solidFill>
                        <a:srgbClr val="577F9F"/>
                      </a:solidFill>
                      <a:prstDash val="solid"/>
                      <a:round/>
                      <a:headEnd type="none" w="med" len="med"/>
                      <a:tailEnd type="none" w="med" len="med"/>
                    </a:lnT>
                    <a:solidFill>
                      <a:srgbClr val="577F9F">
                        <a:alpha val="20000"/>
                      </a:srgbClr>
                    </a:solidFill>
                  </a:tcPr>
                </a:tc>
                <a:extLst>
                  <a:ext uri="{0D108BD9-81ED-4DB2-BD59-A6C34878D82A}">
                    <a16:rowId xmlns:a16="http://schemas.microsoft.com/office/drawing/2014/main" val="3772837966"/>
                  </a:ext>
                </a:extLst>
              </a:tr>
            </a:tbl>
          </a:graphicData>
        </a:graphic>
      </p:graphicFrame>
    </p:spTree>
    <p:extLst>
      <p:ext uri="{BB962C8B-B14F-4D97-AF65-F5344CB8AC3E}">
        <p14:creationId xmlns:p14="http://schemas.microsoft.com/office/powerpoint/2010/main" val="21946159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DCCAA-0E87-46B5-921B-59BF77E4FBDA}"/>
              </a:ext>
            </a:extLst>
          </p:cNvPr>
          <p:cNvSpPr>
            <a:spLocks noGrp="1"/>
          </p:cNvSpPr>
          <p:nvPr>
            <p:ph type="title"/>
          </p:nvPr>
        </p:nvSpPr>
        <p:spPr/>
        <p:txBody>
          <a:bodyPr>
            <a:normAutofit fontScale="90000"/>
          </a:bodyPr>
          <a:lstStyle/>
          <a:p>
            <a:r>
              <a:rPr lang="ru-RU" dirty="0">
                <a:latin typeface="Arial"/>
                <a:cs typeface="Arial"/>
              </a:rPr>
              <a:t>Примечание:</a:t>
            </a:r>
            <a:r>
              <a:rPr lang="en-US" dirty="0">
                <a:latin typeface="Arial"/>
                <a:cs typeface="Arial"/>
              </a:rPr>
              <a:t> </a:t>
            </a:r>
            <a:r>
              <a:rPr lang="en-US" dirty="0" err="1">
                <a:latin typeface="Arial"/>
                <a:cs typeface="Arial"/>
              </a:rPr>
              <a:t>экстренная</a:t>
            </a:r>
            <a:r>
              <a:rPr lang="en-US" dirty="0">
                <a:latin typeface="Arial"/>
                <a:cs typeface="Arial"/>
              </a:rPr>
              <a:t> </a:t>
            </a:r>
            <a:r>
              <a:rPr lang="en-US" dirty="0" err="1">
                <a:latin typeface="Arial"/>
                <a:cs typeface="Arial"/>
              </a:rPr>
              <a:t>клиническая</a:t>
            </a:r>
            <a:r>
              <a:rPr lang="en-US" dirty="0">
                <a:latin typeface="Arial"/>
                <a:cs typeface="Arial"/>
              </a:rPr>
              <a:t> </a:t>
            </a:r>
            <a:r>
              <a:rPr lang="en-US" dirty="0" err="1">
                <a:latin typeface="Arial"/>
                <a:cs typeface="Arial"/>
              </a:rPr>
              <a:t>помощь</a:t>
            </a:r>
            <a:r>
              <a:rPr lang="en-US" dirty="0">
                <a:latin typeface="Arial"/>
                <a:cs typeface="Arial"/>
              </a:rPr>
              <a:t> </a:t>
            </a:r>
          </a:p>
        </p:txBody>
      </p:sp>
      <p:sp>
        <p:nvSpPr>
          <p:cNvPr id="3" name="Text Placeholder 2">
            <a:extLst>
              <a:ext uri="{FF2B5EF4-FFF2-40B4-BE49-F238E27FC236}">
                <a16:creationId xmlns:a16="http://schemas.microsoft.com/office/drawing/2014/main" id="{8BE8DA44-B57F-44CB-82CD-8849A17D5729}"/>
              </a:ext>
            </a:extLst>
          </p:cNvPr>
          <p:cNvSpPr>
            <a:spLocks noGrp="1"/>
          </p:cNvSpPr>
          <p:nvPr>
            <p:ph type="body" idx="1"/>
          </p:nvPr>
        </p:nvSpPr>
        <p:spPr>
          <a:xfrm>
            <a:off x="838200" y="1636730"/>
            <a:ext cx="9390321" cy="4932746"/>
          </a:xfrm>
        </p:spPr>
        <p:txBody>
          <a:bodyPr>
            <a:normAutofit fontScale="77500" lnSpcReduction="20000"/>
          </a:bodyPr>
          <a:lstStyle/>
          <a:p>
            <a:pPr>
              <a:lnSpc>
                <a:spcPct val="120000"/>
              </a:lnSpc>
              <a:spcBef>
                <a:spcPts val="0"/>
              </a:spcBef>
            </a:pPr>
            <a:r>
              <a:rPr lang="en-US" dirty="0"/>
              <a:t>ПКП </a:t>
            </a:r>
            <a:r>
              <a:rPr lang="en-US" dirty="0" err="1"/>
              <a:t>может</a:t>
            </a:r>
            <a:r>
              <a:rPr lang="en-US" dirty="0"/>
              <a:t> </a:t>
            </a:r>
            <a:r>
              <a:rPr lang="en-US" dirty="0" err="1"/>
              <a:t>предотвратить</a:t>
            </a:r>
            <a:r>
              <a:rPr lang="en-US" dirty="0"/>
              <a:t> </a:t>
            </a:r>
            <a:r>
              <a:rPr lang="en-US" dirty="0" err="1"/>
              <a:t>инфицирование</a:t>
            </a:r>
            <a:r>
              <a:rPr lang="en-US" dirty="0"/>
              <a:t> ВИЧ</a:t>
            </a:r>
          </a:p>
          <a:p>
            <a:pPr lvl="1">
              <a:lnSpc>
                <a:spcPct val="120000"/>
              </a:lnSpc>
            </a:pPr>
            <a:r>
              <a:rPr lang="en-US" sz="2800" dirty="0" err="1"/>
              <a:t>Если</a:t>
            </a:r>
            <a:r>
              <a:rPr lang="en-US" sz="2800" dirty="0"/>
              <a:t> </a:t>
            </a:r>
            <a:r>
              <a:rPr lang="en-US" sz="2800" dirty="0" err="1"/>
              <a:t>был</a:t>
            </a:r>
            <a:r>
              <a:rPr lang="en-US" sz="2800" dirty="0"/>
              <a:t> </a:t>
            </a:r>
            <a:r>
              <a:rPr lang="en-US" sz="2800" dirty="0" err="1"/>
              <a:t>риск</a:t>
            </a:r>
            <a:r>
              <a:rPr lang="en-US" sz="2800" dirty="0"/>
              <a:t> </a:t>
            </a:r>
            <a:r>
              <a:rPr lang="en-US" sz="2800" dirty="0" err="1"/>
              <a:t>инфицирования</a:t>
            </a:r>
            <a:r>
              <a:rPr lang="en-US" sz="2800" dirty="0"/>
              <a:t> ВИЧ (</a:t>
            </a:r>
            <a:r>
              <a:rPr lang="en-US" sz="2800" dirty="0" err="1"/>
              <a:t>например</a:t>
            </a:r>
            <a:r>
              <a:rPr lang="en-US" sz="2800" dirty="0"/>
              <a:t>, в </a:t>
            </a:r>
            <a:r>
              <a:rPr lang="en-US" sz="2800" dirty="0" err="1"/>
              <a:t>случае</a:t>
            </a:r>
            <a:r>
              <a:rPr lang="en-US" sz="2800" dirty="0"/>
              <a:t> </a:t>
            </a:r>
            <a:r>
              <a:rPr lang="en-US" sz="2800" dirty="0" err="1"/>
              <a:t>изнасилования</a:t>
            </a:r>
            <a:r>
              <a:rPr lang="en-US" sz="2800" dirty="0"/>
              <a:t>), </a:t>
            </a:r>
            <a:r>
              <a:rPr lang="en-US" sz="2800" dirty="0" err="1"/>
              <a:t>необходимо</a:t>
            </a:r>
            <a:r>
              <a:rPr lang="en-US" sz="2800" dirty="0"/>
              <a:t> </a:t>
            </a:r>
            <a:r>
              <a:rPr lang="en-US" sz="2800" dirty="0" err="1"/>
              <a:t>начать</a:t>
            </a:r>
            <a:r>
              <a:rPr lang="en-US" sz="2800" dirty="0"/>
              <a:t> ПКП в </a:t>
            </a:r>
            <a:r>
              <a:rPr lang="en-US" sz="2800" dirty="0" err="1"/>
              <a:t>течени</a:t>
            </a:r>
            <a:r>
              <a:rPr lang="ru-RU" sz="2800" dirty="0"/>
              <a:t>е</a:t>
            </a:r>
            <a:r>
              <a:rPr lang="en-US" sz="2800" dirty="0"/>
              <a:t> 72 </a:t>
            </a:r>
            <a:r>
              <a:rPr lang="en-US" sz="2800" dirty="0" err="1"/>
              <a:t>часов</a:t>
            </a:r>
            <a:r>
              <a:rPr lang="en-US" sz="2800" dirty="0"/>
              <a:t> </a:t>
            </a:r>
          </a:p>
          <a:p>
            <a:pPr>
              <a:lnSpc>
                <a:spcPct val="120000"/>
              </a:lnSpc>
            </a:pPr>
            <a:r>
              <a:rPr lang="en-US" dirty="0" err="1"/>
              <a:t>Экстренная</a:t>
            </a:r>
            <a:r>
              <a:rPr lang="en-US" dirty="0"/>
              <a:t> </a:t>
            </a:r>
            <a:r>
              <a:rPr lang="en-US" dirty="0" err="1"/>
              <a:t>контрацепция</a:t>
            </a:r>
            <a:r>
              <a:rPr lang="en-US" dirty="0"/>
              <a:t> </a:t>
            </a:r>
            <a:r>
              <a:rPr lang="en-US" dirty="0" err="1"/>
              <a:t>предотвращает</a:t>
            </a:r>
            <a:r>
              <a:rPr lang="en-US" dirty="0"/>
              <a:t> </a:t>
            </a:r>
            <a:r>
              <a:rPr lang="en-US" dirty="0" err="1"/>
              <a:t>нежелательную</a:t>
            </a:r>
            <a:r>
              <a:rPr lang="en-US" dirty="0"/>
              <a:t> </a:t>
            </a:r>
            <a:r>
              <a:rPr lang="en-US" dirty="0" err="1"/>
              <a:t>беременность</a:t>
            </a:r>
            <a:endParaRPr lang="en-US" dirty="0"/>
          </a:p>
          <a:p>
            <a:pPr lvl="1">
              <a:lnSpc>
                <a:spcPct val="120000"/>
              </a:lnSpc>
            </a:pPr>
            <a:r>
              <a:rPr lang="en-US" sz="2800" dirty="0" err="1"/>
              <a:t>Если</a:t>
            </a:r>
            <a:r>
              <a:rPr lang="en-US" sz="2800" dirty="0"/>
              <a:t> </a:t>
            </a:r>
            <a:r>
              <a:rPr lang="en-US" sz="2800" dirty="0" err="1"/>
              <a:t>ест</a:t>
            </a:r>
            <a:r>
              <a:rPr lang="ru-RU" sz="2800" dirty="0"/>
              <a:t>ь</a:t>
            </a:r>
            <a:r>
              <a:rPr lang="en-US" sz="2800" dirty="0"/>
              <a:t> </a:t>
            </a:r>
            <a:r>
              <a:rPr lang="en-US" sz="2800" dirty="0" err="1"/>
              <a:t>риск</a:t>
            </a:r>
            <a:r>
              <a:rPr lang="en-US" sz="2800" dirty="0"/>
              <a:t> </a:t>
            </a:r>
            <a:r>
              <a:rPr lang="en-US" sz="2800" dirty="0" err="1"/>
              <a:t>нежелательной</a:t>
            </a:r>
            <a:r>
              <a:rPr lang="en-US" sz="2800" dirty="0"/>
              <a:t> </a:t>
            </a:r>
            <a:r>
              <a:rPr lang="en-US" sz="2800" dirty="0" err="1"/>
              <a:t>беременности</a:t>
            </a:r>
            <a:r>
              <a:rPr lang="en-US" sz="2800" dirty="0"/>
              <a:t> (</a:t>
            </a:r>
            <a:r>
              <a:rPr lang="en-US" sz="2800" dirty="0" err="1"/>
              <a:t>например</a:t>
            </a:r>
            <a:r>
              <a:rPr lang="en-US" sz="2800" dirty="0"/>
              <a:t>, в </a:t>
            </a:r>
            <a:r>
              <a:rPr lang="en-US" sz="2800" dirty="0" err="1"/>
              <a:t>случае</a:t>
            </a:r>
            <a:r>
              <a:rPr lang="en-US" sz="2800" dirty="0"/>
              <a:t> </a:t>
            </a:r>
            <a:r>
              <a:rPr lang="en-US" sz="2800" dirty="0" err="1"/>
              <a:t>изнасилования</a:t>
            </a:r>
            <a:r>
              <a:rPr lang="en-US" sz="2800" dirty="0"/>
              <a:t>)</a:t>
            </a:r>
            <a:r>
              <a:rPr lang="ru-RU" sz="2800" dirty="0"/>
              <a:t>,</a:t>
            </a:r>
            <a:r>
              <a:rPr lang="en-US" sz="2800" dirty="0"/>
              <a:t> </a:t>
            </a:r>
            <a:r>
              <a:rPr lang="ru-RU" sz="2800" dirty="0"/>
              <a:t>женщина</a:t>
            </a:r>
            <a:r>
              <a:rPr lang="en-US" sz="2800" dirty="0"/>
              <a:t> </a:t>
            </a:r>
            <a:r>
              <a:rPr lang="en-US" sz="2800" dirty="0" err="1"/>
              <a:t>может</a:t>
            </a:r>
            <a:r>
              <a:rPr lang="en-US" sz="2800" dirty="0"/>
              <a:t> </a:t>
            </a:r>
            <a:r>
              <a:rPr lang="en-US" sz="2800" dirty="0" err="1"/>
              <a:t>принять</a:t>
            </a:r>
            <a:r>
              <a:rPr lang="en-US" sz="2800" dirty="0"/>
              <a:t> </a:t>
            </a:r>
            <a:r>
              <a:rPr lang="en-US" sz="2800" dirty="0" err="1"/>
              <a:t>препараты</a:t>
            </a:r>
            <a:r>
              <a:rPr lang="en-US" sz="2800" dirty="0"/>
              <a:t> </a:t>
            </a:r>
            <a:r>
              <a:rPr lang="en-US" sz="2800" dirty="0" err="1"/>
              <a:t>для</a:t>
            </a:r>
            <a:r>
              <a:rPr lang="en-US" sz="2800" dirty="0"/>
              <a:t> </a:t>
            </a:r>
            <a:r>
              <a:rPr lang="en-US" sz="2800" dirty="0" err="1"/>
              <a:t>экстренной</a:t>
            </a:r>
            <a:r>
              <a:rPr lang="en-US" sz="2800" dirty="0"/>
              <a:t> </a:t>
            </a:r>
            <a:r>
              <a:rPr lang="en-US" sz="2800" dirty="0" err="1"/>
              <a:t>контрацепции</a:t>
            </a:r>
            <a:r>
              <a:rPr lang="en-US" sz="2800" dirty="0"/>
              <a:t> в </a:t>
            </a:r>
            <a:r>
              <a:rPr lang="en-US" sz="2800" dirty="0" err="1"/>
              <a:t>течени</a:t>
            </a:r>
            <a:r>
              <a:rPr lang="ru-RU" sz="2800" dirty="0"/>
              <a:t>е</a:t>
            </a:r>
            <a:r>
              <a:rPr lang="en-US" sz="2800" dirty="0"/>
              <a:t> 72</a:t>
            </a:r>
            <a:r>
              <a:rPr lang="ru-RU" sz="2800" dirty="0"/>
              <a:t>/</a:t>
            </a:r>
            <a:r>
              <a:rPr lang="en-US" sz="2800" dirty="0"/>
              <a:t>120 </a:t>
            </a:r>
            <a:r>
              <a:rPr lang="en-US" sz="2800" dirty="0" err="1"/>
              <a:t>часов</a:t>
            </a:r>
            <a:r>
              <a:rPr lang="en-US" sz="2800" dirty="0"/>
              <a:t> (в </a:t>
            </a:r>
            <a:r>
              <a:rPr lang="en-US" sz="2800" dirty="0" err="1"/>
              <a:t>соответствии</a:t>
            </a:r>
            <a:r>
              <a:rPr lang="en-US" sz="2800" dirty="0"/>
              <a:t> с </a:t>
            </a:r>
            <a:r>
              <a:rPr lang="en-US" sz="2800" dirty="0" err="1"/>
              <a:t>местным</a:t>
            </a:r>
            <a:r>
              <a:rPr lang="en-US" sz="2800" dirty="0"/>
              <a:t> </a:t>
            </a:r>
            <a:r>
              <a:rPr lang="en-US" sz="2800" dirty="0" err="1"/>
              <a:t>протоколом</a:t>
            </a:r>
            <a:r>
              <a:rPr lang="en-US" sz="2800" dirty="0"/>
              <a:t>)</a:t>
            </a:r>
          </a:p>
          <a:p>
            <a:pPr marL="0" indent="0">
              <a:lnSpc>
                <a:spcPct val="120000"/>
              </a:lnSpc>
              <a:buNone/>
            </a:pPr>
            <a:r>
              <a:rPr lang="en-US" b="1" cap="all" dirty="0">
                <a:solidFill>
                  <a:schemeClr val="accent4"/>
                </a:solidFill>
              </a:rPr>
              <a:t>[</a:t>
            </a:r>
            <a:r>
              <a:rPr lang="en-US" b="1" cap="all" dirty="0" err="1">
                <a:solidFill>
                  <a:schemeClr val="accent4"/>
                </a:solidFill>
              </a:rPr>
              <a:t>внести</a:t>
            </a:r>
            <a:r>
              <a:rPr lang="en-US" b="1" cap="all" dirty="0">
                <a:solidFill>
                  <a:schemeClr val="accent4"/>
                </a:solidFill>
              </a:rPr>
              <a:t> </a:t>
            </a:r>
            <a:r>
              <a:rPr lang="en-US" b="1" cap="all" dirty="0" err="1">
                <a:solidFill>
                  <a:schemeClr val="accent4"/>
                </a:solidFill>
              </a:rPr>
              <a:t>требования</a:t>
            </a:r>
            <a:r>
              <a:rPr lang="en-US" b="1" cap="all" dirty="0">
                <a:solidFill>
                  <a:schemeClr val="accent4"/>
                </a:solidFill>
              </a:rPr>
              <a:t> </a:t>
            </a:r>
            <a:r>
              <a:rPr lang="en-US" b="1" cap="all" dirty="0" err="1">
                <a:solidFill>
                  <a:schemeClr val="accent4"/>
                </a:solidFill>
              </a:rPr>
              <a:t>по</a:t>
            </a:r>
            <a:r>
              <a:rPr lang="en-US" b="1" cap="all" dirty="0">
                <a:solidFill>
                  <a:schemeClr val="accent4"/>
                </a:solidFill>
              </a:rPr>
              <a:t> ЭКП в </a:t>
            </a:r>
            <a:r>
              <a:rPr lang="en-US" b="1" cap="all" dirty="0" err="1">
                <a:solidFill>
                  <a:schemeClr val="accent4"/>
                </a:solidFill>
              </a:rPr>
              <a:t>соответствии</a:t>
            </a:r>
            <a:r>
              <a:rPr lang="en-US" b="1" cap="all" dirty="0">
                <a:solidFill>
                  <a:schemeClr val="accent4"/>
                </a:solidFill>
              </a:rPr>
              <a:t> с </a:t>
            </a:r>
            <a:r>
              <a:rPr lang="en-US" b="1" cap="all" dirty="0" err="1">
                <a:solidFill>
                  <a:schemeClr val="accent4"/>
                </a:solidFill>
              </a:rPr>
              <a:t>протоклом</a:t>
            </a:r>
            <a:r>
              <a:rPr lang="en-US" b="1" cap="all" dirty="0">
                <a:solidFill>
                  <a:schemeClr val="accent4"/>
                </a:solidFill>
              </a:rPr>
              <a:t>, </a:t>
            </a:r>
            <a:r>
              <a:rPr lang="en-US" b="1" cap="all" dirty="0" err="1">
                <a:solidFill>
                  <a:schemeClr val="accent4"/>
                </a:solidFill>
              </a:rPr>
              <a:t>принятым</a:t>
            </a:r>
            <a:r>
              <a:rPr lang="en-US" b="1" cap="all" dirty="0">
                <a:solidFill>
                  <a:schemeClr val="accent4"/>
                </a:solidFill>
              </a:rPr>
              <a:t>  в </a:t>
            </a:r>
            <a:r>
              <a:rPr lang="en-US" b="1" cap="all" dirty="0" err="1">
                <a:solidFill>
                  <a:schemeClr val="accent4"/>
                </a:solidFill>
              </a:rPr>
              <a:t>стране</a:t>
            </a:r>
            <a:r>
              <a:rPr lang="en-US" b="1" cap="all" dirty="0">
                <a:solidFill>
                  <a:schemeClr val="accent4"/>
                </a:solidFill>
              </a:rPr>
              <a:t>]</a:t>
            </a:r>
          </a:p>
        </p:txBody>
      </p:sp>
    </p:spTree>
    <p:extLst>
      <p:ext uri="{BB962C8B-B14F-4D97-AF65-F5344CB8AC3E}">
        <p14:creationId xmlns:p14="http://schemas.microsoft.com/office/powerpoint/2010/main" val="10506312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7AD984-4A43-4C42-B050-524C6F172DC8}"/>
              </a:ext>
            </a:extLst>
          </p:cNvPr>
          <p:cNvSpPr>
            <a:spLocks noGrp="1"/>
          </p:cNvSpPr>
          <p:nvPr>
            <p:ph type="title"/>
          </p:nvPr>
        </p:nvSpPr>
        <p:spPr/>
        <p:txBody>
          <a:bodyPr>
            <a:noAutofit/>
          </a:bodyPr>
          <a:lstStyle/>
          <a:p>
            <a:r>
              <a:rPr lang="en-US" dirty="0" err="1">
                <a:latin typeface="Arial"/>
                <a:cs typeface="Arial"/>
              </a:rPr>
              <a:t>Предоставить</a:t>
            </a:r>
            <a:r>
              <a:rPr lang="en-US" dirty="0">
                <a:latin typeface="Arial"/>
                <a:cs typeface="Arial"/>
              </a:rPr>
              <a:t> </a:t>
            </a:r>
            <a:r>
              <a:rPr lang="en-US" dirty="0" err="1">
                <a:latin typeface="Arial"/>
                <a:cs typeface="Arial"/>
              </a:rPr>
              <a:t>информацию</a:t>
            </a:r>
            <a:r>
              <a:rPr lang="en-US" dirty="0">
                <a:latin typeface="Arial"/>
                <a:cs typeface="Arial"/>
              </a:rPr>
              <a:t> и </a:t>
            </a:r>
            <a:r>
              <a:rPr lang="en-US" dirty="0" err="1">
                <a:latin typeface="Arial"/>
                <a:cs typeface="Arial"/>
              </a:rPr>
              <a:t>перенаправить</a:t>
            </a:r>
            <a:r>
              <a:rPr lang="en-US" dirty="0">
                <a:latin typeface="Arial"/>
                <a:cs typeface="Arial"/>
              </a:rPr>
              <a:t> </a:t>
            </a:r>
            <a:r>
              <a:rPr lang="en-US" dirty="0" err="1">
                <a:latin typeface="Arial"/>
                <a:cs typeface="Arial"/>
              </a:rPr>
              <a:t>на</a:t>
            </a:r>
            <a:r>
              <a:rPr lang="en-US" dirty="0">
                <a:latin typeface="Arial"/>
                <a:cs typeface="Arial"/>
              </a:rPr>
              <a:t> </a:t>
            </a:r>
            <a:r>
              <a:rPr lang="en-US" dirty="0" err="1">
                <a:latin typeface="Arial"/>
                <a:cs typeface="Arial"/>
              </a:rPr>
              <a:t>необходимые</a:t>
            </a:r>
            <a:r>
              <a:rPr lang="en-US" dirty="0">
                <a:latin typeface="Arial"/>
                <a:cs typeface="Arial"/>
              </a:rPr>
              <a:t> </a:t>
            </a:r>
            <a:r>
              <a:rPr lang="en-US" dirty="0" err="1">
                <a:latin typeface="Arial"/>
                <a:cs typeface="Arial"/>
              </a:rPr>
              <a:t>услуги</a:t>
            </a:r>
            <a:r>
              <a:rPr lang="en-US" dirty="0">
                <a:latin typeface="Arial"/>
                <a:cs typeface="Arial"/>
              </a:rPr>
              <a:t> </a:t>
            </a:r>
          </a:p>
        </p:txBody>
      </p:sp>
      <p:sp>
        <p:nvSpPr>
          <p:cNvPr id="3" name="Text Placeholder 2">
            <a:extLst>
              <a:ext uri="{FF2B5EF4-FFF2-40B4-BE49-F238E27FC236}">
                <a16:creationId xmlns:a16="http://schemas.microsoft.com/office/drawing/2014/main" id="{FA51031D-D7F3-439D-B7B6-324A20B99063}"/>
              </a:ext>
            </a:extLst>
          </p:cNvPr>
          <p:cNvSpPr>
            <a:spLocks noGrp="1"/>
          </p:cNvSpPr>
          <p:nvPr>
            <p:ph type="body" idx="1"/>
          </p:nvPr>
        </p:nvSpPr>
        <p:spPr>
          <a:xfrm>
            <a:off x="665018" y="1636730"/>
            <a:ext cx="10913423" cy="4932746"/>
          </a:xfrm>
        </p:spPr>
        <p:txBody>
          <a:bodyPr>
            <a:noAutofit/>
          </a:bodyPr>
          <a:lstStyle/>
          <a:p>
            <a:pPr marL="0" indent="0">
              <a:lnSpc>
                <a:spcPct val="120000"/>
              </a:lnSpc>
              <a:spcBef>
                <a:spcPts val="0"/>
              </a:spcBef>
              <a:buNone/>
            </a:pPr>
            <a:r>
              <a:rPr lang="en-US" sz="1800" dirty="0" err="1"/>
              <a:t>Во</a:t>
            </a:r>
            <a:r>
              <a:rPr lang="en-US" sz="1800" dirty="0"/>
              <a:t> </a:t>
            </a:r>
            <a:r>
              <a:rPr lang="en-US" sz="1800" dirty="0" err="1"/>
              <a:t>время</a:t>
            </a:r>
            <a:r>
              <a:rPr lang="en-US" sz="1800" dirty="0"/>
              <a:t> </a:t>
            </a:r>
            <a:r>
              <a:rPr lang="en-US" sz="1800" dirty="0" err="1"/>
              <a:t>информирования</a:t>
            </a:r>
            <a:r>
              <a:rPr lang="en-US" sz="1800" dirty="0"/>
              <a:t> и </a:t>
            </a:r>
            <a:r>
              <a:rPr lang="en-US" sz="1800" dirty="0" err="1"/>
              <a:t>перенаправления</a:t>
            </a:r>
            <a:r>
              <a:rPr lang="en-US" sz="1800" dirty="0"/>
              <a:t>:</a:t>
            </a:r>
          </a:p>
          <a:p>
            <a:pPr>
              <a:lnSpc>
                <a:spcPct val="120000"/>
              </a:lnSpc>
              <a:spcBef>
                <a:spcPts val="1000"/>
              </a:spcBef>
            </a:pPr>
            <a:r>
              <a:rPr lang="en-US" sz="1800" dirty="0" err="1"/>
              <a:t>Предложите</a:t>
            </a:r>
            <a:r>
              <a:rPr lang="en-US" sz="1800" dirty="0"/>
              <a:t> </a:t>
            </a:r>
            <a:r>
              <a:rPr lang="en-US" sz="1800" dirty="0" err="1"/>
              <a:t>раздаточный</a:t>
            </a:r>
            <a:r>
              <a:rPr lang="en-US" sz="1800" dirty="0"/>
              <a:t> </a:t>
            </a:r>
            <a:r>
              <a:rPr lang="en-US" sz="1800" dirty="0" err="1"/>
              <a:t>материал</a:t>
            </a:r>
            <a:r>
              <a:rPr lang="en-US" sz="1800" dirty="0"/>
              <a:t> с </a:t>
            </a:r>
            <a:r>
              <a:rPr lang="en-US" sz="1800" dirty="0" err="1"/>
              <a:t>необходимой</a:t>
            </a:r>
            <a:r>
              <a:rPr lang="en-US" sz="1800" dirty="0"/>
              <a:t> </a:t>
            </a:r>
            <a:r>
              <a:rPr lang="en-US" sz="1800" dirty="0" err="1"/>
              <a:t>информацией</a:t>
            </a:r>
            <a:r>
              <a:rPr lang="en-US" sz="1800" dirty="0"/>
              <a:t> (</a:t>
            </a:r>
            <a:r>
              <a:rPr lang="en-US" sz="1800" dirty="0" err="1"/>
              <a:t>помните</a:t>
            </a:r>
            <a:r>
              <a:rPr lang="en-US" sz="1800" dirty="0"/>
              <a:t> о </a:t>
            </a:r>
            <a:r>
              <a:rPr lang="en-US" sz="1800" dirty="0" err="1"/>
              <a:t>необходимости</a:t>
            </a:r>
            <a:r>
              <a:rPr lang="en-US" sz="1800" dirty="0"/>
              <a:t> </a:t>
            </a:r>
            <a:r>
              <a:rPr lang="en-US" sz="1800" dirty="0" err="1"/>
              <a:t>предупредить</a:t>
            </a:r>
            <a:r>
              <a:rPr lang="en-US" sz="1800" dirty="0"/>
              <a:t> </a:t>
            </a:r>
            <a:r>
              <a:rPr lang="en-US" sz="1800" dirty="0" err="1"/>
              <a:t>клиента</a:t>
            </a:r>
            <a:r>
              <a:rPr lang="en-US" sz="1800" dirty="0"/>
              <a:t> о </a:t>
            </a:r>
            <a:r>
              <a:rPr lang="en-US" sz="1800" dirty="0" err="1"/>
              <a:t>том</a:t>
            </a:r>
            <a:r>
              <a:rPr lang="en-US" sz="1800" dirty="0"/>
              <a:t>, </a:t>
            </a:r>
            <a:r>
              <a:rPr lang="en-US" sz="1800" dirty="0" err="1"/>
              <a:t>чтобы</a:t>
            </a:r>
            <a:r>
              <a:rPr lang="en-US" sz="1800" dirty="0"/>
              <a:t> </a:t>
            </a:r>
            <a:r>
              <a:rPr lang="en-US" sz="1800" dirty="0" err="1"/>
              <a:t>материал</a:t>
            </a:r>
            <a:r>
              <a:rPr lang="en-US" sz="1800" dirty="0"/>
              <a:t> </a:t>
            </a:r>
            <a:r>
              <a:rPr lang="en-US" sz="1800" dirty="0" err="1"/>
              <a:t>не</a:t>
            </a:r>
            <a:r>
              <a:rPr lang="en-US" sz="1800" dirty="0"/>
              <a:t> </a:t>
            </a:r>
            <a:r>
              <a:rPr lang="en-US" sz="1800" dirty="0" err="1"/>
              <a:t>попал</a:t>
            </a:r>
            <a:r>
              <a:rPr lang="en-US" sz="1800" dirty="0"/>
              <a:t> в </a:t>
            </a:r>
            <a:r>
              <a:rPr lang="en-US" sz="1800" dirty="0" err="1"/>
              <a:t>руки</a:t>
            </a:r>
            <a:r>
              <a:rPr lang="en-US" sz="1800" dirty="0"/>
              <a:t> </a:t>
            </a:r>
            <a:r>
              <a:rPr lang="en-US" sz="1800" dirty="0" err="1"/>
              <a:t>насильника</a:t>
            </a:r>
            <a:r>
              <a:rPr lang="en-US" sz="1800" dirty="0"/>
              <a:t>) </a:t>
            </a:r>
          </a:p>
          <a:p>
            <a:pPr>
              <a:lnSpc>
                <a:spcPct val="120000"/>
              </a:lnSpc>
              <a:spcBef>
                <a:spcPts val="1000"/>
              </a:spcBef>
            </a:pPr>
            <a:r>
              <a:rPr lang="en-US" sz="1800" dirty="0" err="1"/>
              <a:t>Имейте</a:t>
            </a:r>
            <a:r>
              <a:rPr lang="en-US" sz="1800" dirty="0"/>
              <a:t> </a:t>
            </a:r>
            <a:r>
              <a:rPr lang="en-US" sz="1800" dirty="0" err="1"/>
              <a:t>на</a:t>
            </a:r>
            <a:r>
              <a:rPr lang="en-US" sz="1800" dirty="0"/>
              <a:t> </a:t>
            </a:r>
            <a:r>
              <a:rPr lang="en-US" sz="1800" dirty="0" err="1"/>
              <a:t>руках</a:t>
            </a:r>
            <a:r>
              <a:rPr lang="en-US" sz="1800" dirty="0"/>
              <a:t> </a:t>
            </a:r>
            <a:r>
              <a:rPr lang="en-US" sz="1800" dirty="0" err="1"/>
              <a:t>необходимую</a:t>
            </a:r>
            <a:r>
              <a:rPr lang="en-US" sz="1800" dirty="0"/>
              <a:t> </a:t>
            </a:r>
            <a:r>
              <a:rPr lang="en-US" sz="1800" dirty="0" err="1"/>
              <a:t>информацию</a:t>
            </a:r>
            <a:r>
              <a:rPr lang="en-US" sz="1800" dirty="0"/>
              <a:t> и </a:t>
            </a:r>
            <a:r>
              <a:rPr lang="en-US" sz="1800" dirty="0" err="1"/>
              <a:t>контактные</a:t>
            </a:r>
            <a:r>
              <a:rPr lang="en-US" sz="1800" dirty="0"/>
              <a:t> </a:t>
            </a:r>
            <a:r>
              <a:rPr lang="en-US" sz="1800" dirty="0" err="1"/>
              <a:t>данные</a:t>
            </a:r>
            <a:r>
              <a:rPr lang="en-US" sz="1800" dirty="0"/>
              <a:t> </a:t>
            </a:r>
            <a:r>
              <a:rPr lang="en-US" sz="1800" dirty="0" err="1"/>
              <a:t>учреждений</a:t>
            </a:r>
            <a:r>
              <a:rPr lang="en-US" sz="1800" dirty="0"/>
              <a:t>, </a:t>
            </a:r>
            <a:r>
              <a:rPr lang="en-US" sz="1800" dirty="0" err="1"/>
              <a:t>предоставляющих</a:t>
            </a:r>
            <a:r>
              <a:rPr lang="en-US" sz="1800" dirty="0"/>
              <a:t> </a:t>
            </a:r>
            <a:r>
              <a:rPr lang="en-US" sz="1800" dirty="0" err="1"/>
              <a:t>услуги</a:t>
            </a:r>
            <a:endParaRPr lang="en-US" sz="1800" dirty="0"/>
          </a:p>
          <a:p>
            <a:pPr>
              <a:lnSpc>
                <a:spcPct val="120000"/>
              </a:lnSpc>
              <a:spcBef>
                <a:spcPts val="1000"/>
              </a:spcBef>
            </a:pPr>
            <a:r>
              <a:rPr lang="en-US" sz="1800" dirty="0" err="1"/>
              <a:t>Спросите</a:t>
            </a:r>
            <a:r>
              <a:rPr lang="en-US" sz="1800" dirty="0"/>
              <a:t> </a:t>
            </a:r>
            <a:r>
              <a:rPr lang="en-US" sz="1800" dirty="0" err="1"/>
              <a:t>пострадавшего</a:t>
            </a:r>
            <a:r>
              <a:rPr lang="en-US" sz="1800" dirty="0"/>
              <a:t> </a:t>
            </a:r>
            <a:r>
              <a:rPr lang="en-US" sz="1800" dirty="0" err="1"/>
              <a:t>от</a:t>
            </a:r>
            <a:r>
              <a:rPr lang="en-US" sz="1800" dirty="0"/>
              <a:t> </a:t>
            </a:r>
            <a:r>
              <a:rPr lang="en-US" sz="1800" dirty="0" err="1"/>
              <a:t>насилия</a:t>
            </a:r>
            <a:r>
              <a:rPr lang="en-US" sz="1800" dirty="0"/>
              <a:t> </a:t>
            </a:r>
            <a:r>
              <a:rPr lang="en-US" sz="1800" dirty="0" err="1"/>
              <a:t>клиента</a:t>
            </a:r>
            <a:r>
              <a:rPr lang="en-US" sz="1800" dirty="0"/>
              <a:t>, </a:t>
            </a:r>
            <a:r>
              <a:rPr lang="en-US" sz="1800" dirty="0" err="1"/>
              <a:t>нужно</a:t>
            </a:r>
            <a:r>
              <a:rPr lang="ru-RU" sz="1800" dirty="0"/>
              <a:t> ли ему</a:t>
            </a:r>
            <a:r>
              <a:rPr lang="en-US" sz="1800" dirty="0"/>
              <a:t> </a:t>
            </a:r>
            <a:r>
              <a:rPr lang="en-US" sz="1800" dirty="0" err="1"/>
              <a:t>сопровождение</a:t>
            </a:r>
            <a:r>
              <a:rPr lang="en-US" sz="1800" dirty="0"/>
              <a:t> </a:t>
            </a:r>
            <a:r>
              <a:rPr lang="en-US" sz="1800" dirty="0" err="1"/>
              <a:t>или</a:t>
            </a:r>
            <a:r>
              <a:rPr lang="en-US" sz="1800" dirty="0"/>
              <a:t> </a:t>
            </a:r>
            <a:r>
              <a:rPr lang="en-US" sz="1800" dirty="0" err="1"/>
              <a:t>связаться</a:t>
            </a:r>
            <a:r>
              <a:rPr lang="en-US" sz="1800" dirty="0"/>
              <a:t> </a:t>
            </a:r>
            <a:r>
              <a:rPr lang="en-US" sz="1800" dirty="0" err="1"/>
              <a:t>заранее</a:t>
            </a:r>
            <a:r>
              <a:rPr lang="en-US" sz="1800" dirty="0"/>
              <a:t> с </a:t>
            </a:r>
            <a:r>
              <a:rPr lang="en-US" sz="1800" dirty="0" err="1"/>
              <a:t>услугами</a:t>
            </a:r>
            <a:r>
              <a:rPr lang="ru-RU" sz="1800" dirty="0"/>
              <a:t>.</a:t>
            </a:r>
            <a:r>
              <a:rPr lang="en-US" sz="1800" dirty="0"/>
              <a:t> </a:t>
            </a:r>
            <a:r>
              <a:rPr lang="ru-RU" sz="1800" dirty="0"/>
              <a:t>П</a:t>
            </a:r>
            <a:r>
              <a:rPr lang="en-US" sz="1800" dirty="0" err="1"/>
              <a:t>ри</a:t>
            </a:r>
            <a:r>
              <a:rPr lang="en-US" sz="1800" dirty="0"/>
              <a:t> </a:t>
            </a:r>
            <a:r>
              <a:rPr lang="en-US" sz="1800" dirty="0" err="1"/>
              <a:t>получании</a:t>
            </a:r>
            <a:r>
              <a:rPr lang="en-US" sz="1800" dirty="0"/>
              <a:t> </a:t>
            </a:r>
            <a:r>
              <a:rPr lang="en-US" sz="1800" dirty="0" err="1"/>
              <a:t>согласия</a:t>
            </a:r>
            <a:r>
              <a:rPr lang="en-US" sz="1800" dirty="0"/>
              <a:t>, </a:t>
            </a:r>
            <a:r>
              <a:rPr lang="en-US" sz="1800" dirty="0" err="1"/>
              <a:t>сделайте</a:t>
            </a:r>
            <a:r>
              <a:rPr lang="en-US" sz="1800" dirty="0"/>
              <a:t> </a:t>
            </a:r>
            <a:r>
              <a:rPr lang="en-US" sz="1800" dirty="0" err="1"/>
              <a:t>звонок</a:t>
            </a:r>
            <a:r>
              <a:rPr lang="en-US" sz="1800" dirty="0"/>
              <a:t> и </a:t>
            </a:r>
            <a:r>
              <a:rPr lang="en-US" sz="1800" dirty="0" err="1"/>
              <a:t>договоритесь</a:t>
            </a:r>
            <a:r>
              <a:rPr lang="en-US" sz="1800" dirty="0"/>
              <a:t> о </a:t>
            </a:r>
            <a:r>
              <a:rPr lang="en-US" sz="1800" dirty="0" err="1"/>
              <a:t>встрече</a:t>
            </a:r>
            <a:r>
              <a:rPr lang="en-US" sz="1800" dirty="0"/>
              <a:t> </a:t>
            </a:r>
          </a:p>
          <a:p>
            <a:pPr>
              <a:lnSpc>
                <a:spcPct val="120000"/>
              </a:lnSpc>
              <a:spcBef>
                <a:spcPts val="1000"/>
              </a:spcBef>
            </a:pPr>
            <a:r>
              <a:rPr lang="en-US" sz="1800" dirty="0" err="1"/>
              <a:t>Не</a:t>
            </a:r>
            <a:r>
              <a:rPr lang="en-US" sz="1800" dirty="0"/>
              <a:t> </a:t>
            </a:r>
            <a:r>
              <a:rPr lang="en-US" sz="1800" dirty="0" err="1"/>
              <a:t>оказывайте</a:t>
            </a:r>
            <a:r>
              <a:rPr lang="en-US" sz="1800" dirty="0"/>
              <a:t> </a:t>
            </a:r>
            <a:r>
              <a:rPr lang="en-US" sz="1800" dirty="0" err="1"/>
              <a:t>давление</a:t>
            </a:r>
            <a:r>
              <a:rPr lang="en-US" sz="1800" dirty="0"/>
              <a:t> </a:t>
            </a:r>
            <a:r>
              <a:rPr lang="en-US" sz="1800" dirty="0" err="1"/>
              <a:t>на</a:t>
            </a:r>
            <a:r>
              <a:rPr lang="en-US" sz="1800" dirty="0"/>
              <a:t> </a:t>
            </a:r>
            <a:r>
              <a:rPr lang="en-US" sz="1800" dirty="0" err="1"/>
              <a:t>клиента</a:t>
            </a:r>
            <a:r>
              <a:rPr lang="ru-RU" sz="1800" dirty="0"/>
              <a:t>, если он не желает получать услуги или рассказывать </a:t>
            </a:r>
            <a:r>
              <a:rPr lang="en-US" sz="1800" dirty="0"/>
              <a:t>о </a:t>
            </a:r>
            <a:r>
              <a:rPr lang="en-US" sz="1800" dirty="0" err="1"/>
              <a:t>проишествии</a:t>
            </a:r>
            <a:r>
              <a:rPr lang="en-US" sz="1800" dirty="0"/>
              <a:t> </a:t>
            </a:r>
            <a:endParaRPr lang="en-US" sz="1800" dirty="0">
              <a:solidFill>
                <a:schemeClr val="tx1"/>
              </a:solidFill>
            </a:endParaRPr>
          </a:p>
          <a:p>
            <a:pPr>
              <a:lnSpc>
                <a:spcPct val="120000"/>
              </a:lnSpc>
              <a:spcBef>
                <a:spcPts val="1000"/>
              </a:spcBef>
            </a:pPr>
            <a:r>
              <a:rPr lang="en-US" sz="1800" dirty="0" err="1">
                <a:solidFill>
                  <a:schemeClr val="tx1"/>
                </a:solidFill>
              </a:rPr>
              <a:t>Предложите</a:t>
            </a:r>
            <a:r>
              <a:rPr lang="en-US" sz="1800" dirty="0">
                <a:solidFill>
                  <a:schemeClr val="tx1"/>
                </a:solidFill>
              </a:rPr>
              <a:t> </a:t>
            </a:r>
            <a:r>
              <a:rPr lang="en-US" sz="1800" dirty="0" err="1">
                <a:solidFill>
                  <a:schemeClr val="tx1"/>
                </a:solidFill>
              </a:rPr>
              <a:t>свою</a:t>
            </a:r>
            <a:r>
              <a:rPr lang="en-US" sz="1800" dirty="0">
                <a:solidFill>
                  <a:schemeClr val="tx1"/>
                </a:solidFill>
              </a:rPr>
              <a:t> </a:t>
            </a:r>
            <a:r>
              <a:rPr lang="en-US" sz="1800" dirty="0" err="1">
                <a:solidFill>
                  <a:schemeClr val="tx1"/>
                </a:solidFill>
              </a:rPr>
              <a:t>помощь</a:t>
            </a:r>
            <a:r>
              <a:rPr lang="en-US" sz="1800" dirty="0">
                <a:solidFill>
                  <a:schemeClr val="tx1"/>
                </a:solidFill>
              </a:rPr>
              <a:t> и </a:t>
            </a:r>
            <a:r>
              <a:rPr lang="en-US" sz="1800" dirty="0" err="1">
                <a:solidFill>
                  <a:schemeClr val="tx1"/>
                </a:solidFill>
              </a:rPr>
              <a:t>поддержку</a:t>
            </a:r>
            <a:r>
              <a:rPr lang="en-US" sz="1800" dirty="0">
                <a:solidFill>
                  <a:schemeClr val="tx1"/>
                </a:solidFill>
              </a:rPr>
              <a:t>, </a:t>
            </a:r>
            <a:r>
              <a:rPr lang="en-US" sz="1800" dirty="0" err="1">
                <a:solidFill>
                  <a:schemeClr val="tx1"/>
                </a:solidFill>
              </a:rPr>
              <a:t>если</a:t>
            </a:r>
            <a:r>
              <a:rPr lang="en-US" sz="1800" dirty="0">
                <a:solidFill>
                  <a:schemeClr val="tx1"/>
                </a:solidFill>
              </a:rPr>
              <a:t> </a:t>
            </a:r>
            <a:r>
              <a:rPr lang="en-US" sz="1800" dirty="0" err="1">
                <a:solidFill>
                  <a:schemeClr val="tx1"/>
                </a:solidFill>
              </a:rPr>
              <a:t>клиент</a:t>
            </a:r>
            <a:r>
              <a:rPr lang="en-US" sz="1800" dirty="0">
                <a:solidFill>
                  <a:schemeClr val="tx1"/>
                </a:solidFill>
              </a:rPr>
              <a:t> </a:t>
            </a:r>
            <a:r>
              <a:rPr lang="en-US" sz="1800" dirty="0" err="1">
                <a:solidFill>
                  <a:schemeClr val="tx1"/>
                </a:solidFill>
              </a:rPr>
              <a:t>захочет</a:t>
            </a:r>
            <a:r>
              <a:rPr lang="en-US" sz="1800" dirty="0">
                <a:solidFill>
                  <a:schemeClr val="tx1"/>
                </a:solidFill>
              </a:rPr>
              <a:t> </a:t>
            </a:r>
            <a:r>
              <a:rPr lang="en-US" sz="1800" dirty="0" err="1">
                <a:solidFill>
                  <a:schemeClr val="tx1"/>
                </a:solidFill>
              </a:rPr>
              <a:t>получить</a:t>
            </a:r>
            <a:r>
              <a:rPr lang="en-US" sz="1800" dirty="0">
                <a:solidFill>
                  <a:schemeClr val="tx1"/>
                </a:solidFill>
              </a:rPr>
              <a:t> </a:t>
            </a:r>
            <a:r>
              <a:rPr lang="en-US" sz="1800" dirty="0" err="1">
                <a:solidFill>
                  <a:schemeClr val="tx1"/>
                </a:solidFill>
              </a:rPr>
              <a:t>услуги</a:t>
            </a:r>
            <a:r>
              <a:rPr lang="en-US" sz="1800" dirty="0">
                <a:solidFill>
                  <a:schemeClr val="tx1"/>
                </a:solidFill>
              </a:rPr>
              <a:t> в </a:t>
            </a:r>
            <a:r>
              <a:rPr lang="en-US" sz="1800" dirty="0" err="1">
                <a:solidFill>
                  <a:schemeClr val="tx1"/>
                </a:solidFill>
              </a:rPr>
              <a:t>будущем</a:t>
            </a:r>
            <a:r>
              <a:rPr lang="en-US" sz="1800" dirty="0">
                <a:solidFill>
                  <a:schemeClr val="tx1"/>
                </a:solidFill>
              </a:rPr>
              <a:t> </a:t>
            </a:r>
          </a:p>
        </p:txBody>
      </p:sp>
    </p:spTree>
    <p:extLst>
      <p:ext uri="{BB962C8B-B14F-4D97-AF65-F5344CB8AC3E}">
        <p14:creationId xmlns:p14="http://schemas.microsoft.com/office/powerpoint/2010/main" val="20341325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b">
            <a:noAutofit/>
          </a:bodyPr>
          <a:lstStyle/>
          <a:p>
            <a:r>
              <a:rPr lang="ru" sz="3100" dirty="0">
                <a:latin typeface="Arial"/>
                <a:cs typeface="Arial"/>
              </a:rPr>
              <a:t>Определит</a:t>
            </a:r>
            <a:r>
              <a:rPr lang="ru-RU" sz="3100" dirty="0">
                <a:latin typeface="Arial"/>
                <a:cs typeface="Arial"/>
              </a:rPr>
              <a:t>е</a:t>
            </a:r>
            <a:r>
              <a:rPr lang="ru" sz="3100" dirty="0">
                <a:latin typeface="Arial"/>
                <a:cs typeface="Arial"/>
              </a:rPr>
              <a:t> сильные стороны и к кому можно обратиться</a:t>
            </a:r>
            <a:endParaRPr lang="ru" sz="3100" dirty="0"/>
          </a:p>
        </p:txBody>
      </p:sp>
      <p:sp>
        <p:nvSpPr>
          <p:cNvPr id="7" name="Text Placeholder 6"/>
          <p:cNvSpPr>
            <a:spLocks noGrp="1"/>
          </p:cNvSpPr>
          <p:nvPr>
            <p:ph type="body" idx="1"/>
          </p:nvPr>
        </p:nvSpPr>
        <p:spPr>
          <a:xfrm>
            <a:off x="838200" y="1636730"/>
            <a:ext cx="10976810" cy="4932746"/>
          </a:xfrm>
        </p:spPr>
        <p:txBody>
          <a:bodyPr>
            <a:noAutofit/>
          </a:bodyPr>
          <a:lstStyle/>
          <a:p>
            <a:pPr>
              <a:spcBef>
                <a:spcPts val="0"/>
              </a:spcBef>
            </a:pPr>
            <a:r>
              <a:rPr lang="en-US" sz="2300" b="1" dirty="0" err="1"/>
              <a:t>Помогите</a:t>
            </a:r>
            <a:r>
              <a:rPr lang="en-US" sz="2300" b="1" dirty="0"/>
              <a:t> </a:t>
            </a:r>
            <a:r>
              <a:rPr lang="en-US" sz="2300" b="1" dirty="0" err="1"/>
              <a:t>пережившим</a:t>
            </a:r>
            <a:r>
              <a:rPr lang="en-US" sz="2300" b="1" dirty="0"/>
              <a:t> </a:t>
            </a:r>
            <a:r>
              <a:rPr lang="en-US" sz="2300" b="1" dirty="0" err="1"/>
              <a:t>насилие</a:t>
            </a:r>
            <a:r>
              <a:rPr lang="en-US" sz="2300" b="1" dirty="0"/>
              <a:t> </a:t>
            </a:r>
            <a:r>
              <a:rPr lang="en-US" sz="2300" b="1" dirty="0" err="1"/>
              <a:t>определить</a:t>
            </a:r>
            <a:r>
              <a:rPr lang="en-US" sz="2300" b="1" dirty="0"/>
              <a:t> и </a:t>
            </a:r>
            <a:r>
              <a:rPr lang="en-US" sz="2300" b="1" dirty="0" err="1"/>
              <a:t>использовать</a:t>
            </a:r>
            <a:r>
              <a:rPr lang="en-US" sz="2300" b="1" dirty="0"/>
              <a:t> </a:t>
            </a:r>
            <a:r>
              <a:rPr lang="en-US" sz="2300" b="1" dirty="0" err="1"/>
              <a:t>свои</a:t>
            </a:r>
            <a:r>
              <a:rPr lang="en-US" sz="2300" b="1" dirty="0"/>
              <a:t> </a:t>
            </a:r>
            <a:r>
              <a:rPr lang="en-US" sz="2300" b="1" dirty="0" err="1"/>
              <a:t>сильные</a:t>
            </a:r>
            <a:r>
              <a:rPr lang="en-US" sz="2300" b="1" dirty="0"/>
              <a:t> </a:t>
            </a:r>
            <a:r>
              <a:rPr lang="en-US" sz="2300" b="1" dirty="0" err="1"/>
              <a:t>стороны</a:t>
            </a:r>
            <a:endParaRPr lang="en-US" sz="2300" b="1" dirty="0"/>
          </a:p>
          <a:p>
            <a:pPr marL="914400" indent="-381000">
              <a:spcBef>
                <a:spcPts val="500"/>
              </a:spcBef>
              <a:buSzPts val="2400"/>
              <a:buFont typeface="Arial"/>
              <a:buChar char="–"/>
            </a:pPr>
            <a:r>
              <a:rPr lang="en-US" sz="2300" i="1" dirty="0"/>
              <a:t>«</a:t>
            </a:r>
            <a:r>
              <a:rPr lang="en-US" sz="2300" i="1" dirty="0" err="1"/>
              <a:t>Что</a:t>
            </a:r>
            <a:r>
              <a:rPr lang="en-US" sz="2300" i="1" dirty="0"/>
              <a:t> </a:t>
            </a:r>
            <a:r>
              <a:rPr lang="en-US" sz="2300" i="1" dirty="0" err="1"/>
              <a:t>помогло</a:t>
            </a:r>
            <a:r>
              <a:rPr lang="en-US" sz="2300" i="1" dirty="0"/>
              <a:t> </a:t>
            </a:r>
            <a:r>
              <a:rPr lang="en-US" sz="2300" i="1" dirty="0" err="1"/>
              <a:t>вам</a:t>
            </a:r>
            <a:r>
              <a:rPr lang="en-US" sz="2300" i="1" dirty="0"/>
              <a:t> </a:t>
            </a:r>
            <a:r>
              <a:rPr lang="en-US" sz="2300" i="1" dirty="0" err="1"/>
              <a:t>пережить</a:t>
            </a:r>
            <a:r>
              <a:rPr lang="en-US" sz="2300" i="1" dirty="0"/>
              <a:t> </a:t>
            </a:r>
            <a:r>
              <a:rPr lang="en-US" sz="2300" i="1" dirty="0" err="1"/>
              <a:t>тяжелые</a:t>
            </a:r>
            <a:r>
              <a:rPr lang="en-US" sz="2300" i="1" dirty="0"/>
              <a:t> </a:t>
            </a:r>
            <a:r>
              <a:rPr lang="en-US" sz="2300" i="1" dirty="0" err="1"/>
              <a:t>времена</a:t>
            </a:r>
            <a:r>
              <a:rPr lang="en-US" sz="2300" i="1" dirty="0"/>
              <a:t> в </a:t>
            </a:r>
            <a:r>
              <a:rPr lang="en-US" sz="2300" i="1" dirty="0" err="1"/>
              <a:t>прошлом</a:t>
            </a:r>
            <a:r>
              <a:rPr lang="en-US" sz="2300" i="1" dirty="0"/>
              <a:t>?»</a:t>
            </a:r>
          </a:p>
          <a:p>
            <a:pPr lvl="1"/>
            <a:r>
              <a:rPr lang="en-US" sz="2300" i="1" dirty="0"/>
              <a:t> «</a:t>
            </a:r>
            <a:r>
              <a:rPr lang="en-US" sz="2300" i="1" dirty="0" err="1"/>
              <a:t>Какие</a:t>
            </a:r>
            <a:r>
              <a:rPr lang="en-US" sz="2300" i="1" dirty="0"/>
              <a:t> </a:t>
            </a:r>
            <a:r>
              <a:rPr lang="en-US" sz="2300" i="1" dirty="0" err="1"/>
              <a:t>занятия</a:t>
            </a:r>
            <a:r>
              <a:rPr lang="en-US" sz="2300" i="1" dirty="0"/>
              <a:t> </a:t>
            </a:r>
            <a:r>
              <a:rPr lang="en-US" sz="2300" i="1" dirty="0" err="1"/>
              <a:t>помогают</a:t>
            </a:r>
            <a:r>
              <a:rPr lang="en-US" sz="2300" i="1" dirty="0"/>
              <a:t> </a:t>
            </a:r>
            <a:r>
              <a:rPr lang="en-US" sz="2300" i="1" dirty="0" err="1"/>
              <a:t>вам</a:t>
            </a:r>
            <a:r>
              <a:rPr lang="en-US" sz="2300" i="1" dirty="0"/>
              <a:t>, </a:t>
            </a:r>
            <a:r>
              <a:rPr lang="en-US" sz="2300" i="1" dirty="0" err="1"/>
              <a:t>когда</a:t>
            </a:r>
            <a:r>
              <a:rPr lang="en-US" sz="2300" i="1" dirty="0"/>
              <a:t> </a:t>
            </a:r>
            <a:r>
              <a:rPr lang="en-US" sz="2300" i="1" dirty="0" err="1"/>
              <a:t>вы</a:t>
            </a:r>
            <a:r>
              <a:rPr lang="en-US" sz="2300" i="1" dirty="0"/>
              <a:t> </a:t>
            </a:r>
            <a:r>
              <a:rPr lang="en-US" sz="2300" i="1" dirty="0" err="1"/>
              <a:t>чувствуете</a:t>
            </a:r>
            <a:r>
              <a:rPr lang="en-US" sz="2300" i="1" dirty="0"/>
              <a:t> </a:t>
            </a:r>
            <a:r>
              <a:rPr lang="en-US" sz="2300" i="1" dirty="0" err="1"/>
              <a:t>беспокойство</a:t>
            </a:r>
            <a:r>
              <a:rPr lang="en-US" sz="2300" i="1" dirty="0"/>
              <a:t>?»</a:t>
            </a:r>
          </a:p>
          <a:p>
            <a:pPr lvl="1"/>
            <a:r>
              <a:rPr lang="en-US" sz="2300" i="1" dirty="0"/>
              <a:t> «</a:t>
            </a:r>
            <a:r>
              <a:rPr lang="en-US" sz="2300" i="1" dirty="0" err="1"/>
              <a:t>Как</a:t>
            </a:r>
            <a:r>
              <a:rPr lang="en-US" sz="2300" i="1" dirty="0"/>
              <a:t> </a:t>
            </a:r>
            <a:r>
              <a:rPr lang="en-US" sz="2300" i="1" dirty="0" err="1"/>
              <a:t>то</a:t>
            </a:r>
            <a:r>
              <a:rPr lang="en-US" sz="2300" i="1" dirty="0"/>
              <a:t>, </a:t>
            </a:r>
            <a:r>
              <a:rPr lang="en-US" sz="2300" i="1" dirty="0" err="1"/>
              <a:t>что</a:t>
            </a:r>
            <a:r>
              <a:rPr lang="en-US" sz="2300" i="1" dirty="0"/>
              <a:t> </a:t>
            </a:r>
            <a:r>
              <a:rPr lang="en-US" sz="2300" i="1" dirty="0" err="1"/>
              <a:t>помогало</a:t>
            </a:r>
            <a:r>
              <a:rPr lang="en-US" sz="2300" i="1" dirty="0"/>
              <a:t> в </a:t>
            </a:r>
            <a:r>
              <a:rPr lang="en-US" sz="2300" i="1" dirty="0" err="1"/>
              <a:t>прошлом</a:t>
            </a:r>
            <a:r>
              <a:rPr lang="en-US" sz="2300" i="1" dirty="0"/>
              <a:t>, </a:t>
            </a:r>
            <a:r>
              <a:rPr lang="en-US" sz="2300" i="1" dirty="0" err="1"/>
              <a:t>может</a:t>
            </a:r>
            <a:r>
              <a:rPr lang="en-US" sz="2300" i="1" dirty="0"/>
              <a:t> </a:t>
            </a:r>
            <a:r>
              <a:rPr lang="en-US" sz="2300" i="1" dirty="0" err="1"/>
              <a:t>быть</a:t>
            </a:r>
            <a:r>
              <a:rPr lang="en-US" sz="2300" i="1" dirty="0"/>
              <a:t> </a:t>
            </a:r>
            <a:r>
              <a:rPr lang="en-US" sz="2300" i="1" dirty="0" err="1"/>
              <a:t>полезным</a:t>
            </a:r>
            <a:r>
              <a:rPr lang="en-US" sz="2300" i="1" dirty="0"/>
              <a:t> </a:t>
            </a:r>
            <a:r>
              <a:rPr lang="en-US" sz="2300" i="1" dirty="0" err="1"/>
              <a:t>сейчас</a:t>
            </a:r>
            <a:r>
              <a:rPr lang="en-US" sz="2300" i="1" dirty="0"/>
              <a:t>?»</a:t>
            </a:r>
          </a:p>
          <a:p>
            <a:r>
              <a:rPr lang="en-US" sz="2300" b="1" dirty="0" err="1"/>
              <a:t>Помогите</a:t>
            </a:r>
            <a:r>
              <a:rPr lang="en-US" sz="2300" b="1" dirty="0"/>
              <a:t> </a:t>
            </a:r>
            <a:r>
              <a:rPr lang="en-US" sz="2300" b="1" dirty="0" err="1"/>
              <a:t>клиентам</a:t>
            </a:r>
            <a:r>
              <a:rPr lang="en-US" sz="2300" b="1" dirty="0"/>
              <a:t> </a:t>
            </a:r>
            <a:r>
              <a:rPr lang="en-US" sz="2300" b="1" dirty="0" err="1"/>
              <a:t>понять</a:t>
            </a:r>
            <a:r>
              <a:rPr lang="ru-RU" sz="2300" b="1" dirty="0"/>
              <a:t>,</a:t>
            </a:r>
            <a:r>
              <a:rPr lang="en-US" sz="2300" b="1" dirty="0"/>
              <a:t> к </a:t>
            </a:r>
            <a:r>
              <a:rPr lang="en-US" sz="2300" b="1" dirty="0" err="1"/>
              <a:t>кому</a:t>
            </a:r>
            <a:r>
              <a:rPr lang="en-US" sz="2300" b="1" dirty="0"/>
              <a:t> </a:t>
            </a:r>
            <a:r>
              <a:rPr lang="en-US" sz="2300" b="1" dirty="0" err="1"/>
              <a:t>они</a:t>
            </a:r>
            <a:r>
              <a:rPr lang="en-US" sz="2300" b="1" dirty="0"/>
              <a:t> </a:t>
            </a:r>
            <a:r>
              <a:rPr lang="en-US" sz="2300" b="1" dirty="0" err="1"/>
              <a:t>могут</a:t>
            </a:r>
            <a:r>
              <a:rPr lang="en-US" sz="2300" b="1" dirty="0"/>
              <a:t> </a:t>
            </a:r>
            <a:r>
              <a:rPr lang="en-US" sz="2300" b="1" dirty="0" err="1"/>
              <a:t>обратиться</a:t>
            </a:r>
            <a:r>
              <a:rPr lang="en-US" sz="2300" b="1" dirty="0"/>
              <a:t> </a:t>
            </a:r>
            <a:r>
              <a:rPr lang="en-US" sz="2300" b="1" dirty="0" err="1"/>
              <a:t>за</a:t>
            </a:r>
            <a:r>
              <a:rPr lang="en-US" sz="2300" b="1" dirty="0"/>
              <a:t> </a:t>
            </a:r>
            <a:r>
              <a:rPr lang="en-US" sz="2300" b="1" dirty="0" err="1"/>
              <a:t>поддержкой</a:t>
            </a:r>
            <a:r>
              <a:rPr lang="en-US" sz="2300" b="1" dirty="0"/>
              <a:t>: </a:t>
            </a:r>
          </a:p>
          <a:p>
            <a:pPr lvl="1"/>
            <a:r>
              <a:rPr lang="en-US" sz="2300" i="1" dirty="0"/>
              <a:t>«</a:t>
            </a:r>
            <a:r>
              <a:rPr lang="en-US" sz="2300" i="1" dirty="0" err="1"/>
              <a:t>Когда</a:t>
            </a:r>
            <a:r>
              <a:rPr lang="en-US" sz="2300" i="1" dirty="0"/>
              <a:t> </a:t>
            </a:r>
            <a:r>
              <a:rPr lang="en-US" sz="2300" i="1" dirty="0" err="1"/>
              <a:t>ты</a:t>
            </a:r>
            <a:r>
              <a:rPr lang="en-US" sz="2300" i="1" dirty="0"/>
              <a:t> </a:t>
            </a:r>
            <a:r>
              <a:rPr lang="en-US" sz="2300" i="1" dirty="0" err="1"/>
              <a:t>плохо</a:t>
            </a:r>
            <a:r>
              <a:rPr lang="en-US" sz="2300" i="1" dirty="0"/>
              <a:t> </a:t>
            </a:r>
            <a:r>
              <a:rPr lang="en-US" sz="2300" i="1" dirty="0" err="1"/>
              <a:t>себя</a:t>
            </a:r>
            <a:r>
              <a:rPr lang="en-US" sz="2300" i="1" dirty="0"/>
              <a:t> </a:t>
            </a:r>
            <a:r>
              <a:rPr lang="en-US" sz="2300" i="1" dirty="0" err="1"/>
              <a:t>чувствуешь</a:t>
            </a:r>
            <a:r>
              <a:rPr lang="en-US" sz="2300" i="1" dirty="0"/>
              <a:t>, с </a:t>
            </a:r>
            <a:r>
              <a:rPr lang="en-US" sz="2300" i="1" dirty="0" err="1"/>
              <a:t>кем</a:t>
            </a:r>
            <a:r>
              <a:rPr lang="en-US" sz="2300" i="1" dirty="0"/>
              <a:t> </a:t>
            </a:r>
            <a:r>
              <a:rPr lang="en-US" sz="2300" i="1" dirty="0" err="1"/>
              <a:t>тебе</a:t>
            </a:r>
            <a:r>
              <a:rPr lang="en-US" sz="2300" i="1" dirty="0"/>
              <a:t> </a:t>
            </a:r>
            <a:r>
              <a:rPr lang="en-US" sz="2300" i="1" dirty="0" err="1"/>
              <a:t>нравится</a:t>
            </a:r>
            <a:r>
              <a:rPr lang="en-US" sz="2300" i="1" dirty="0"/>
              <a:t> </a:t>
            </a:r>
            <a:r>
              <a:rPr lang="en-US" sz="2300" i="1" dirty="0" err="1"/>
              <a:t>быть</a:t>
            </a:r>
            <a:r>
              <a:rPr lang="en-US" sz="2300" i="1" dirty="0"/>
              <a:t>?»</a:t>
            </a:r>
          </a:p>
          <a:p>
            <a:pPr lvl="1"/>
            <a:r>
              <a:rPr lang="en-US" sz="2300" i="1" dirty="0"/>
              <a:t> «</a:t>
            </a:r>
            <a:r>
              <a:rPr lang="en-US" sz="2300" i="1" dirty="0" err="1"/>
              <a:t>Кто</a:t>
            </a:r>
            <a:r>
              <a:rPr lang="en-US" sz="2300" i="1" dirty="0"/>
              <a:t> </a:t>
            </a:r>
            <a:r>
              <a:rPr lang="en-US" sz="2300" i="1" dirty="0" err="1"/>
              <a:t>вам</a:t>
            </a:r>
            <a:r>
              <a:rPr lang="en-US" sz="2300" i="1" dirty="0"/>
              <a:t> </a:t>
            </a:r>
            <a:r>
              <a:rPr lang="en-US" sz="2300" i="1" dirty="0" err="1"/>
              <a:t>помогал</a:t>
            </a:r>
            <a:r>
              <a:rPr lang="en-US" sz="2300" i="1" dirty="0"/>
              <a:t> в </a:t>
            </a:r>
            <a:r>
              <a:rPr lang="en-US" sz="2300" i="1" dirty="0" err="1"/>
              <a:t>прошлом</a:t>
            </a:r>
            <a:r>
              <a:rPr lang="en-US" sz="2300" i="1" dirty="0"/>
              <a:t>? </a:t>
            </a:r>
            <a:r>
              <a:rPr lang="en-US" sz="2300" i="1" dirty="0" err="1"/>
              <a:t>Могут</a:t>
            </a:r>
            <a:r>
              <a:rPr lang="en-US" sz="2300" i="1" dirty="0"/>
              <a:t> </a:t>
            </a:r>
            <a:r>
              <a:rPr lang="en-US" sz="2300" i="1" dirty="0" err="1"/>
              <a:t>ли</a:t>
            </a:r>
            <a:r>
              <a:rPr lang="en-US" sz="2300" i="1" dirty="0"/>
              <a:t> </a:t>
            </a:r>
            <a:r>
              <a:rPr lang="en-US" sz="2300" i="1" dirty="0" err="1"/>
              <a:t>они</a:t>
            </a:r>
            <a:r>
              <a:rPr lang="en-US" sz="2300" i="1" dirty="0"/>
              <a:t> </a:t>
            </a:r>
            <a:r>
              <a:rPr lang="en-US" sz="2300" i="1" dirty="0" err="1"/>
              <a:t>сейчас</a:t>
            </a:r>
            <a:r>
              <a:rPr lang="en-US" sz="2300" i="1" dirty="0"/>
              <a:t> </a:t>
            </a:r>
            <a:r>
              <a:rPr lang="en-US" sz="2300" i="1" dirty="0" err="1"/>
              <a:t>помочь</a:t>
            </a:r>
            <a:r>
              <a:rPr lang="en-US" sz="2300" i="1" dirty="0"/>
              <a:t>?»</a:t>
            </a:r>
          </a:p>
          <a:p>
            <a:pPr lvl="1"/>
            <a:r>
              <a:rPr lang="en-US" sz="2300" i="1" dirty="0"/>
              <a:t>«</a:t>
            </a:r>
            <a:r>
              <a:rPr lang="en-US" sz="2300" i="1" dirty="0" err="1"/>
              <a:t>Есть</a:t>
            </a:r>
            <a:r>
              <a:rPr lang="en-US" sz="2300" i="1" dirty="0"/>
              <a:t> </a:t>
            </a:r>
            <a:r>
              <a:rPr lang="en-US" sz="2300" i="1" dirty="0" err="1"/>
              <a:t>ли</a:t>
            </a:r>
            <a:r>
              <a:rPr lang="en-US" sz="2300" i="1" dirty="0"/>
              <a:t> </a:t>
            </a:r>
            <a:r>
              <a:rPr lang="en-US" sz="2300" i="1" dirty="0" err="1"/>
              <a:t>люди</a:t>
            </a:r>
            <a:r>
              <a:rPr lang="en-US" sz="2300" i="1" dirty="0"/>
              <a:t>, </a:t>
            </a:r>
            <a:r>
              <a:rPr lang="en-US" sz="2300" i="1" dirty="0" err="1"/>
              <a:t>которым</a:t>
            </a:r>
            <a:r>
              <a:rPr lang="en-US" sz="2300" i="1" dirty="0"/>
              <a:t> </a:t>
            </a:r>
            <a:r>
              <a:rPr lang="en-US" sz="2300" i="1" dirty="0" err="1"/>
              <a:t>вы</a:t>
            </a:r>
            <a:r>
              <a:rPr lang="en-US" sz="2300" i="1" dirty="0"/>
              <a:t> </a:t>
            </a:r>
            <a:r>
              <a:rPr lang="en-US" sz="2300" i="1" dirty="0" err="1"/>
              <a:t>доверяете</a:t>
            </a:r>
            <a:r>
              <a:rPr lang="en-US" sz="2300" i="1" dirty="0"/>
              <a:t>, с </a:t>
            </a:r>
            <a:r>
              <a:rPr lang="en-US" sz="2300" i="1" dirty="0" err="1"/>
              <a:t>которыми</a:t>
            </a:r>
            <a:r>
              <a:rPr lang="en-US" sz="2300" i="1" dirty="0"/>
              <a:t> </a:t>
            </a:r>
            <a:r>
              <a:rPr lang="en-US" sz="2300" i="1" dirty="0" err="1"/>
              <a:t>можно</a:t>
            </a:r>
            <a:r>
              <a:rPr lang="en-US" sz="2300" i="1" dirty="0"/>
              <a:t> </a:t>
            </a:r>
            <a:r>
              <a:rPr lang="en-US" sz="2300" i="1" dirty="0" err="1"/>
              <a:t>поговорить</a:t>
            </a:r>
            <a:r>
              <a:rPr lang="en-US" sz="2300" i="1" dirty="0"/>
              <a:t>?»</a:t>
            </a:r>
          </a:p>
        </p:txBody>
      </p:sp>
      <p:sp>
        <p:nvSpPr>
          <p:cNvPr id="3" name="AutoShape 2"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AutoShape 4" descr="data:image/jpeg;base64,/9j/4AAQSkZJRgABAQAAAQABAAD/2wCEAAkGBxITEhUSEhIVFRUXFhUYFhUWFhcYGhsVFxgXFxUZFRkYISggGBslGxUaITEhJSkrMC4wFx8zODMsNygtMCsBCgoKDg0OGxAQGy8lICUtLTAtLS0tLS0tKy0tLS0tKy0tLS0tLS0tLS0tLS4tKy0tLy0tLS8tLS0tLS0tLS0tLf/AABEIAMQBAgMBEQACEQEDEQH/xAAbAAEAAgMBAQAAAAAAAAAAAAAABQYDBAcCAf/EAE0QAAIBAwAGBAYLDgYDAQEAAAECAwAEEQUGEiExQQcTUXEiMmGBkaEUNEJScnOCsbLB0RUWIyQzNVNUdJKTs8LSQ0RiosPhY/Dxgxf/xAAaAQEBAAMBAQAAAAAAAAAAAAAAAQIEBQMG/8QAOhEAAgECAgUKBAYCAwEBAAAAAAECAxEEMQUSIUFxE1FhgZGhscHR8BUiNFIUMjNC4fEjkmJyolND/9oADAMBAAIRAxEAPwDuNAKAUAoBQCgMc06r4zAd5xWE6kIK8mlxBoy6biHDabuH24rSnpPDxyd+C9bAj7nWlF4hV+G4HqrXelZS/Tpt++hMhFz6+Qj/ADFuO5gT89T8XjZflp9zFzQm6RIB/m1+ShPzKal9JSyVv9fMXNOTpIt/1lz3RuP6RTkdJPf3xJc15Okm3/TTHuB+sip+D0g85f8AoXMLdI0B4G4b/wB+FU+H4zfP/wBMXPP3/wAR/wAK5PyR/dUejsRvqL/Zi4GvEZ/y91+4P7qwejav/wBI9r9Bc+nXaP8AVrr+GP7qi0bV/wDpHtYueTryn6tdfuD+6svhtV//AKR7WLnw69Rc7e5HyF/uqfC6v3x7X6C4+/8AtvdLMO9V/uq/CcRuku1+guZY+kC0/SSD5J+omp8NxiyfeLm1Fr3aHhcuO9ZR9VR4PHx5/wDb+S3N6LXKA8L1flPj6VY6uPj93iLkhb6y7XiXKN3NGaxeKxsM79cf4Fzfj03N2qfN9lVaVrrO3Z/JTMun35op7sj7a9o6Ynviu3+wZV1h7Y/93/Vei0wt8O/+AZU0/HzVh6D9desdL0Xmn3eoMyaahPEkd6n6q9o6Tw7326mDOmkYjwkXznHz17xxdCWU12gzpKp4MD3EGvZSjLJg91kBQCgFAKAUBDaw6z2tmuZ5QGPioN7nuUb8eXhUk2lsVyXKDd9JVxcErZWrsOG0dw85HD0itKtrrbVqKC5ln2vyRLmibfS8295ooAeIUBm9O/6Vc6VXAQd9VzfO/a8BtH3mu/5e9nk7QDgehi1T4nGP6dKK99QsZodRLMcVd/hOR9HFYS0tiXk0ur1uLG7FqrZLwt1PwizfSJrxlpDEv977kWxsx6DtV4W8P8NfsryeKrvOb7WLGyllEOEUY7kUfVXm6s3nJ9rBlWNRwAHcBWDbYPVQDNAM0AzQDNAM0AoDw0SnioPeBWSk1kwYJNGwN40MR741P1Vmq9VZSfawa0mr1oeNtF5kA+avVYzELKb7RY1JtTrFv8DHwXcfMcV6x0nio/u7l6EsjXOo9sN8bzRn/RJ9or0+K1n+ZJ8ULD703HiX90O9yfrFPiEX+alHsFj59w79fE0iT5HjB9ZJp+LwsvzUex/0LM+9TpZOEltL8JSp/wBoFNbAS/bJe+sbT790tJL41lG/ljlA9RJNTkMFLKq1xQ2mJtcurdUubWWDPMnaGO3gMjuzWa0ZrxcqM1LuFy0QSggOjAggFWU8uIIIrmWlCXM12opaNC6Q6wbLeOPWO2vo9H4zl46svzLv6fUpJ10QKAUBjnmVFLuwVVBLMxAAA4kk8BQHJNcuk95GMGj8gE7PXY8NjwxEvIeUjJ5AcayskrsxbNLV/U0flrzMkjb9hmJ39sh4u3k4d9cHGaUbepR2Ln9ObxCRcY4woCqAoHAAAAdwFcZtt3ZT1UAoBQCgFAKAUAoBQCgFAKAUAoBQCgFAKAUAoBQCgFAa2kLCOdDHKoZT6QeRU8j5a9aVWdKWvB2YKxqvI9rcPYSHKkF4GPMcSB3jJx2q3bXTxqjiKKxMFtyl797GiLmLxYT7Eit2Hf3Hca0MJV5KtGXbwZS419aUUBq6S0hFBE00zhEQZZj6gO0k7gBxzQHF9cNZ5b4CRw0drtYt7cePO4O5pMcVB7PIBv315Sq/PycM1m90V683azBu5J6p6tCAddMAZ2HDdiMH3K8s9p8w8vBx2O5X/HT/ACrvKkWauYUUAoBQCgFAKAUAoBQCgFAKAUAoBQCgFAKAUAoBQCgFAKAUBVdeB1bW10OMcwUn/Q28/RI+Ua6ujXrqpRe9d6Iy1GuUUuls+UU9qg+kV9nTlrQUudFPtxMqKzuwVVBZmJwAoGSSezFZg5fpG5+6JN5cnq9HwseojbweuYbjLKPeDgB5ubZ18VWlRh8ivJ7FxMcyN1agFzO14y4jT8HbJjAVV3bQHAfUSewVx8ZN0KSoJ/M9s3zt7gi21ySigFAKAUAoBQCgFAKAUAoBQCgFAKAUAoBQCgFAKAUAoBQCgFAVzpBTNjIexoz/ALwPrrpaKdsTHr8CPInbOTajRu1FPpANaFRWm10spbLOf8Gm8eKvPyCvpsNU/wAMOC8ClP6WdJL+LWTSGOOZy07Lkt1UeDsADeWZjgAcSoFb8TGRB6/dZ7FUyxiIbKJbWg/wgxwDJjc0uwvDgucDJyTpTqt4qNNZJXb8uHOGTmirMQwxxD3Cgd590fOcnz18zXqurUlN72U2q8gKAUBrX1/FCu1NKka9rsFGfJnjWcKcpu0VfgDUtNY7OVtmO6hZjwUSLk9wzvr0lhqsVeUX2AlK8AeJpVRSzsFUDJZiAAO0k7hVSbdkCOttZLORgiXUDMdwUSLknyb9/mr2lhq0VdxduAJSvAHiaZUG07KqjiWIA37hkmqk27IHi3uo5M9W6PjjssGx344VZRlHNWBkkcKCzEAAZJJwAOZJPCok3sQPFvco4yjq4BwSrBhnsyKsouOasD1LKqgszBVG8sxAAHlJ4VEm3ZAjIdZ7FmCLdwFjuAEi7z5N++vZ4asldwfYCWrwBgnvIkOHkRCd4DOqnHbvNZKEpZIGP7q2/wCni/iJ9tZclP7X2AyQXkTnCSI5G8hXVjjt3GsXCUc0D7cXcceOskRM8NplXOOOMnfxpGEpZK4PcUqsAysGU8CpBB7iKjTTswebi4RBl3VBnGWYKM9mTVjFyyVwGuUCdYXUJgHbLDZweB2uGDmmq72ttBg+61v+sQ/xE+2suSqfa+xgfda3/WIf4ifbTkqn2vsYNi3uEcZR1cZxlWDDPZkc99Yyi47GrAyViCD13XNjN3IfQ6mt7RrtiYdfgyPI3tBtm2gPbFH9AV4YlWrTXS/EqLHBMNld3IfNXWoy/wAceC8AQ4kibTN1PMVCWVtCm03BXlzJtDy4JHbvrtbhvKzrlLNcXtqZFMcbTgxwsPC2YwpLydjEHxeQO/fnHNq1IJ1nHNRs3x3LxIy0180UUAoCO1h0ulpbyXD7wg3D3zE4VfOSO6vahRdWooLeDmeqWrcmlXe+v3Zo9oqiAkbWOIX3sa8MDeTnfuOexicTHCRVGitu/wB85S13fRjo51IWN4zyZZHJHmckVox0niE9rv1ehCz6JsFghjgUlgihQWOSccz3mtOrUdSbm94OW6Xml0xpI2iSFbWEttY4EIcPJjmxJwueAPfntUlHB4flGvmfu3qUn9L9Ftm0JW3DRygeCxcsGYDcHB3YPaMY9VatLSlVTvPaiHjor1kklEllcEmWHxS3jFAdllbtKnAz2HyVdJYaMLVYZP33lJXpU/Nk/fF/NSvDRv1MevwZDnHRbpZrW8RH3R3S7IzwyGZY2/fVl+Ua6+kaSq0m1nH2+7aU63rj7Quv2eX6BrhYX9eHFEKr0J+05f2hv5cdbul/1lw82UiteJXvtKxaN6wpEuztAc2KdY7Y5nZ3DPDzmvfBqNDDOva7/mwLJN0YaOKbISRWx+UEjFs9uD4PqrTWk8QndtcLEJrVPQr2lusDztNsk4YjAVeSqN5AHlJ4nlWviayrVNdRsDnvS/CHvrRDnDIqnHHBlIOPTXV0W9WjNrn8ik6eiWx/SXH76f2VrfFq3Mu/1ITWq+pVvYyPJC0pLrsHbZSMZDbsKN+6tfEY2pXioyS2cwKb05Dfad0//FW/ofKfV5lNzod0swWaxl3PExZAeIGcSL5m3/KNYaVpK8a0cn7QNjps9pxftC/y5Kw0R+s+HmgTejdEpd6Jgt5CwR7e3yUIDeDsOMZBHFRyrXqVXSxUpxzTfmQqWs/RraW9pNOkk5aNNoBmjIzkDfhAefbW9h9JValWMGlZ8fUppai9H9teWgnlkmVi7rhGQDCnd4yk+uvTGaQqUaupFK3Tf1B0nVfV2KxiaGFnZWcuS5UnJVV9yBuwgrkYjESry1pc1thCYrXBD63j8Sn+B9YrcwH1MOIZm1bP4pb/ABMf0RWGM+on/wBn4hFkhQbI7h81b1J/JHggRmq9vE93pK6lI2UuseEcIOpiUB2zuyu0d54ceO+voGEVjTWkOv0laSBSIi9x1bHcXGz42z7lTgYzvPHA3VxqqSp4hp3ey/Rt8ecm8tFcEooBQHNum68xBbxZ8eRmPdGoG/8AiV19EQvOUuZeP9FLvq1YiC0giAxsxJn4RGWPnYk+eudiJ69WUudkJKvEGjpy6MVtPKOKQyOO9UJHrFetGOvUjHnaBQehC0AhuJubOqeZV2v6/VXT0vP54x6LlOmVxyHJtn2PrJ4O5ZWyQOfWxb8/LOfNXc/U0ft3eT9Clt6VPzZP3xfzUrR0b9THr8GQ59daFMmhLa6TPWQPLkjj1bTNv3e9bB8mWrqxrauMlTeUrdtil9bTIu9CzT+6NtKJB2SKhD+k7+4iuXyPI4xQ/wCStwIRvQn7Tl/aG/lx17aX/WXDzZTQ6StDXEF0mlLYZ2dkyYGdlkGAzDmhUAHu8teuArQqU3h6nV75wWbVLXy2vAEJ6qc/4bHif/G3uu7j5K08TgKlHbnHn9SFrrRByXpdlCX9o7cFRSe4Skmu7otN0Zpe9hS2HpL0Z+nb+FJ9laPw3Efb3ohZdG38c8STRHKOMqSCMjOOB3jhWnUpypycZZoHMunPjad0/wDxV2dD/v6vMp510ibR+kbfSMY8CTZ6wDmwAWQfKQ5HlBNMI1iKEqDzWXl2MEp0zyBrGBlOVadCCOYMchB9FeOiU1WknzeaBbNTvaFr+zw/QFaOK/XnxfiQ19f/AM3XXxf9QrLBfUQ4gi+iL83L8ZL84r30p9Q+CBdK5wFAROtntOf4s/VW3gfqIcQz3qz7Ut/iY/oipjPqJ8WETqTbh3CtqnL5FwQI3UbRYuIpZJWzC17dSmPG53EmEMh5ouxnZ5nBPDFfSMiKxpvSYmvrV4wSizyJ1pHgMzYDCPmwGD4XDJ51w40XClXUnte229K7s36At9cMooBQHMunC2JitpOSvIn76qR/LNdnQ8vmlHoXd/ZToOh7kSW8Mi8HijYedQa5VWLjOUXubIbleYI/WC2MtrcRji8MqjvKMB669aEtWrGT3NeIKL0IXIMFxFzWRX8zrs/0V09LxevGXR78SnSq45Dk1w3XayKBvEbAZH/jiy2flZFdyK1NHu+/zZS29Kn5sn74v5qVo6N+pj1+DIYujOBZNExxuNpW69WB5q0jgj0GstISccU2s1bwQKRouVrI6T0ZIfBaCZoiebLGSCPhR7/kV0aiVfkq8edX7fJlLN0J+05f2hv5cdael/1lw82Q6Ea5QKBrj0bQzhpbQCKbedgbkc9mPcHyjd5OddTC6SnD5am1d69QeuinWSW4jkt7gkyQ4wzeMUORh87yykYye0dlNJYaNOSnDJlIPpaQNf2akZBVAQeYMpBFbGjHahNr3sBfTqdo/wDU4f3a5n4yv97IS1papEixxqERRhVHADjurwlJyetJ7Qcv6c+Np3T/APFXa0P+/q8yl21u0GLyxaHHh7IeM9kijK92d69zGubha/I1lLdv4EOS6R0yZtERwP8AlLe5VTnj1Zjl2M9xBX5Iruwo6mLc1lKPfdX9SnYtTvaFr+zw/QFcDFfrz4vxIa+v/wCbrr4v+oVlgvqIcQRfRF+bl+Ml+cV76U+ofBAulc4CgIrWr2nP8W1beB+ohxDPuq/tO3+KT5qmN+onxYRLdYv+r91vsrKMvlQI7UTRUtzaJHKdi1Ek7OoPhTyGeTKvjxIlxgrxY8fB8b6xkRC9IE8cXUb1Vo7hXVBu8BCQ2AOCjdXAwVOc6tVW2NSV+m+wMtNcYooBQELrjoP2ZaSQbgxw0ZPKRd657Ad4PkY1s4WvyNVT3b+AKLqFrmtopsL8NEYmIR2BOMnJR8ZI3nIbhg8sDPSxuDdZ8tR2393KW6/1+0dEufZCueSxguT6Nw85FaEMBiJu2rbiQl9BaVS6gS4jDBXGcMMEEHBB7d44868K1J0puD3A5fNt6F0m0hVjaz7XD3jHawOW0jcuzvrsq2Nw2rf5l77ylw0v0i2MUJkilEzkeBGobJblt5HgDtzv760KWjq0p6slZb2QheibQcm1LpCcHbm2urzuJDHakkx2E4A7jyNbGk68bKjDJZ+SKTvSp+bJ++L+ala2jfqY9fgyHzoq/NkPfL/MerpL6mXV4Ar/AEzaFJSO9j3FPwchHvG8QnuJK/LFbWiq210nv2opt9CftOX9ob+XHXnpf9ZcPNgnNZNdILKeKGZX2XUsZACQu/C7vdc843jduOa1sPgp14OUXluIeNI9IGj4ojIs6yHHgxpksTjcCMeD3nFWno+vKWq426WCvdEGjpSbi9lXZExwnLayxZ2A97nAHn7K29KVI2jSju9opH9LsoS+tHbgqKT3CUk166LTdGaXvYC1HpM0b+mf+E/2Vo/DMRzd6ISOgtcbO7k6qCRmfZLYKMvgjAO8jyivKtg6tGOtNbOIKR058bTun/4q6Wh/39XmU6nB4q9w+auI8yHDOlPQptrxnTdFcfhABw2wfwg9J2vl19Lo2tylKzzjs9PfQU69qd7Qtf2eH6Arg4r9efF+JDX1/wDzddfF/wBQrLBfUQ4gi+iL83L8ZL84r30p9Q+CBdK5wFARetJ/E7j4pvmrawX1EOKDGqw/E7f4pfmpjfqJ8WEWqCzyqnHEA8+yujRw96cX0IEFqnpcwWpt4k6y5N1eJFFnA8Gdy0kh9zGu0CW8oA3kV3WREdpXVvEd0rt1k8ofblIxlvGUKPcIDjC187WxUoYtLKMZZLpzfF3FjJqxe9dawvz2ArfCXwW9Y9daeNpclXlHp8dpUSlaoFAKAjNMav2t17YgSQgYDEYYDsDLhh6a9qWIqUvySsDRsdR9HRHaS1Qnj4ZaT0CQmvWeOxE1Zy8vAFhArVBr31lFMhjmjWRDxVgCPId/Py1lCcoPWi7MEJa6i6OjfbW1TPHwi7jzK5I9VbEsdiJKzl5AsYrUBgvbOOVDHKiuhxlWGQcHIyO8VnCcoPWi7MCys44UEcSKiDOFUYAycnA7zSc5TetJ3YPV1bJIhjkUOjDDKwyCPKKkZOLvF2YMWj9GwwKVhiSNSckIAATgDO7ngD0VlOpOo7zdwfb+winTYmjSRfeuoIz2jPA+UVIVJQd4uzBCW+oejUbbFqhPYzO6/usxHqrZlj8RJWcvAFjVQAABgDcAOAHkrUBo6R0JbTsGngjkYDALqCQM5wM+U16U69SmrQk0DU+9Kw/U4P4a16fi6/3vtBs2GgbWBtuG3ijbBG0igHB4jI5bqwnXqTVpSbQMmktEW9xs9fDHLs52dtQ2M4zjPDOB6KlOtOn+RtA3AK8waukdGQTgLPEkgU5AdQ2DwyM1nTqzp7YOwM9vCqKqIoVVACqNwAG4ADsrGUnJ3YPl1bJIhjkUOjDDKwyCPKKRk4u8XtB4sbGKFNiGNY0yTsqMDJ4nAqznKbvJ3YNisAKAgtd5dmymPaFX951Fb2jY62Jh1+DIyQ0NFsW8K9kUY9CitfEy1qs5dL8Sl/tYQEUY4Ko9VfV0YatOMeZIpUtSoI477SibIEgnRy2N/VTIJFGewNtnz17PIiIvT5N7MRGStofGkG4zkeCyxn9FlcFvdb8bt54mOcKFXlErzeXMt1+l83MMyH1bYQXNxZ8F2uuiH+lgNpR2Y3bvIa1sYnWoQxG/8r4reRFnrmFFAKAUAoBQCgFAKAUAoBQCgFAKAUAoBQCgFAKAUAoBQCgFAKAq3SCxaGKEcZZkXzb/AKytdTRStUlUf7YtkZbrKDadEHDIHmHH1Vo0IcrVjHnf9lLpX2BTnus2jM6WhQyNHDewlJQu4yG3Jfq9oeKGUgE8SARzrJZGLzJHXW52RHb2qqZwu5QPAihPgiSTHiqCMKvM8OBrm4+hTlFVKmUc7Zu+7tsVlF09oiO2iSdJPxlZAwkfJaZ23MhA45HADhw5k1pYXEyrzdOS+RrJZRW5kZYNB6ZjuUyvguu6SM+MjcCCOzPOuficNOhKzy3Pcy3JKtYCgFAKAUAoBQCgFAKAUAoBQCgFAKAUAoBQCgFAKAUAoBQCgKrd/jGk40G9LZC7fGNwH0fQa6sP8OClLfN2XBe2TedE1ctckyHluXv5n/3tr00TQu3VfBeZkT9d0FX6Q9HSSWomgH4e2dZ4vKU8ZfLlc7ueBVRGYtBzW8dgLl3MzXIV5HAzJLK4wsaKOYPgKg8XZ7zWNSCnFxlkwivwaDkE3X3YHXY/Bxg5SJDw2eTP2t27hXzmLboL8PBWW975fx0Ai9OWMUtwBAXS6GC0sWAEXkZ+RzyXie6ssNVqU6LdSzp7k97/AOPrkuJD5Npe9tFzdRJLGN3XRsFPYMq3E9wFI4bDYh2oycXzNX7wbVvrjaMcO7RN72VCp9IyPXXnLRmIW2KUl0O4uSttpGGT8nNG3wXU+oGtSdCpD80WuoptV5AUAoBQCgFAKAUAoBQCgFAKAUAoBQCgFAKAUAoBQEPrJp5LWPO5pSPwcfMnkSOS/wDytzB4OWIl/wAd797w2ZdQtXpAhaT8rKesmY8RnOF7953dpNbdSLxlbUp7IR2e+O4JHSYIgihVGAOFdynTjTioxyRT3WYFAUC50T9zbr2WkLz2h2z1aZZrV5DmSSKPgUbnjeozyzWWZjkbWlNZ7a8WOCyljkmlzsuTjqUGNuRw2DkZACe6OOQJHjWw9OqrVFct+Y+fe4tlAzBwY1BeSRzhmPFncniT/wDK5GLwFepPWi01uWVlzLcMiH0foK4uHF1cwsFG+3gIzsDlJIP0h7D4vfWNXD1qMOSpRbv+aXP0Lo8Qe9YJGBEC2/XTuMrGyZCrwMkm7wUHrO4Vr4fB1U3KV4pZ2vfgvewMhZ9VLS3haS7XaPFnAZBtHgsSLgDecAVsfjMZOoo0k0tya722SxraH1VdgzmSe2UkGKNJTtKv/lyOPA4HCriNIRi1G0ZtZtrY30CxivI7xJhb217JNJxcOqkRryMjnPoxn1VlTlh503VrUlFbrN7eC2A2NI3OkraPrJbi3YcACp2mY8FUKoyTWFKGCrz1YQkuvLpe0bTbtrrSpUMYbbeM7JLKw7xnANeM6eATaUpdzQ2mvZazXkjOsdmkuwcMyS4XPYGO4nur0qYHDwScqjV+dbewXM11rPcxKXmsGRRxbrkI+asIYCjUlq06t3/1YuZTrPKPG0fc+Zdr5hWP4Cm8q0fAXMS67JkqbW52l8YbAJGeGRnIrJ6Lla+vG3EXPX37248aK4XvjH91T4VV3Si+v+Bc9LrzZ8zIO+M/VUeisR0douexrtY/pSO+OT6hU+FYr7e9eoujIuuVif8AHH7kn9tYvRmK+zvXqLo9ffdY/px+6/8AbU+G4n7O9eouj4dcLH9P/sk/tq/DcV9nevUXRjOu1j+lJ7o5PrWsvheK+3vXqLowvr3ZjgZD3J9pFZLRGJfN2i5hbX6DcEhmYnhuUZPk3ms/hFX90ort9Bc8S64z+40fMfK22PmQ/PWUdGUv3Vl3eouY9Ba5Sz3EcTRIquWGQWJBVS3HgeHZzrLE6Mp0aMpqTbVu92CZcZpVRS7HCqCSewAZJrjxi5NRWbKUqz1h0jOGkhgiMQZsM+FwBv3kuM4HE12qmDwdJqFST1uj+mS7Im71tvnVcOilzhViUFzy3A7RGTuHM8q26ejcMpWs3bny8iXLdqHqDMzeyr0MHJBRZDl/hMDwbszw7M8PWvSlUXJQ+WG+2/oXRzlSOp21ssY2VGB8/lNetGjClHVgrIyM1eoFAKAUBXNNajaPuSWltl2jxdCUJPa2wRtHvzVuyWRE/wD8wtgNmO5vIl96kw2cdhBXf/1S4sZ31Muh4ml7wfD2X9W6lxYj4dRdIRPJLDpdg8mNtmgVi2yMLksx3DJ3AVbolmeL3VTTDvHI2kIZTExaMPCqqGIxtFVXBYcic45UuhZmd7XWEZ/CWL+UhgR3eCB6alosu0j9E6O0zaoUWzs5SWZ3dmzI7scszszAE7+wDG4VjKEJZruJtNV7XSpufZM2iYpSqhYkEsSpH75wAx2mO7wjvGN2KxVCkouKSs89mY2n3T1xpGeEw/cd4gxXaaOdSxQEF0GB4O0N21vxk7jWEcHh4yUlFXXQNpltdLzRIEXV+dFXcoSWQj+Xx8tYVMDQqScpK7fS/UX6CKN673DTXWibx1XHURKshSPA8JmyvhuTz4DAwKyhg6UIOENl89rv25g39I61nqn6nRt8suDsGSNtgHtbAycccY34rX+FYfp7Rc1NCaZtrdSPYOkmkfBllMalnbmT2Djgcs1618BTrW1nsWSWSFzDpTSy3Myq9ppD2KoBMSxfhJZP9Z3BUHYCc+TlKGj6VFtxz5+bgLkrLrLGIyItG6RDBSEVoMICBhQdkEhe4V4/CaLd232/wLkXoa/SIdZLo3SE1w4HWyGHAzzWNdk7KDkPIM1sVMFTnFQu0luT7+JLmTSt916BBoq/jUt4ezF4TJg5UMU8DJxvHLI51KWBp05aybfFlPS3kapspoO63DC7UWd+N20eryaPBRbu5y/2Y6jW0BEkSlptD3k075Lv1OEznOI0K4RfNmvWph4zio6zSXM3385EfNMJLM6AaHukgXJkjVSjSN7nLrH4KjsHGpSwsKb1k3fpbZSTt9L3CAKugJwAMAB3GAOHCGvGWjqEneV31v1HUQc+nZLe49kXujpS7ZFujSNGsaDcwjBQ7b7xluO/lXosDRVN00tjz258WS5bb/QLSFWuzuYbQtFY9Wg9yJG3GZ+Oc4UchzrlYzUwlo0FZvN5tLovkZWIJFV9KqqABLaEggDADMDuGPJJ6jWDbhgW5PbOXh/RN5918vGKx2kW+SdhkD3gPqyfUpqaMpRUpV55R8ffkGedB6saRnVLVpI7aAKQwQbTFfdbWDvJJ98Bv4VvUZYWrXcopylnd5Lh5bBZnQ9V9SrSx8KJNqXGDNJ4T+XZ5IO4Dz11G7lSsWOoUUAoBQCgFAKAUAoBQCgFAKAUAoBQCgFAKAUAoBQCgFAKAUAoDmWs8iXGmoUmdVt7KLr5SxwobIbwid3Ew+g1ksjF5mDWPWGa4aWW2HVW6Ln2TIp2mCrn8DG3aeDNu31xcVToyxHzvWk7JRW7i/JC5q6h2jCFriTfJOxck8dkE7PpJJ+UK1NJ1E6ipRygre/AI1dXB7JvZ7w70Q9VF6MEjzb/AP8AQ16Yv/BhoUFm9r9+8gszqOrkGEL++OB3D/vPora0TS1abnzvuX83MiXrqgUAoBQCgFAKAUAoBQCgFAKAUAoBQCgFAKAUAoBQCgFAKAUAoBQHNdWtDw3WltIzTxiTqpY1RW3rtAEZK8GIEYxnhWTyMbbSI150vHcy+w4H2jJOEd18XZUgsFbgxG7OOGK5KoOlXqYmeSV12WDZJ6w3It7SVl8HZTZTyE4RMdxIrj4SDrYiKe93fiysw6m2XVWcQ5sNs977x6FwPNWekavKYiT5tnYEdMsItmNF7FGe/ifXX0eGp8nSjHmRTYr2AoBQCgFAKAUAoBQCgFAKAUAoBQCgFAKAUAoBQCgFAKAUAoBQCgOXaP0NJPpPSNsZ2igMsUsyKMPKjqSqhxvVN+Gxx4VluMd5401aRrpiOKNVWOC12lRQAFLZTGBw3FTXK0ilToTks5NX6v6G80OkNiYI4hxlmRfUfrxWjolJVZTf7YthlrtoRlUHDKqO7cBXOgteok97Xeyl4r7IooBQCgFAKAUAoBQCgFAKAUAoBQCgFAKAUAoBQCgFAKAUAoBQCgFAUPSsTppoKkhi9l2TRh1AJEkb7RYBtxYIN2QeNXcY7yBstEpb6Uuo49sqkUILuxd2eQK7M7HiSQT5q5WmL8jHj5Dea+tQ2ruwj5dYzn5JQj5jWjgflw9aXQl23DLlo5cyp8IerfWpg1evBdJS4V9aUUAoBQCgFAKAUAoBQCgFAKAUAoBQCgFAKAUAoBQCgFAKAUAoBQCgKV0kjqjZXw/y9yoc9kMuEk+YDz1URms8GdLXy83tbeRfLsEr9o89auOpcrh5JZ59g3lc0xv0nZjsSU/7X/trjYfZgar6V4om8ueifyyd/wBRrWwH1EOPkylur6sooBQCgFAKAUAoBQCgFAKAUAoBQCgFAKAUAoBQCgFAKAUAoBQCgFAR2seixdWs1u3+IjKD2NxU+ZgD5qIM5/qlpJnvLGWTdI1vcWM4PET2xWQbXlZQTWTMUYNZrbq9NWy43GKQr3FZvm4Vxq1DkcLVisrprhdB5lq0Ufwyd/1GuXgfqIcfIpbq+rKKAUAoBQCgPlAfaAUAoBQCgFAKAUAoBQCgFAKAUAoBQCgFAKAUAoBQCgOSdIttJYXkd7EPwMk0UrgDhPGGDY7C8bN3+F5KyW0xewkdcF63S+jmjIYPDMVPaBHI27vB3VrYuk6mHnCOf83DzJrR35VPhD56+ZwmyvDiUuFfWlFAKAUAoBQCgFAKAUAoBQCgFAKAUAoBQCgFAKAUAoBQCgFAKAUAoBQGhp3RMd1A9vKMq4xnmCN6svlBwfNQHKNFCeHSejrK4Hh2rTosg4SQSI3VFee7DLjluHEGs9xhvOmaRs8TxuqnBYbWBzBG89/1VxcVhrYmnUgs2r9uZmTVdcCgFAKAUAoBQCgFAKAUAoBQCgFAKAUAoBQCgFAKAUAoBQCgFAKAUAoBQFU1m0YjX1hcHIdHdRjGCCpO/dy+uqiMtdQooBQCgFAKAUB//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2584066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B783A-616E-43B7-AAEF-DA4D94F20747}"/>
              </a:ext>
            </a:extLst>
          </p:cNvPr>
          <p:cNvSpPr>
            <a:spLocks noGrp="1"/>
          </p:cNvSpPr>
          <p:nvPr>
            <p:ph type="title"/>
          </p:nvPr>
        </p:nvSpPr>
        <p:spPr/>
        <p:txBody>
          <a:bodyPr>
            <a:normAutofit/>
          </a:bodyPr>
          <a:lstStyle/>
          <a:p>
            <a:r>
              <a:rPr lang="en-US" sz="3200" dirty="0" err="1">
                <a:latin typeface="Arial"/>
                <a:cs typeface="Arial"/>
              </a:rPr>
              <a:t>Упражнение</a:t>
            </a:r>
            <a:r>
              <a:rPr lang="en-US" sz="3200" dirty="0">
                <a:latin typeface="Arial"/>
                <a:cs typeface="Arial"/>
              </a:rPr>
              <a:t>: </a:t>
            </a:r>
            <a:r>
              <a:rPr lang="ru-RU" sz="3200" dirty="0">
                <a:latin typeface="Arial"/>
                <a:cs typeface="Arial"/>
              </a:rPr>
              <a:t>п</a:t>
            </a:r>
            <a:r>
              <a:rPr lang="en-US" sz="3200" dirty="0" err="1">
                <a:latin typeface="Arial"/>
                <a:cs typeface="Arial"/>
              </a:rPr>
              <a:t>рактика</a:t>
            </a:r>
            <a:r>
              <a:rPr lang="en-US" sz="3200" dirty="0">
                <a:latin typeface="Arial"/>
                <a:cs typeface="Arial"/>
              </a:rPr>
              <a:t> </a:t>
            </a:r>
            <a:r>
              <a:rPr lang="en-US" sz="3200" dirty="0" err="1">
                <a:latin typeface="Arial"/>
                <a:cs typeface="Arial"/>
              </a:rPr>
              <a:t>реагирования</a:t>
            </a:r>
            <a:r>
              <a:rPr lang="en-US" sz="3200" dirty="0">
                <a:latin typeface="Arial"/>
                <a:cs typeface="Arial"/>
              </a:rPr>
              <a:t> </a:t>
            </a:r>
            <a:r>
              <a:rPr lang="en-US" sz="3200" dirty="0" err="1">
                <a:latin typeface="Arial"/>
                <a:cs typeface="Arial"/>
              </a:rPr>
              <a:t>на</a:t>
            </a:r>
            <a:r>
              <a:rPr lang="en-US" sz="3200" dirty="0">
                <a:latin typeface="Arial"/>
                <a:cs typeface="Arial"/>
              </a:rPr>
              <a:t> </a:t>
            </a:r>
            <a:r>
              <a:rPr lang="en-US" sz="3200" dirty="0" err="1">
                <a:latin typeface="Arial"/>
                <a:cs typeface="Arial"/>
              </a:rPr>
              <a:t>насилие</a:t>
            </a:r>
            <a:endParaRPr lang="en-US" sz="3200" dirty="0"/>
          </a:p>
        </p:txBody>
      </p:sp>
      <p:sp>
        <p:nvSpPr>
          <p:cNvPr id="3" name="Content Placeholder 2">
            <a:extLst>
              <a:ext uri="{FF2B5EF4-FFF2-40B4-BE49-F238E27FC236}">
                <a16:creationId xmlns:a16="http://schemas.microsoft.com/office/drawing/2014/main" id="{66AC0003-0630-405A-ADA7-68965BB10E21}"/>
              </a:ext>
            </a:extLst>
          </p:cNvPr>
          <p:cNvSpPr>
            <a:spLocks noGrp="1"/>
          </p:cNvSpPr>
          <p:nvPr>
            <p:ph type="body" idx="1"/>
          </p:nvPr>
        </p:nvSpPr>
        <p:spPr>
          <a:xfrm>
            <a:off x="838201" y="1636730"/>
            <a:ext cx="6695662" cy="4592088"/>
          </a:xfrm>
        </p:spPr>
        <p:txBody>
          <a:bodyPr>
            <a:normAutofit fontScale="92500" lnSpcReduction="10000"/>
          </a:bodyPr>
          <a:lstStyle/>
          <a:p>
            <a:pPr>
              <a:lnSpc>
                <a:spcPct val="100000"/>
              </a:lnSpc>
              <a:spcBef>
                <a:spcPts val="0"/>
              </a:spcBef>
            </a:pPr>
            <a:r>
              <a:rPr lang="en-US" sz="2400" dirty="0"/>
              <a:t>В </a:t>
            </a:r>
            <a:r>
              <a:rPr lang="en-US" sz="2400" dirty="0" err="1"/>
              <a:t>группах</a:t>
            </a:r>
            <a:r>
              <a:rPr lang="en-US" sz="2400" dirty="0"/>
              <a:t> </a:t>
            </a:r>
            <a:r>
              <a:rPr lang="en-US" sz="2400" dirty="0" err="1"/>
              <a:t>по</a:t>
            </a:r>
            <a:r>
              <a:rPr lang="en-US" sz="2400" dirty="0"/>
              <a:t> </a:t>
            </a:r>
            <a:r>
              <a:rPr lang="en-US" sz="2400" dirty="0" err="1"/>
              <a:t>три</a:t>
            </a:r>
            <a:r>
              <a:rPr lang="en-US" sz="2400" dirty="0"/>
              <a:t> </a:t>
            </a:r>
            <a:r>
              <a:rPr lang="en-US" sz="2400" dirty="0" err="1"/>
              <a:t>человека</a:t>
            </a:r>
            <a:r>
              <a:rPr lang="en-US" sz="2400" dirty="0"/>
              <a:t> </a:t>
            </a:r>
            <a:r>
              <a:rPr lang="en-US" sz="2400" dirty="0" err="1"/>
              <a:t>меняйтесь</a:t>
            </a:r>
            <a:r>
              <a:rPr lang="en-US" sz="2400" dirty="0"/>
              <a:t> </a:t>
            </a:r>
            <a:r>
              <a:rPr lang="en-US" sz="2400" dirty="0" err="1"/>
              <a:t>ролями</a:t>
            </a:r>
            <a:r>
              <a:rPr lang="en-US" sz="2400" dirty="0"/>
              <a:t>, </a:t>
            </a:r>
            <a:r>
              <a:rPr lang="en-US" sz="2400" dirty="0" err="1"/>
              <a:t>чтобы</a:t>
            </a:r>
            <a:r>
              <a:rPr lang="en-US" sz="2400" dirty="0"/>
              <a:t> </a:t>
            </a:r>
            <a:r>
              <a:rPr lang="en-US" sz="2400" dirty="0" err="1"/>
              <a:t>каждый</a:t>
            </a:r>
            <a:r>
              <a:rPr lang="en-US" sz="2400" dirty="0"/>
              <a:t> </a:t>
            </a:r>
            <a:r>
              <a:rPr lang="en-US" sz="2400" dirty="0" err="1"/>
              <a:t>побыл</a:t>
            </a:r>
            <a:r>
              <a:rPr lang="en-US" sz="2400" dirty="0"/>
              <a:t> в </a:t>
            </a:r>
            <a:r>
              <a:rPr lang="en-US" sz="2400" dirty="0" err="1"/>
              <a:t>роли</a:t>
            </a:r>
            <a:r>
              <a:rPr lang="en-US" sz="2400" dirty="0"/>
              <a:t> и </a:t>
            </a:r>
            <a:r>
              <a:rPr lang="en-US" sz="2400" dirty="0" err="1"/>
              <a:t>пережившего</a:t>
            </a:r>
            <a:r>
              <a:rPr lang="en-US" sz="2400" dirty="0"/>
              <a:t> </a:t>
            </a:r>
            <a:r>
              <a:rPr lang="en-US" sz="2400" dirty="0" err="1"/>
              <a:t>насилие</a:t>
            </a:r>
            <a:r>
              <a:rPr lang="en-US" sz="2400" dirty="0"/>
              <a:t>, и </a:t>
            </a:r>
            <a:r>
              <a:rPr lang="en-US" sz="2400" dirty="0" err="1"/>
              <a:t>консультанта</a:t>
            </a:r>
            <a:r>
              <a:rPr lang="en-US" sz="2400" dirty="0"/>
              <a:t>, и </a:t>
            </a:r>
            <a:r>
              <a:rPr lang="en-US" sz="2400" dirty="0" err="1"/>
              <a:t>наблюдателя</a:t>
            </a:r>
            <a:endParaRPr lang="en-US" sz="2400" dirty="0"/>
          </a:p>
          <a:p>
            <a:pPr>
              <a:lnSpc>
                <a:spcPct val="100000"/>
              </a:lnSpc>
            </a:pPr>
            <a:r>
              <a:rPr lang="en-US" sz="2400" dirty="0" err="1"/>
              <a:t>Во</a:t>
            </a:r>
            <a:r>
              <a:rPr lang="en-US" sz="2400" dirty="0"/>
              <a:t> </a:t>
            </a:r>
            <a:r>
              <a:rPr lang="en-US" sz="2400" dirty="0" err="1"/>
              <a:t>время</a:t>
            </a:r>
            <a:r>
              <a:rPr lang="en-US" sz="2400" dirty="0"/>
              <a:t> </a:t>
            </a:r>
            <a:r>
              <a:rPr lang="en-US" sz="2400" dirty="0" err="1"/>
              <a:t>разговора</a:t>
            </a:r>
            <a:r>
              <a:rPr lang="en-US" sz="2400" dirty="0"/>
              <a:t> </a:t>
            </a:r>
            <a:r>
              <a:rPr lang="en-US" sz="2400" dirty="0" err="1"/>
              <a:t>консультант</a:t>
            </a:r>
            <a:r>
              <a:rPr lang="en-US" sz="2400" dirty="0"/>
              <a:t> </a:t>
            </a:r>
            <a:r>
              <a:rPr lang="en-US" sz="2400" dirty="0" err="1"/>
              <a:t>должен</a:t>
            </a:r>
            <a:r>
              <a:rPr lang="en-US" sz="2400" dirty="0"/>
              <a:t> </a:t>
            </a:r>
            <a:r>
              <a:rPr lang="en-US" sz="2400" dirty="0" err="1"/>
              <a:t>отработать</a:t>
            </a:r>
            <a:r>
              <a:rPr lang="en-US" sz="2400" dirty="0"/>
              <a:t> </a:t>
            </a:r>
            <a:r>
              <a:rPr lang="en-US" sz="2400" dirty="0" err="1"/>
              <a:t>навыки</a:t>
            </a:r>
            <a:r>
              <a:rPr lang="ru-RU" sz="2400" dirty="0"/>
              <a:t>,</a:t>
            </a:r>
            <a:r>
              <a:rPr lang="en-US" sz="2400" dirty="0"/>
              <a:t> </a:t>
            </a:r>
            <a:r>
              <a:rPr lang="en-US" sz="2400" dirty="0" err="1"/>
              <a:t>как</a:t>
            </a:r>
            <a:r>
              <a:rPr lang="en-US" sz="2400" dirty="0"/>
              <a:t> </a:t>
            </a:r>
            <a:r>
              <a:rPr lang="en-US" sz="2400" dirty="0" err="1"/>
              <a:t>спрашивать</a:t>
            </a:r>
            <a:r>
              <a:rPr lang="en-US" sz="2400" dirty="0"/>
              <a:t> о НССИП, </a:t>
            </a:r>
            <a:r>
              <a:rPr lang="en-US" sz="2400" dirty="0" err="1"/>
              <a:t>предоставл</a:t>
            </a:r>
            <a:r>
              <a:rPr lang="ru-RU" sz="2400" dirty="0"/>
              <a:t>ять</a:t>
            </a:r>
            <a:r>
              <a:rPr lang="en-US" sz="2400" dirty="0"/>
              <a:t> </a:t>
            </a:r>
            <a:r>
              <a:rPr lang="en-US" sz="2400" dirty="0" err="1"/>
              <a:t>перв</a:t>
            </a:r>
            <a:r>
              <a:rPr lang="ru-RU" sz="2400" dirty="0" err="1"/>
              <a:t>ую</a:t>
            </a:r>
            <a:r>
              <a:rPr lang="en-US" sz="2400" dirty="0"/>
              <a:t> </a:t>
            </a:r>
            <a:r>
              <a:rPr lang="en-US" sz="2400" dirty="0" err="1"/>
              <a:t>помощ</a:t>
            </a:r>
            <a:r>
              <a:rPr lang="ru-RU" sz="2400" dirty="0"/>
              <a:t>ь</a:t>
            </a:r>
            <a:r>
              <a:rPr lang="en-US" sz="2400" dirty="0"/>
              <a:t> LIVES, </a:t>
            </a:r>
            <a:r>
              <a:rPr lang="en-US" sz="2400" dirty="0" err="1"/>
              <a:t>включая</a:t>
            </a:r>
            <a:r>
              <a:rPr lang="en-US" sz="2400" dirty="0"/>
              <a:t> </a:t>
            </a:r>
            <a:r>
              <a:rPr lang="en-US" sz="2400" dirty="0" err="1"/>
              <a:t>перенаправление</a:t>
            </a:r>
            <a:r>
              <a:rPr lang="en-US" sz="2400" dirty="0"/>
              <a:t> </a:t>
            </a:r>
            <a:r>
              <a:rPr lang="en-US" sz="2400" dirty="0" err="1"/>
              <a:t>на</a:t>
            </a:r>
            <a:r>
              <a:rPr lang="en-US" sz="2400" dirty="0"/>
              <a:t> </a:t>
            </a:r>
            <a:r>
              <a:rPr lang="en-US" sz="2400" dirty="0" err="1"/>
              <a:t>услуги</a:t>
            </a:r>
            <a:r>
              <a:rPr lang="en-US" sz="2400" dirty="0"/>
              <a:t> </a:t>
            </a:r>
            <a:r>
              <a:rPr lang="en-US" sz="2400" dirty="0" err="1"/>
              <a:t>по</a:t>
            </a:r>
            <a:r>
              <a:rPr lang="en-US" sz="2400" dirty="0"/>
              <a:t> </a:t>
            </a:r>
            <a:r>
              <a:rPr lang="en-US" sz="2400" dirty="0" err="1"/>
              <a:t>желанию</a:t>
            </a:r>
            <a:r>
              <a:rPr lang="en-US" sz="2400" dirty="0"/>
              <a:t> </a:t>
            </a:r>
            <a:r>
              <a:rPr lang="en-US" sz="2400" dirty="0" err="1"/>
              <a:t>клиента</a:t>
            </a:r>
            <a:endParaRPr lang="en-US" sz="2400" dirty="0"/>
          </a:p>
          <a:p>
            <a:pPr>
              <a:lnSpc>
                <a:spcPct val="100000"/>
              </a:lnSpc>
            </a:pPr>
            <a:r>
              <a:rPr lang="en-US" sz="2400" dirty="0" err="1"/>
              <a:t>После</a:t>
            </a:r>
            <a:r>
              <a:rPr lang="en-US" sz="2400" dirty="0"/>
              <a:t> </a:t>
            </a:r>
            <a:r>
              <a:rPr lang="en-US" sz="2400" dirty="0" err="1"/>
              <a:t>завершения</a:t>
            </a:r>
            <a:r>
              <a:rPr lang="en-US" sz="2400" dirty="0"/>
              <a:t> </a:t>
            </a:r>
            <a:r>
              <a:rPr lang="en-US" sz="2400" dirty="0" err="1"/>
              <a:t>диалога</a:t>
            </a:r>
            <a:r>
              <a:rPr lang="en-US" sz="2400" dirty="0"/>
              <a:t> </a:t>
            </a:r>
            <a:r>
              <a:rPr lang="en-US" sz="2400" dirty="0" err="1"/>
              <a:t>наблюдатель</a:t>
            </a:r>
            <a:r>
              <a:rPr lang="en-US" sz="2400" dirty="0"/>
              <a:t> </a:t>
            </a:r>
            <a:r>
              <a:rPr lang="en-US" sz="2400" dirty="0" err="1"/>
              <a:t>предоставляет</a:t>
            </a:r>
            <a:r>
              <a:rPr lang="en-US" sz="2400" dirty="0"/>
              <a:t> </a:t>
            </a:r>
            <a:r>
              <a:rPr lang="en-US" sz="2400" dirty="0" err="1"/>
              <a:t>свои</a:t>
            </a:r>
            <a:r>
              <a:rPr lang="en-US" sz="2400" dirty="0"/>
              <a:t> </a:t>
            </a:r>
            <a:r>
              <a:rPr lang="en-US" sz="2400" dirty="0" err="1"/>
              <a:t>комментарии</a:t>
            </a:r>
            <a:r>
              <a:rPr lang="en-US" sz="2400" dirty="0"/>
              <a:t> к </a:t>
            </a:r>
            <a:r>
              <a:rPr lang="en-US" sz="2400" dirty="0" err="1"/>
              <a:t>тому</a:t>
            </a:r>
            <a:r>
              <a:rPr lang="en-US" sz="2400" dirty="0"/>
              <a:t>, </a:t>
            </a:r>
            <a:r>
              <a:rPr lang="en-US" sz="2400" dirty="0" err="1"/>
              <a:t>какие</a:t>
            </a:r>
            <a:r>
              <a:rPr lang="en-US" sz="2400" dirty="0"/>
              <a:t> </a:t>
            </a:r>
            <a:r>
              <a:rPr lang="en-US" sz="2400" dirty="0" err="1"/>
              <a:t>навыки</a:t>
            </a:r>
            <a:r>
              <a:rPr lang="en-US" sz="2400" dirty="0"/>
              <a:t> </a:t>
            </a:r>
            <a:r>
              <a:rPr lang="en-US" sz="2400" dirty="0" err="1"/>
              <a:t>были</a:t>
            </a:r>
            <a:r>
              <a:rPr lang="en-US" sz="2400" dirty="0"/>
              <a:t> </a:t>
            </a:r>
            <a:r>
              <a:rPr lang="en-US" sz="2400" dirty="0" err="1"/>
              <a:t>применены</a:t>
            </a:r>
            <a:r>
              <a:rPr lang="en-US" sz="2400" dirty="0"/>
              <a:t> </a:t>
            </a:r>
            <a:r>
              <a:rPr lang="en-US" sz="2400" dirty="0" err="1"/>
              <a:t>из</a:t>
            </a:r>
            <a:r>
              <a:rPr lang="en-US" sz="2400" dirty="0"/>
              <a:t> </a:t>
            </a:r>
            <a:r>
              <a:rPr lang="en-US" sz="2400" dirty="0" err="1"/>
              <a:t>чек-листа</a:t>
            </a:r>
            <a:r>
              <a:rPr lang="en-US" sz="2400" dirty="0"/>
              <a:t> </a:t>
            </a:r>
            <a:r>
              <a:rPr lang="en-US" sz="2400" dirty="0" err="1"/>
              <a:t>наблюдателя</a:t>
            </a:r>
            <a:r>
              <a:rPr lang="en-US" sz="2400" dirty="0"/>
              <a:t>, </a:t>
            </a:r>
            <a:r>
              <a:rPr lang="en-US" sz="2400" dirty="0" err="1"/>
              <a:t>что</a:t>
            </a:r>
            <a:r>
              <a:rPr lang="en-US" sz="2400" dirty="0"/>
              <a:t> </a:t>
            </a:r>
            <a:r>
              <a:rPr lang="en-US" sz="2400" dirty="0" err="1"/>
              <a:t>получилось</a:t>
            </a:r>
            <a:r>
              <a:rPr lang="en-US" sz="2400" dirty="0"/>
              <a:t> </a:t>
            </a:r>
            <a:r>
              <a:rPr lang="en-US" sz="2400" dirty="0" err="1"/>
              <a:t>хорошо</a:t>
            </a:r>
            <a:r>
              <a:rPr lang="en-US" sz="2400" dirty="0"/>
              <a:t>, </a:t>
            </a:r>
            <a:r>
              <a:rPr lang="en-US" sz="2400" dirty="0" err="1"/>
              <a:t>над</a:t>
            </a:r>
            <a:r>
              <a:rPr lang="en-US" sz="2400" dirty="0"/>
              <a:t> </a:t>
            </a:r>
            <a:r>
              <a:rPr lang="en-US" sz="2400" dirty="0" err="1"/>
              <a:t>чем</a:t>
            </a:r>
            <a:r>
              <a:rPr lang="en-US" sz="2400" dirty="0"/>
              <a:t> </a:t>
            </a:r>
            <a:r>
              <a:rPr lang="en-US" sz="2400" dirty="0" err="1"/>
              <a:t>еще</a:t>
            </a:r>
            <a:r>
              <a:rPr lang="en-US" sz="2400" dirty="0"/>
              <a:t> </a:t>
            </a:r>
            <a:r>
              <a:rPr lang="en-US" sz="2400" dirty="0" err="1"/>
              <a:t>нужно</a:t>
            </a:r>
            <a:r>
              <a:rPr lang="en-US" sz="2400" dirty="0"/>
              <a:t> </a:t>
            </a:r>
            <a:r>
              <a:rPr lang="en-US" sz="2400" dirty="0" err="1"/>
              <a:t>поработать</a:t>
            </a:r>
            <a:endParaRPr lang="en-US" sz="2400" dirty="0"/>
          </a:p>
        </p:txBody>
      </p:sp>
      <p:sp>
        <p:nvSpPr>
          <p:cNvPr id="4" name="Rectangle 3">
            <a:extLst>
              <a:ext uri="{FF2B5EF4-FFF2-40B4-BE49-F238E27FC236}">
                <a16:creationId xmlns:a16="http://schemas.microsoft.com/office/drawing/2014/main" id="{41D7B1FB-4734-4949-AA20-5F963958548D}"/>
              </a:ext>
            </a:extLst>
          </p:cNvPr>
          <p:cNvSpPr/>
          <p:nvPr/>
        </p:nvSpPr>
        <p:spPr>
          <a:xfrm>
            <a:off x="950917" y="6448341"/>
            <a:ext cx="1837362" cy="307777"/>
          </a:xfrm>
          <a:prstGeom prst="rect">
            <a:avLst/>
          </a:prstGeom>
        </p:spPr>
        <p:txBody>
          <a:bodyPr wrap="none">
            <a:spAutoFit/>
          </a:bodyPr>
          <a:lstStyle/>
          <a:p>
            <a:r>
              <a:rPr lang="en-US" sz="1400"/>
              <a:t>Source: WHO, 2014.</a:t>
            </a:r>
          </a:p>
        </p:txBody>
      </p:sp>
      <p:sp>
        <p:nvSpPr>
          <p:cNvPr id="7" name="Rectangle 6">
            <a:extLst>
              <a:ext uri="{FF2B5EF4-FFF2-40B4-BE49-F238E27FC236}">
                <a16:creationId xmlns:a16="http://schemas.microsoft.com/office/drawing/2014/main" id="{9F72941F-ED24-6742-BFE2-92E7BD7C0C2C}"/>
              </a:ext>
            </a:extLst>
          </p:cNvPr>
          <p:cNvSpPr/>
          <p:nvPr/>
        </p:nvSpPr>
        <p:spPr>
          <a:xfrm>
            <a:off x="7646579" y="1704624"/>
            <a:ext cx="4032496" cy="4564882"/>
          </a:xfrm>
          <a:prstGeom prst="rect">
            <a:avLst/>
          </a:prstGeom>
          <a:solidFill>
            <a:srgbClr val="577F9F"/>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63500"/>
            <a:r>
              <a:rPr lang="en-US" b="1" err="1"/>
              <a:t>Чек-лист</a:t>
            </a:r>
            <a:r>
              <a:rPr lang="en-US" b="1"/>
              <a:t> </a:t>
            </a:r>
            <a:r>
              <a:rPr lang="en-US" b="1" err="1"/>
              <a:t>наблюдателя</a:t>
            </a:r>
            <a:endParaRPr lang="en-US" err="1"/>
          </a:p>
          <a:p>
            <a:pPr lvl="1" indent="-400050">
              <a:spcBef>
                <a:spcPts val="600"/>
              </a:spcBef>
              <a:spcAft>
                <a:spcPts val="1200"/>
              </a:spcAft>
              <a:buFont typeface="Wingdings" panose="05000000000000000000" pitchFamily="2" charset="2"/>
              <a:buChar char=""/>
            </a:pPr>
            <a:r>
              <a:rPr lang="en-US" err="1">
                <a:ea typeface="+mn-lt"/>
                <a:cs typeface="+mn-lt"/>
              </a:rPr>
              <a:t>Спросите</a:t>
            </a:r>
            <a:r>
              <a:rPr lang="en-US">
                <a:ea typeface="+mn-lt"/>
                <a:cs typeface="+mn-lt"/>
              </a:rPr>
              <a:t> о </a:t>
            </a:r>
            <a:r>
              <a:rPr lang="en-US" err="1">
                <a:ea typeface="+mn-lt"/>
                <a:cs typeface="+mn-lt"/>
              </a:rPr>
              <a:t>насилии</a:t>
            </a:r>
          </a:p>
          <a:p>
            <a:pPr lvl="1" indent="-400050">
              <a:spcBef>
                <a:spcPts val="600"/>
              </a:spcBef>
              <a:spcAft>
                <a:spcPts val="1200"/>
              </a:spcAft>
              <a:buFont typeface="Wingdings" panose="05000000000000000000" pitchFamily="2" charset="2"/>
              <a:buChar char=""/>
            </a:pPr>
            <a:r>
              <a:rPr lang="en-US" err="1">
                <a:ea typeface="+mn-lt"/>
                <a:cs typeface="+mn-lt"/>
              </a:rPr>
              <a:t>Слушайте</a:t>
            </a:r>
            <a:r>
              <a:rPr lang="en-US">
                <a:ea typeface="+mn-lt"/>
                <a:cs typeface="+mn-lt"/>
              </a:rPr>
              <a:t> </a:t>
            </a:r>
            <a:r>
              <a:rPr lang="en-US" err="1">
                <a:ea typeface="+mn-lt"/>
                <a:cs typeface="+mn-lt"/>
              </a:rPr>
              <a:t>внимательно</a:t>
            </a:r>
            <a:r>
              <a:rPr lang="en-US">
                <a:ea typeface="+mn-lt"/>
                <a:cs typeface="+mn-lt"/>
              </a:rPr>
              <a:t> с </a:t>
            </a:r>
            <a:r>
              <a:rPr lang="en-US" err="1">
                <a:ea typeface="+mn-lt"/>
                <a:cs typeface="+mn-lt"/>
              </a:rPr>
              <a:t>эмпатией</a:t>
            </a:r>
            <a:r>
              <a:rPr lang="en-US">
                <a:ea typeface="+mn-lt"/>
                <a:cs typeface="+mn-lt"/>
              </a:rPr>
              <a:t> и </a:t>
            </a:r>
            <a:r>
              <a:rPr lang="en-US" err="1">
                <a:ea typeface="+mn-lt"/>
                <a:cs typeface="+mn-lt"/>
              </a:rPr>
              <a:t>без</a:t>
            </a:r>
            <a:r>
              <a:rPr lang="en-US">
                <a:ea typeface="+mn-lt"/>
                <a:cs typeface="+mn-lt"/>
              </a:rPr>
              <a:t> </a:t>
            </a:r>
            <a:r>
              <a:rPr lang="en-US" err="1">
                <a:ea typeface="+mn-lt"/>
                <a:cs typeface="+mn-lt"/>
              </a:rPr>
              <a:t>осуждения</a:t>
            </a:r>
            <a:r>
              <a:rPr lang="en-US">
                <a:ea typeface="+mn-lt"/>
                <a:cs typeface="+mn-lt"/>
              </a:rPr>
              <a:t> </a:t>
            </a:r>
          </a:p>
          <a:p>
            <a:pPr lvl="1" indent="-400050">
              <a:spcBef>
                <a:spcPts val="600"/>
              </a:spcBef>
              <a:spcAft>
                <a:spcPts val="1200"/>
              </a:spcAft>
              <a:buFont typeface="Wingdings" panose="05000000000000000000" pitchFamily="2" charset="2"/>
              <a:buChar char=""/>
            </a:pPr>
            <a:r>
              <a:rPr lang="en-US" err="1">
                <a:ea typeface="+mn-lt"/>
                <a:cs typeface="+mn-lt"/>
              </a:rPr>
              <a:t>Спросите</a:t>
            </a:r>
            <a:r>
              <a:rPr lang="en-US">
                <a:ea typeface="+mn-lt"/>
                <a:cs typeface="+mn-lt"/>
              </a:rPr>
              <a:t> </a:t>
            </a:r>
            <a:r>
              <a:rPr lang="en-US" err="1">
                <a:ea typeface="+mn-lt"/>
                <a:cs typeface="+mn-lt"/>
              </a:rPr>
              <a:t>об</a:t>
            </a:r>
            <a:r>
              <a:rPr lang="en-US">
                <a:ea typeface="+mn-lt"/>
                <a:cs typeface="+mn-lt"/>
              </a:rPr>
              <a:t> </a:t>
            </a:r>
            <a:r>
              <a:rPr lang="en-US" err="1">
                <a:ea typeface="+mn-lt"/>
                <a:cs typeface="+mn-lt"/>
              </a:rPr>
              <a:t>их</a:t>
            </a:r>
            <a:r>
              <a:rPr lang="en-US">
                <a:ea typeface="+mn-lt"/>
                <a:cs typeface="+mn-lt"/>
              </a:rPr>
              <a:t> </a:t>
            </a:r>
            <a:r>
              <a:rPr lang="en-US" err="1">
                <a:ea typeface="+mn-lt"/>
                <a:cs typeface="+mn-lt"/>
              </a:rPr>
              <a:t>потребностях</a:t>
            </a:r>
            <a:r>
              <a:rPr lang="en-US">
                <a:ea typeface="+mn-lt"/>
                <a:cs typeface="+mn-lt"/>
              </a:rPr>
              <a:t> и </a:t>
            </a:r>
            <a:r>
              <a:rPr lang="en-US" err="1">
                <a:ea typeface="+mn-lt"/>
                <a:cs typeface="+mn-lt"/>
              </a:rPr>
              <a:t>проблемах</a:t>
            </a:r>
            <a:r>
              <a:rPr lang="en-US">
                <a:ea typeface="+mn-lt"/>
                <a:cs typeface="+mn-lt"/>
              </a:rPr>
              <a:t> </a:t>
            </a:r>
          </a:p>
          <a:p>
            <a:pPr lvl="1" indent="-400050">
              <a:spcBef>
                <a:spcPts val="600"/>
              </a:spcBef>
              <a:spcAft>
                <a:spcPts val="1200"/>
              </a:spcAft>
              <a:buFont typeface="Wingdings" panose="05000000000000000000" pitchFamily="2" charset="2"/>
              <a:buChar char=""/>
            </a:pPr>
            <a:r>
              <a:rPr lang="en-US" err="1">
                <a:ea typeface="+mn-lt"/>
                <a:cs typeface="+mn-lt"/>
              </a:rPr>
              <a:t>Признайте</a:t>
            </a:r>
            <a:r>
              <a:rPr lang="en-US">
                <a:ea typeface="+mn-lt"/>
                <a:cs typeface="+mn-lt"/>
              </a:rPr>
              <a:t> </a:t>
            </a:r>
            <a:r>
              <a:rPr lang="en-US" err="1">
                <a:ea typeface="+mn-lt"/>
                <a:cs typeface="+mn-lt"/>
              </a:rPr>
              <a:t>их</a:t>
            </a:r>
            <a:r>
              <a:rPr lang="en-US">
                <a:ea typeface="+mn-lt"/>
                <a:cs typeface="+mn-lt"/>
              </a:rPr>
              <a:t> </a:t>
            </a:r>
            <a:r>
              <a:rPr lang="en-US" err="1">
                <a:ea typeface="+mn-lt"/>
                <a:cs typeface="+mn-lt"/>
              </a:rPr>
              <a:t>опыт</a:t>
            </a:r>
            <a:endParaRPr lang="en-US" err="1"/>
          </a:p>
          <a:p>
            <a:pPr lvl="1" indent="-400050">
              <a:spcBef>
                <a:spcPts val="600"/>
              </a:spcBef>
              <a:spcAft>
                <a:spcPts val="1200"/>
              </a:spcAft>
              <a:buFont typeface="Wingdings" panose="05000000000000000000" pitchFamily="2" charset="2"/>
              <a:buChar char=""/>
            </a:pPr>
            <a:r>
              <a:rPr lang="en-US" err="1">
                <a:ea typeface="+mn-lt"/>
                <a:cs typeface="+mn-lt"/>
              </a:rPr>
              <a:t>Повысьте</a:t>
            </a:r>
            <a:r>
              <a:rPr lang="en-US">
                <a:ea typeface="+mn-lt"/>
                <a:cs typeface="+mn-lt"/>
              </a:rPr>
              <a:t> </a:t>
            </a:r>
            <a:r>
              <a:rPr lang="en-US" err="1">
                <a:ea typeface="+mn-lt"/>
                <a:cs typeface="+mn-lt"/>
              </a:rPr>
              <a:t>их</a:t>
            </a:r>
            <a:r>
              <a:rPr lang="en-US">
                <a:ea typeface="+mn-lt"/>
                <a:cs typeface="+mn-lt"/>
              </a:rPr>
              <a:t> </a:t>
            </a:r>
            <a:r>
              <a:rPr lang="en-US" err="1">
                <a:ea typeface="+mn-lt"/>
                <a:cs typeface="+mn-lt"/>
              </a:rPr>
              <a:t>безопасность</a:t>
            </a:r>
            <a:r>
              <a:rPr lang="en-US">
                <a:ea typeface="+mn-lt"/>
                <a:cs typeface="+mn-lt"/>
              </a:rPr>
              <a:t> </a:t>
            </a:r>
          </a:p>
          <a:p>
            <a:pPr lvl="1" indent="-400050">
              <a:spcBef>
                <a:spcPts val="600"/>
              </a:spcBef>
              <a:spcAft>
                <a:spcPts val="1200"/>
              </a:spcAft>
              <a:buFont typeface="Wingdings" panose="05000000000000000000" pitchFamily="2" charset="2"/>
              <a:buChar char=""/>
            </a:pPr>
            <a:r>
              <a:rPr lang="en-US">
                <a:ea typeface="+mn-lt"/>
                <a:cs typeface="+mn-lt"/>
              </a:rPr>
              <a:t>Поддержите </a:t>
            </a:r>
            <a:r>
              <a:rPr lang="en-US" err="1">
                <a:ea typeface="+mn-lt"/>
                <a:cs typeface="+mn-lt"/>
              </a:rPr>
              <a:t>их</a:t>
            </a:r>
            <a:r>
              <a:rPr lang="en-US">
                <a:ea typeface="+mn-lt"/>
                <a:cs typeface="+mn-lt"/>
              </a:rPr>
              <a:t>, </a:t>
            </a:r>
            <a:r>
              <a:rPr lang="en-US" err="1">
                <a:ea typeface="+mn-lt"/>
                <a:cs typeface="+mn-lt"/>
              </a:rPr>
              <a:t>подключая</a:t>
            </a:r>
            <a:r>
              <a:rPr lang="en-US">
                <a:ea typeface="+mn-lt"/>
                <a:cs typeface="+mn-lt"/>
              </a:rPr>
              <a:t> </a:t>
            </a:r>
            <a:r>
              <a:rPr lang="en-US" err="1">
                <a:ea typeface="+mn-lt"/>
                <a:cs typeface="+mn-lt"/>
              </a:rPr>
              <a:t>их</a:t>
            </a:r>
            <a:r>
              <a:rPr lang="en-US">
                <a:ea typeface="+mn-lt"/>
                <a:cs typeface="+mn-lt"/>
              </a:rPr>
              <a:t> к </a:t>
            </a:r>
            <a:r>
              <a:rPr lang="en-US" err="1">
                <a:ea typeface="+mn-lt"/>
                <a:cs typeface="+mn-lt"/>
              </a:rPr>
              <a:t>дополнительным</a:t>
            </a:r>
            <a:r>
              <a:rPr lang="en-US">
                <a:ea typeface="+mn-lt"/>
                <a:cs typeface="+mn-lt"/>
              </a:rPr>
              <a:t> услугам </a:t>
            </a:r>
            <a:endParaRPr lang="en-US"/>
          </a:p>
        </p:txBody>
      </p:sp>
    </p:spTree>
    <p:extLst>
      <p:ext uri="{BB962C8B-B14F-4D97-AF65-F5344CB8AC3E}">
        <p14:creationId xmlns:p14="http://schemas.microsoft.com/office/powerpoint/2010/main" val="33983563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a:latin typeface="Arial"/>
                <a:cs typeface="Arial"/>
              </a:rPr>
              <a:t>Упражнение</a:t>
            </a:r>
            <a:r>
              <a:rPr lang="en-US" dirty="0">
                <a:latin typeface="Arial"/>
                <a:cs typeface="Arial"/>
              </a:rPr>
              <a:t>: </a:t>
            </a:r>
            <a:r>
              <a:rPr lang="ru-RU" dirty="0">
                <a:latin typeface="Arial"/>
                <a:cs typeface="Arial"/>
              </a:rPr>
              <a:t>п</a:t>
            </a:r>
            <a:r>
              <a:rPr lang="en-US" dirty="0" err="1">
                <a:latin typeface="Arial"/>
                <a:cs typeface="Arial"/>
              </a:rPr>
              <a:t>рактика</a:t>
            </a:r>
            <a:r>
              <a:rPr lang="en-US" dirty="0">
                <a:latin typeface="Arial"/>
                <a:cs typeface="Arial"/>
              </a:rPr>
              <a:t> </a:t>
            </a:r>
            <a:r>
              <a:rPr lang="en-US" dirty="0" err="1">
                <a:latin typeface="Arial"/>
                <a:cs typeface="Arial"/>
              </a:rPr>
              <a:t>реагирования</a:t>
            </a:r>
            <a:r>
              <a:rPr lang="en-US" dirty="0">
                <a:latin typeface="Arial"/>
                <a:cs typeface="Arial"/>
              </a:rPr>
              <a:t> </a:t>
            </a:r>
            <a:r>
              <a:rPr lang="en-US" dirty="0" err="1">
                <a:latin typeface="Arial"/>
                <a:cs typeface="Arial"/>
              </a:rPr>
              <a:t>на</a:t>
            </a:r>
            <a:r>
              <a:rPr lang="en-US" dirty="0">
                <a:latin typeface="Arial"/>
                <a:cs typeface="Arial"/>
              </a:rPr>
              <a:t> </a:t>
            </a:r>
            <a:r>
              <a:rPr lang="en-US" dirty="0" err="1">
                <a:latin typeface="Arial"/>
                <a:cs typeface="Arial"/>
              </a:rPr>
              <a:t>насилие</a:t>
            </a:r>
            <a:r>
              <a:rPr lang="en-US" dirty="0">
                <a:latin typeface="Arial"/>
                <a:cs typeface="Arial"/>
              </a:rPr>
              <a:t> и </a:t>
            </a:r>
            <a:r>
              <a:rPr lang="en-US" dirty="0" err="1">
                <a:latin typeface="Arial"/>
                <a:cs typeface="Arial"/>
              </a:rPr>
              <a:t>его</a:t>
            </a:r>
            <a:r>
              <a:rPr lang="en-US" dirty="0">
                <a:latin typeface="Arial"/>
                <a:cs typeface="Arial"/>
              </a:rPr>
              <a:t> </a:t>
            </a:r>
            <a:r>
              <a:rPr lang="en-US" dirty="0" err="1">
                <a:latin typeface="Arial"/>
                <a:cs typeface="Arial"/>
              </a:rPr>
              <a:t>документация</a:t>
            </a:r>
            <a:r>
              <a:rPr lang="en-US" dirty="0">
                <a:latin typeface="Arial"/>
                <a:cs typeface="Arial"/>
              </a:rPr>
              <a:t> (</a:t>
            </a:r>
            <a:r>
              <a:rPr lang="en-US" dirty="0" err="1">
                <a:latin typeface="Arial"/>
                <a:cs typeface="Arial"/>
              </a:rPr>
              <a:t>разбор</a:t>
            </a:r>
            <a:r>
              <a:rPr lang="en-US" dirty="0">
                <a:latin typeface="Arial"/>
                <a:cs typeface="Arial"/>
              </a:rPr>
              <a:t>)</a:t>
            </a:r>
          </a:p>
        </p:txBody>
      </p:sp>
      <p:sp>
        <p:nvSpPr>
          <p:cNvPr id="3" name="Text Placeholder 2"/>
          <p:cNvSpPr>
            <a:spLocks noGrp="1"/>
          </p:cNvSpPr>
          <p:nvPr>
            <p:ph type="body" idx="1"/>
          </p:nvPr>
        </p:nvSpPr>
        <p:spPr/>
        <p:txBody>
          <a:bodyPr/>
          <a:lstStyle/>
          <a:p>
            <a:pPr>
              <a:spcBef>
                <a:spcPts val="0"/>
              </a:spcBef>
            </a:pPr>
            <a:r>
              <a:rPr lang="en-US" sz="2400" dirty="0" err="1"/>
              <a:t>Как</a:t>
            </a:r>
            <a:r>
              <a:rPr lang="en-US" sz="2400" dirty="0"/>
              <a:t> </a:t>
            </a:r>
            <a:r>
              <a:rPr lang="en-US" sz="2400" dirty="0" err="1"/>
              <a:t>все</a:t>
            </a:r>
            <a:r>
              <a:rPr lang="en-US" sz="2400" dirty="0"/>
              <a:t> </a:t>
            </a:r>
            <a:r>
              <a:rPr lang="en-US" sz="2400" dirty="0" err="1"/>
              <a:t>прошло</a:t>
            </a:r>
            <a:r>
              <a:rPr lang="en-US" sz="2400" dirty="0"/>
              <a:t>? </a:t>
            </a:r>
            <a:r>
              <a:rPr lang="en-US" sz="2400" dirty="0" err="1"/>
              <a:t>Были</a:t>
            </a:r>
            <a:r>
              <a:rPr lang="en-US" sz="2400" dirty="0"/>
              <a:t> </a:t>
            </a:r>
            <a:r>
              <a:rPr lang="en-US" sz="2400" dirty="0" err="1"/>
              <a:t>ли</a:t>
            </a:r>
            <a:r>
              <a:rPr lang="en-US" sz="2400" dirty="0"/>
              <a:t> </a:t>
            </a:r>
            <a:r>
              <a:rPr lang="en-US" sz="2400" dirty="0" err="1"/>
              <a:t>какие-либо</a:t>
            </a:r>
            <a:r>
              <a:rPr lang="en-US" sz="2400" dirty="0"/>
              <a:t> </a:t>
            </a:r>
            <a:r>
              <a:rPr lang="en-US" sz="2400" dirty="0" err="1"/>
              <a:t>упущения</a:t>
            </a:r>
            <a:r>
              <a:rPr lang="en-US" sz="2400" dirty="0"/>
              <a:t>?</a:t>
            </a:r>
            <a:endParaRPr lang="en-US" dirty="0"/>
          </a:p>
          <a:p>
            <a:pPr marL="800100" lvl="1" indent="-334645">
              <a:spcBef>
                <a:spcPts val="1000"/>
              </a:spcBef>
              <a:buFont typeface="Wingdings" panose="05000000000000000000" pitchFamily="2" charset="2"/>
              <a:buChar char="¨"/>
            </a:pPr>
            <a:r>
              <a:rPr lang="en-US" dirty="0" err="1"/>
              <a:t>Спросите</a:t>
            </a:r>
            <a:r>
              <a:rPr lang="en-US" dirty="0"/>
              <a:t> о </a:t>
            </a:r>
            <a:r>
              <a:rPr lang="en-US" dirty="0" err="1"/>
              <a:t>насилии</a:t>
            </a:r>
            <a:endParaRPr lang="en-US" dirty="0"/>
          </a:p>
          <a:p>
            <a:pPr marL="800100" lvl="1" indent="-334645">
              <a:spcBef>
                <a:spcPts val="1000"/>
              </a:spcBef>
              <a:buFont typeface="Wingdings" panose="05000000000000000000" pitchFamily="2" charset="2"/>
              <a:buChar char="¨"/>
            </a:pPr>
            <a:r>
              <a:rPr lang="en-US" dirty="0" err="1"/>
              <a:t>Слушайте</a:t>
            </a:r>
            <a:r>
              <a:rPr lang="en-US" dirty="0"/>
              <a:t> </a:t>
            </a:r>
            <a:r>
              <a:rPr lang="en-US" dirty="0" err="1"/>
              <a:t>внимательно</a:t>
            </a:r>
            <a:r>
              <a:rPr lang="en-US" dirty="0"/>
              <a:t> с </a:t>
            </a:r>
            <a:r>
              <a:rPr lang="en-US" dirty="0" err="1"/>
              <a:t>эмпатией</a:t>
            </a:r>
            <a:r>
              <a:rPr lang="en-US" dirty="0"/>
              <a:t> и </a:t>
            </a:r>
            <a:r>
              <a:rPr lang="en-US" dirty="0" err="1"/>
              <a:t>без</a:t>
            </a:r>
            <a:r>
              <a:rPr lang="en-US" dirty="0"/>
              <a:t> </a:t>
            </a:r>
            <a:r>
              <a:rPr lang="en-US" dirty="0" err="1"/>
              <a:t>осуждения</a:t>
            </a:r>
            <a:endParaRPr lang="en-US" dirty="0"/>
          </a:p>
          <a:p>
            <a:pPr marL="800100" lvl="1" indent="-334645">
              <a:spcBef>
                <a:spcPts val="1000"/>
              </a:spcBef>
              <a:buFont typeface="Wingdings" panose="05000000000000000000" pitchFamily="2" charset="2"/>
              <a:buChar char="¨"/>
            </a:pPr>
            <a:r>
              <a:rPr lang="en-US" dirty="0" err="1"/>
              <a:t>Спросите</a:t>
            </a:r>
            <a:r>
              <a:rPr lang="en-US" dirty="0"/>
              <a:t> </a:t>
            </a:r>
            <a:r>
              <a:rPr lang="en-US" dirty="0" err="1"/>
              <a:t>об</a:t>
            </a:r>
            <a:r>
              <a:rPr lang="en-US" dirty="0"/>
              <a:t> </a:t>
            </a:r>
            <a:r>
              <a:rPr lang="en-US" dirty="0" err="1"/>
              <a:t>их</a:t>
            </a:r>
            <a:r>
              <a:rPr lang="en-US" dirty="0"/>
              <a:t> </a:t>
            </a:r>
            <a:r>
              <a:rPr lang="en-US" dirty="0" err="1"/>
              <a:t>потребностях</a:t>
            </a:r>
            <a:r>
              <a:rPr lang="en-US" dirty="0"/>
              <a:t> и </a:t>
            </a:r>
            <a:r>
              <a:rPr lang="en-US" dirty="0" err="1"/>
              <a:t>проблемах</a:t>
            </a:r>
            <a:endParaRPr lang="en-US" dirty="0"/>
          </a:p>
          <a:p>
            <a:pPr marL="800100" lvl="1" indent="-334645">
              <a:spcBef>
                <a:spcPts val="1000"/>
              </a:spcBef>
              <a:buFont typeface="Wingdings" panose="05000000000000000000" pitchFamily="2" charset="2"/>
              <a:buChar char="¨"/>
            </a:pPr>
            <a:r>
              <a:rPr lang="en-US" dirty="0" err="1"/>
              <a:t>Признайте</a:t>
            </a:r>
            <a:r>
              <a:rPr lang="en-US" dirty="0"/>
              <a:t> </a:t>
            </a:r>
            <a:r>
              <a:rPr lang="en-US" dirty="0" err="1"/>
              <a:t>их</a:t>
            </a:r>
            <a:r>
              <a:rPr lang="en-US" dirty="0"/>
              <a:t> </a:t>
            </a:r>
            <a:r>
              <a:rPr lang="en-US" dirty="0" err="1"/>
              <a:t>опыт</a:t>
            </a:r>
            <a:endParaRPr lang="en-US" dirty="0"/>
          </a:p>
          <a:p>
            <a:pPr marL="800100" lvl="1" indent="-334645">
              <a:spcBef>
                <a:spcPts val="1000"/>
              </a:spcBef>
              <a:buFont typeface="Wingdings" panose="05000000000000000000" pitchFamily="2" charset="2"/>
              <a:buChar char="¨"/>
            </a:pPr>
            <a:r>
              <a:rPr lang="en-US" dirty="0" err="1"/>
              <a:t>Повысьте</a:t>
            </a:r>
            <a:r>
              <a:rPr lang="en-US" dirty="0"/>
              <a:t> </a:t>
            </a:r>
            <a:r>
              <a:rPr lang="en-US" dirty="0" err="1"/>
              <a:t>их</a:t>
            </a:r>
            <a:r>
              <a:rPr lang="en-US" dirty="0"/>
              <a:t> </a:t>
            </a:r>
            <a:r>
              <a:rPr lang="en-US" dirty="0" err="1"/>
              <a:t>безопасность</a:t>
            </a:r>
            <a:endParaRPr lang="en-US" dirty="0"/>
          </a:p>
          <a:p>
            <a:pPr marL="800100" lvl="1" indent="-334645">
              <a:spcBef>
                <a:spcPts val="1000"/>
              </a:spcBef>
              <a:buFont typeface="Wingdings" panose="05000000000000000000" pitchFamily="2" charset="2"/>
              <a:buChar char="¨"/>
            </a:pPr>
            <a:r>
              <a:rPr lang="en-US" dirty="0" err="1"/>
              <a:t>Поддержите</a:t>
            </a:r>
            <a:r>
              <a:rPr lang="en-US" dirty="0"/>
              <a:t> </a:t>
            </a:r>
            <a:r>
              <a:rPr lang="en-US" dirty="0" err="1"/>
              <a:t>их</a:t>
            </a:r>
            <a:r>
              <a:rPr lang="en-US" dirty="0"/>
              <a:t>, </a:t>
            </a:r>
            <a:r>
              <a:rPr lang="en-US" dirty="0" err="1"/>
              <a:t>подключая</a:t>
            </a:r>
            <a:r>
              <a:rPr lang="en-US" dirty="0"/>
              <a:t> к </a:t>
            </a:r>
            <a:r>
              <a:rPr lang="en-US" dirty="0" err="1"/>
              <a:t>дополнительным</a:t>
            </a:r>
            <a:r>
              <a:rPr lang="en-US" dirty="0"/>
              <a:t> </a:t>
            </a:r>
            <a:r>
              <a:rPr lang="en-US" dirty="0" err="1"/>
              <a:t>услугам</a:t>
            </a:r>
            <a:endParaRPr lang="en-US" dirty="0"/>
          </a:p>
          <a:p>
            <a:r>
              <a:rPr lang="en-US" sz="2400" dirty="0" err="1"/>
              <a:t>Что</a:t>
            </a:r>
            <a:r>
              <a:rPr lang="en-US" sz="2400" dirty="0"/>
              <a:t> </a:t>
            </a:r>
            <a:r>
              <a:rPr lang="en-US" sz="2400" dirty="0" err="1"/>
              <a:t>хорошо</a:t>
            </a:r>
            <a:r>
              <a:rPr lang="en-US" sz="2400" dirty="0"/>
              <a:t> </a:t>
            </a:r>
            <a:r>
              <a:rPr lang="en-US" sz="2400" dirty="0" err="1"/>
              <a:t>сработало</a:t>
            </a:r>
            <a:r>
              <a:rPr lang="en-US" sz="2400" dirty="0"/>
              <a:t>?</a:t>
            </a:r>
          </a:p>
          <a:p>
            <a:r>
              <a:rPr lang="en-US" sz="2400" dirty="0" err="1"/>
              <a:t>Какие</a:t>
            </a:r>
            <a:r>
              <a:rPr lang="en-US" sz="2400" dirty="0"/>
              <a:t> </a:t>
            </a:r>
            <a:r>
              <a:rPr lang="en-US" sz="2400" dirty="0" err="1"/>
              <a:t>моменты</a:t>
            </a:r>
            <a:r>
              <a:rPr lang="en-US" sz="2400" dirty="0"/>
              <a:t> </a:t>
            </a:r>
            <a:r>
              <a:rPr lang="en-US" sz="2400" dirty="0" err="1"/>
              <a:t>нуждаются</a:t>
            </a:r>
            <a:r>
              <a:rPr lang="en-US" sz="2400" dirty="0"/>
              <a:t> в </a:t>
            </a:r>
            <a:r>
              <a:rPr lang="en-US" sz="2400" dirty="0" err="1"/>
              <a:t>улучшении</a:t>
            </a:r>
            <a:r>
              <a:rPr lang="en-US" sz="2400" dirty="0"/>
              <a:t>?</a:t>
            </a:r>
          </a:p>
        </p:txBody>
      </p:sp>
    </p:spTree>
    <p:extLst>
      <p:ext uri="{BB962C8B-B14F-4D97-AF65-F5344CB8AC3E}">
        <p14:creationId xmlns:p14="http://schemas.microsoft.com/office/powerpoint/2010/main" val="31402513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5" name="Picture 94" descr="A picture containing silhouette&#10;&#10;Description automatically generated">
            <a:extLst>
              <a:ext uri="{FF2B5EF4-FFF2-40B4-BE49-F238E27FC236}">
                <a16:creationId xmlns:a16="http://schemas.microsoft.com/office/drawing/2014/main" id="{E64DA251-B560-1840-88F6-17CE9A1EE04A}"/>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1" r="77626"/>
          <a:stretch/>
        </p:blipFill>
        <p:spPr>
          <a:xfrm>
            <a:off x="2368601" y="1579716"/>
            <a:ext cx="628977" cy="1835833"/>
          </a:xfrm>
          <a:prstGeom prst="rect">
            <a:avLst/>
          </a:prstGeom>
        </p:spPr>
      </p:pic>
      <p:pic>
        <p:nvPicPr>
          <p:cNvPr id="96" name="Picture 95">
            <a:extLst>
              <a:ext uri="{FF2B5EF4-FFF2-40B4-BE49-F238E27FC236}">
                <a16:creationId xmlns:a16="http://schemas.microsoft.com/office/drawing/2014/main" id="{EEFE7965-7918-7341-AF13-642A2A9B2ED9}"/>
              </a:ext>
            </a:extLst>
          </p:cNvPr>
          <p:cNvPicPr>
            <a:picLocks noChangeAspect="1"/>
          </p:cNvPicPr>
          <p:nvPr/>
        </p:nvPicPr>
        <p:blipFill rotWithShape="1">
          <a:blip r:embed="rId5"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7880101" y="4639659"/>
            <a:ext cx="822391" cy="898724"/>
          </a:xfrm>
          <a:prstGeom prst="rect">
            <a:avLst/>
          </a:prstGeom>
          <a:solidFill>
            <a:schemeClr val="tx1"/>
          </a:solidFill>
        </p:spPr>
      </p:pic>
      <p:pic>
        <p:nvPicPr>
          <p:cNvPr id="97" name="Picture 96">
            <a:extLst>
              <a:ext uri="{FF2B5EF4-FFF2-40B4-BE49-F238E27FC236}">
                <a16:creationId xmlns:a16="http://schemas.microsoft.com/office/drawing/2014/main" id="{E5528C4B-9549-504F-B396-DA9CB7E7BC22}"/>
              </a:ext>
            </a:extLst>
          </p:cNvPr>
          <p:cNvPicPr>
            <a:picLocks noChangeAspect="1"/>
          </p:cNvPicPr>
          <p:nvPr/>
        </p:nvPicPr>
        <p:blipFill rotWithShape="1">
          <a:blip r:embed="rId6" cstate="email">
            <a:duotone>
              <a:schemeClr val="accent5">
                <a:shade val="45000"/>
                <a:satMod val="135000"/>
              </a:schemeClr>
              <a:prstClr val="white"/>
            </a:duotone>
            <a:extLst>
              <a:ext uri="{28A0092B-C50C-407E-A947-70E740481C1C}">
                <a14:useLocalDpi xmlns:a14="http://schemas.microsoft.com/office/drawing/2010/main"/>
              </a:ext>
            </a:extLst>
          </a:blip>
          <a:srcRect/>
          <a:stretch/>
        </p:blipFill>
        <p:spPr>
          <a:xfrm>
            <a:off x="9259036" y="1099589"/>
            <a:ext cx="1085568" cy="1939260"/>
          </a:xfrm>
          <a:prstGeom prst="rect">
            <a:avLst/>
          </a:prstGeom>
        </p:spPr>
      </p:pic>
      <p:pic>
        <p:nvPicPr>
          <p:cNvPr id="98" name="Picture 97" descr="A picture containing silhouette&#10;&#10;Description automatically generated">
            <a:extLst>
              <a:ext uri="{FF2B5EF4-FFF2-40B4-BE49-F238E27FC236}">
                <a16:creationId xmlns:a16="http://schemas.microsoft.com/office/drawing/2014/main" id="{557266C6-CB9C-394F-9DF5-71433BCF6AE1}"/>
              </a:ext>
            </a:extLst>
          </p:cNvPr>
          <p:cNvPicPr>
            <a:picLocks noChangeAspect="1"/>
          </p:cNvPicPr>
          <p:nvPr/>
        </p:nvPicPr>
        <p:blipFill rotWithShape="1">
          <a:blip r:embed="rId3" cstate="email">
            <a:duotone>
              <a:schemeClr val="accent5">
                <a:shade val="45000"/>
                <a:satMod val="135000"/>
              </a:schemeClr>
              <a:prstClr val="white"/>
            </a:duotone>
            <a:extLst>
              <a:ext uri="{28A0092B-C50C-407E-A947-70E740481C1C}">
                <a14:useLocalDpi xmlns:a14="http://schemas.microsoft.com/office/drawing/2010/main"/>
              </a:ext>
              <a:ext uri="{837473B0-CC2E-450A-ABE3-18F120FF3D39}">
                <a1611:picAttrSrcUrl xmlns:a1611="http://schemas.microsoft.com/office/drawing/2016/11/main" r:id="rId4"/>
              </a:ext>
            </a:extLst>
          </a:blip>
          <a:srcRect l="60168" r="22713"/>
          <a:stretch/>
        </p:blipFill>
        <p:spPr>
          <a:xfrm>
            <a:off x="7880101" y="1908786"/>
            <a:ext cx="541300" cy="2064849"/>
          </a:xfrm>
          <a:prstGeom prst="rect">
            <a:avLst/>
          </a:prstGeom>
        </p:spPr>
      </p:pic>
      <p:cxnSp>
        <p:nvCxnSpPr>
          <p:cNvPr id="99" name="Straight Connector 98">
            <a:extLst>
              <a:ext uri="{FF2B5EF4-FFF2-40B4-BE49-F238E27FC236}">
                <a16:creationId xmlns:a16="http://schemas.microsoft.com/office/drawing/2014/main" id="{27F53703-2B2D-0844-8CC2-2E577CFBA6B6}"/>
              </a:ext>
            </a:extLst>
          </p:cNvPr>
          <p:cNvCxnSpPr>
            <a:cxnSpLocks/>
          </p:cNvCxnSpPr>
          <p:nvPr/>
        </p:nvCxnSpPr>
        <p:spPr>
          <a:xfrm>
            <a:off x="5228954" y="3052612"/>
            <a:ext cx="508282" cy="0"/>
          </a:xfrm>
          <a:prstGeom prst="line">
            <a:avLst/>
          </a:prstGeom>
          <a:ln w="28575" cap="flat" cmpd="sng" algn="ctr">
            <a:solidFill>
              <a:srgbClr val="000000"/>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602DFE76-ADA0-E14B-A01A-0F71B5D0B7D0}"/>
              </a:ext>
            </a:extLst>
          </p:cNvPr>
          <p:cNvCxnSpPr>
            <a:cxnSpLocks/>
          </p:cNvCxnSpPr>
          <p:nvPr/>
        </p:nvCxnSpPr>
        <p:spPr>
          <a:xfrm flipH="1">
            <a:off x="7035702" y="3052612"/>
            <a:ext cx="541300" cy="0"/>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94" name="Picture 93">
            <a:extLst>
              <a:ext uri="{FF2B5EF4-FFF2-40B4-BE49-F238E27FC236}">
                <a16:creationId xmlns:a16="http://schemas.microsoft.com/office/drawing/2014/main" id="{5FA60F22-4D3C-B74E-917D-F2F2D042B9ED}"/>
              </a:ext>
            </a:extLst>
          </p:cNvPr>
          <p:cNvPicPr>
            <a:picLocks noChangeAspect="1"/>
          </p:cNvPicPr>
          <p:nvPr/>
        </p:nvPicPr>
        <p:blipFill rotWithShape="1">
          <a:blip r:embed="rId7" cstate="email">
            <a:duotone>
              <a:schemeClr val="accent5">
                <a:shade val="45000"/>
                <a:satMod val="135000"/>
              </a:schemeClr>
              <a:prstClr val="white"/>
            </a:duotone>
            <a:extLst>
              <a:ext uri="{BEBA8EAE-BF5A-486C-A8C5-ECC9F3942E4B}">
                <a14:imgProps xmlns:a14="http://schemas.microsoft.com/office/drawing/2010/main">
                  <a14:imgLayer r:embed="rId8">
                    <a14:imgEffect>
                      <a14:backgroundRemoval t="2857" b="96190" l="8209" r="91045">
                        <a14:foregroundMark x1="33582" y1="6429" x2="46269" y2="6905"/>
                        <a14:foregroundMark x1="8955" y1="28571" x2="23134" y2="37857"/>
                        <a14:foregroundMark x1="23134" y1="37857" x2="23134" y2="37857"/>
                        <a14:foregroundMark x1="38806" y1="3810" x2="42537" y2="3095"/>
                        <a14:foregroundMark x1="38806" y1="5238" x2="36567" y2="3333"/>
                        <a14:foregroundMark x1="44776" y1="3810" x2="50000" y2="3810"/>
                        <a14:foregroundMark x1="19403" y1="90238" x2="17164" y2="96190"/>
                        <a14:foregroundMark x1="79104" y1="95238" x2="91791" y2="95238"/>
                      </a14:backgroundRemoval>
                    </a14:imgEffect>
                  </a14:imgLayer>
                </a14:imgProps>
              </a:ext>
              <a:ext uri="{28A0092B-C50C-407E-A947-70E740481C1C}">
                <a14:useLocalDpi xmlns:a14="http://schemas.microsoft.com/office/drawing/2010/main"/>
              </a:ext>
            </a:extLst>
          </a:blip>
          <a:srcRect/>
          <a:stretch/>
        </p:blipFill>
        <p:spPr>
          <a:xfrm>
            <a:off x="4513387" y="2265638"/>
            <a:ext cx="541300" cy="1573947"/>
          </a:xfrm>
          <a:prstGeom prst="rect">
            <a:avLst/>
          </a:prstGeom>
          <a:solidFill>
            <a:schemeClr val="bg1"/>
          </a:solidFill>
        </p:spPr>
      </p:pic>
      <mc:AlternateContent xmlns:mc="http://schemas.openxmlformats.org/markup-compatibility/2006" xmlns:p14="http://schemas.microsoft.com/office/powerpoint/2010/main">
        <mc:Choice Requires="p14">
          <p:contentPart p14:bwMode="auto" r:id="rId9">
            <p14:nvContentPartPr>
              <p14:cNvPr id="132" name="Ink 131">
                <a:extLst>
                  <a:ext uri="{FF2B5EF4-FFF2-40B4-BE49-F238E27FC236}">
                    <a16:creationId xmlns:a16="http://schemas.microsoft.com/office/drawing/2014/main" id="{4FC05D76-E209-B44A-9ACF-6220FC6F76DE}"/>
                  </a:ext>
                </a:extLst>
              </p14:cNvPr>
              <p14:cNvContentPartPr/>
              <p14:nvPr/>
            </p14:nvContentPartPr>
            <p14:xfrm>
              <a:off x="5679666" y="3859128"/>
              <a:ext cx="360" cy="360"/>
            </p14:xfrm>
          </p:contentPart>
        </mc:Choice>
        <mc:Fallback xmlns="">
          <p:pic>
            <p:nvPicPr>
              <p:cNvPr id="132" name="Ink 131">
                <a:extLst>
                  <a:ext uri="{FF2B5EF4-FFF2-40B4-BE49-F238E27FC236}">
                    <a16:creationId xmlns:a16="http://schemas.microsoft.com/office/drawing/2014/main" id="{4FC05D76-E209-B44A-9ACF-6220FC6F76DE}"/>
                  </a:ext>
                </a:extLst>
              </p:cNvPr>
              <p:cNvPicPr/>
              <p:nvPr/>
            </p:nvPicPr>
            <p:blipFill>
              <a:blip r:embed="rId10"/>
              <a:stretch>
                <a:fillRect/>
              </a:stretch>
            </p:blipFill>
            <p:spPr>
              <a:xfrm>
                <a:off x="5643666" y="3823128"/>
                <a:ext cx="72000" cy="72000"/>
              </a:xfrm>
              <a:prstGeom prst="rect">
                <a:avLst/>
              </a:prstGeom>
            </p:spPr>
          </p:pic>
        </mc:Fallback>
      </mc:AlternateContent>
      <p:pic>
        <p:nvPicPr>
          <p:cNvPr id="138" name="Picture 137">
            <a:extLst>
              <a:ext uri="{FF2B5EF4-FFF2-40B4-BE49-F238E27FC236}">
                <a16:creationId xmlns:a16="http://schemas.microsoft.com/office/drawing/2014/main" id="{CC7827E1-B2C8-F54B-A48A-71383A8C9733}"/>
              </a:ext>
            </a:extLst>
          </p:cNvPr>
          <p:cNvPicPr>
            <a:picLocks noChangeAspect="1"/>
          </p:cNvPicPr>
          <p:nvPr/>
        </p:nvPicPr>
        <p:blipFill rotWithShape="1">
          <a:blip r:embed="rId11" cstate="email">
            <a:extLst>
              <a:ext uri="{28A0092B-C50C-407E-A947-70E740481C1C}">
                <a14:useLocalDpi xmlns:a14="http://schemas.microsoft.com/office/drawing/2010/main"/>
              </a:ext>
            </a:extLst>
          </a:blip>
          <a:srcRect/>
          <a:stretch/>
        </p:blipFill>
        <p:spPr>
          <a:xfrm>
            <a:off x="4286805" y="4309314"/>
            <a:ext cx="614735" cy="1984152"/>
          </a:xfrm>
          <a:prstGeom prst="rect">
            <a:avLst/>
          </a:prstGeom>
        </p:spPr>
      </p:pic>
      <p:cxnSp>
        <p:nvCxnSpPr>
          <p:cNvPr id="144" name="Straight Connector 143">
            <a:extLst>
              <a:ext uri="{FF2B5EF4-FFF2-40B4-BE49-F238E27FC236}">
                <a16:creationId xmlns:a16="http://schemas.microsoft.com/office/drawing/2014/main" id="{18F85FAE-E6EC-254C-A5B4-C778C3E2D03A}"/>
              </a:ext>
            </a:extLst>
          </p:cNvPr>
          <p:cNvCxnSpPr>
            <a:cxnSpLocks/>
          </p:cNvCxnSpPr>
          <p:nvPr/>
        </p:nvCxnSpPr>
        <p:spPr>
          <a:xfrm>
            <a:off x="3211124" y="2535698"/>
            <a:ext cx="1150714" cy="448306"/>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pic>
        <p:nvPicPr>
          <p:cNvPr id="146" name="Picture 145" descr="A picture containing silhouette&#10;&#10;Description automatically generated">
            <a:extLst>
              <a:ext uri="{FF2B5EF4-FFF2-40B4-BE49-F238E27FC236}">
                <a16:creationId xmlns:a16="http://schemas.microsoft.com/office/drawing/2014/main" id="{CA9C511E-EEAC-5E49-9A73-DAF93024B3AE}"/>
              </a:ext>
            </a:extLst>
          </p:cNvPr>
          <p:cNvPicPr>
            <a:picLocks noChangeAspect="1"/>
          </p:cNvPicPr>
          <p:nvPr/>
        </p:nvPicPr>
        <p:blipFill rotWithShape="1">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rcRect l="77527"/>
          <a:stretch/>
        </p:blipFill>
        <p:spPr>
          <a:xfrm>
            <a:off x="5860386" y="1407562"/>
            <a:ext cx="1009869" cy="3151446"/>
          </a:xfrm>
          <a:prstGeom prst="rect">
            <a:avLst/>
          </a:prstGeom>
        </p:spPr>
      </p:pic>
      <p:cxnSp>
        <p:nvCxnSpPr>
          <p:cNvPr id="147" name="Straight Connector 146">
            <a:extLst>
              <a:ext uri="{FF2B5EF4-FFF2-40B4-BE49-F238E27FC236}">
                <a16:creationId xmlns:a16="http://schemas.microsoft.com/office/drawing/2014/main" id="{79BAB5C0-2122-714E-A9E0-DCC52596AD5A}"/>
              </a:ext>
            </a:extLst>
          </p:cNvPr>
          <p:cNvCxnSpPr>
            <a:cxnSpLocks/>
          </p:cNvCxnSpPr>
          <p:nvPr/>
        </p:nvCxnSpPr>
        <p:spPr>
          <a:xfrm flipH="1" flipV="1">
            <a:off x="7029546" y="4226810"/>
            <a:ext cx="690861" cy="624385"/>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2214CEC6-0A73-1840-B867-AC0EB9FE0509}"/>
              </a:ext>
            </a:extLst>
          </p:cNvPr>
          <p:cNvCxnSpPr>
            <a:cxnSpLocks/>
          </p:cNvCxnSpPr>
          <p:nvPr/>
        </p:nvCxnSpPr>
        <p:spPr>
          <a:xfrm flipV="1">
            <a:off x="5129954" y="4353811"/>
            <a:ext cx="640252" cy="624384"/>
          </a:xfrm>
          <a:prstGeom prst="line">
            <a:avLst/>
          </a:prstGeom>
          <a:ln w="28575" cap="flat" cmpd="sng" algn="ctr">
            <a:solidFill>
              <a:srgbClr val="000000"/>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7" name="Straight Connector 156">
            <a:extLst>
              <a:ext uri="{FF2B5EF4-FFF2-40B4-BE49-F238E27FC236}">
                <a16:creationId xmlns:a16="http://schemas.microsoft.com/office/drawing/2014/main" id="{4F5E7A1C-B4AC-2C4F-BBF4-4AD09CCE068A}"/>
              </a:ext>
            </a:extLst>
          </p:cNvPr>
          <p:cNvCxnSpPr>
            <a:cxnSpLocks/>
          </p:cNvCxnSpPr>
          <p:nvPr/>
        </p:nvCxnSpPr>
        <p:spPr>
          <a:xfrm flipV="1">
            <a:off x="8578661" y="2265638"/>
            <a:ext cx="730473" cy="717647"/>
          </a:xfrm>
          <a:prstGeom prst="line">
            <a:avLst/>
          </a:prstGeom>
          <a:ln w="28575" cap="flat" cmpd="sng" algn="ctr">
            <a:solidFill>
              <a:srgbClr val="000000"/>
            </a:solidFill>
            <a:prstDash val="solid"/>
            <a:round/>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159" name="Picture 158">
            <a:extLst>
              <a:ext uri="{FF2B5EF4-FFF2-40B4-BE49-F238E27FC236}">
                <a16:creationId xmlns:a16="http://schemas.microsoft.com/office/drawing/2014/main" id="{A25D215D-C22B-8D41-8844-E002AB80DC0C}"/>
              </a:ext>
            </a:extLst>
          </p:cNvPr>
          <p:cNvPicPr>
            <a:picLocks noChangeAspect="1"/>
          </p:cNvPicPr>
          <p:nvPr/>
        </p:nvPicPr>
        <p:blipFill>
          <a:blip r:embed="rId12">
            <a:extLst>
              <a:ext uri="{28A0092B-C50C-407E-A947-70E740481C1C}">
                <a14:useLocalDpi xmlns:a14="http://schemas.microsoft.com/office/drawing/2010/main"/>
              </a:ext>
            </a:extLst>
          </a:blip>
          <a:srcRect/>
          <a:stretch/>
        </p:blipFill>
        <p:spPr>
          <a:xfrm>
            <a:off x="969171" y="1683704"/>
            <a:ext cx="693347" cy="1627858"/>
          </a:xfrm>
          <a:prstGeom prst="rect">
            <a:avLst/>
          </a:prstGeom>
        </p:spPr>
      </p:pic>
      <p:pic>
        <p:nvPicPr>
          <p:cNvPr id="160" name="Picture 159">
            <a:extLst>
              <a:ext uri="{FF2B5EF4-FFF2-40B4-BE49-F238E27FC236}">
                <a16:creationId xmlns:a16="http://schemas.microsoft.com/office/drawing/2014/main" id="{EC8E0C05-1672-4048-90AE-C5C3A21A49E4}"/>
              </a:ext>
            </a:extLst>
          </p:cNvPr>
          <p:cNvPicPr>
            <a:picLocks noChangeAspect="1"/>
          </p:cNvPicPr>
          <p:nvPr/>
        </p:nvPicPr>
        <p:blipFill>
          <a:blip r:embed="rId13" cstate="email">
            <a:extLst>
              <a:ext uri="{28A0092B-C50C-407E-A947-70E740481C1C}">
                <a14:useLocalDpi xmlns:a14="http://schemas.microsoft.com/office/drawing/2010/main"/>
              </a:ext>
            </a:extLst>
          </a:blip>
          <a:srcRect/>
          <a:stretch/>
        </p:blipFill>
        <p:spPr>
          <a:xfrm>
            <a:off x="1854324" y="4101258"/>
            <a:ext cx="2116285" cy="1968587"/>
          </a:xfrm>
          <a:prstGeom prst="rect">
            <a:avLst/>
          </a:prstGeom>
        </p:spPr>
      </p:pic>
      <p:pic>
        <p:nvPicPr>
          <p:cNvPr id="162" name="Picture 161">
            <a:extLst>
              <a:ext uri="{FF2B5EF4-FFF2-40B4-BE49-F238E27FC236}">
                <a16:creationId xmlns:a16="http://schemas.microsoft.com/office/drawing/2014/main" id="{ED3A59B9-E671-B041-B8AF-B2FB00C9EB30}"/>
              </a:ext>
            </a:extLst>
          </p:cNvPr>
          <p:cNvPicPr>
            <a:picLocks noChangeAspect="1"/>
          </p:cNvPicPr>
          <p:nvPr/>
        </p:nvPicPr>
        <p:blipFill>
          <a:blip r:embed="rId14">
            <a:extLst>
              <a:ext uri="{28A0092B-C50C-407E-A947-70E740481C1C}">
                <a14:useLocalDpi xmlns:a14="http://schemas.microsoft.com/office/drawing/2010/main"/>
              </a:ext>
            </a:extLst>
          </a:blip>
          <a:srcRect/>
          <a:stretch/>
        </p:blipFill>
        <p:spPr>
          <a:xfrm>
            <a:off x="10358991" y="1320127"/>
            <a:ext cx="1379474" cy="1939260"/>
          </a:xfrm>
          <a:prstGeom prst="rect">
            <a:avLst/>
          </a:prstGeom>
        </p:spPr>
      </p:pic>
      <p:cxnSp>
        <p:nvCxnSpPr>
          <p:cNvPr id="163" name="Straight Connector 162">
            <a:extLst>
              <a:ext uri="{FF2B5EF4-FFF2-40B4-BE49-F238E27FC236}">
                <a16:creationId xmlns:a16="http://schemas.microsoft.com/office/drawing/2014/main" id="{633125ED-6B96-BD4C-8D34-E40D6CDA4A80}"/>
              </a:ext>
            </a:extLst>
          </p:cNvPr>
          <p:cNvCxnSpPr>
            <a:cxnSpLocks/>
          </p:cNvCxnSpPr>
          <p:nvPr/>
        </p:nvCxnSpPr>
        <p:spPr>
          <a:xfrm flipH="1">
            <a:off x="3515831" y="5094657"/>
            <a:ext cx="541300" cy="0"/>
          </a:xfrm>
          <a:prstGeom prst="line">
            <a:avLst/>
          </a:prstGeom>
          <a:ln w="28575" cap="flat" cmpd="sng" algn="ctr">
            <a:solidFill>
              <a:schemeClr val="tx1"/>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4" name="Straight Connector 163">
            <a:extLst>
              <a:ext uri="{FF2B5EF4-FFF2-40B4-BE49-F238E27FC236}">
                <a16:creationId xmlns:a16="http://schemas.microsoft.com/office/drawing/2014/main" id="{D619684C-B595-B341-BEC4-122C7587A283}"/>
              </a:ext>
            </a:extLst>
          </p:cNvPr>
          <p:cNvCxnSpPr>
            <a:cxnSpLocks/>
          </p:cNvCxnSpPr>
          <p:nvPr/>
        </p:nvCxnSpPr>
        <p:spPr>
          <a:xfrm>
            <a:off x="1664760" y="2325478"/>
            <a:ext cx="508282" cy="0"/>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65" name="Straight Connector 164">
            <a:extLst>
              <a:ext uri="{FF2B5EF4-FFF2-40B4-BE49-F238E27FC236}">
                <a16:creationId xmlns:a16="http://schemas.microsoft.com/office/drawing/2014/main" id="{E6472842-F8E8-F743-813E-303AE5AD5E6A}"/>
              </a:ext>
            </a:extLst>
          </p:cNvPr>
          <p:cNvCxnSpPr>
            <a:cxnSpLocks/>
          </p:cNvCxnSpPr>
          <p:nvPr/>
        </p:nvCxnSpPr>
        <p:spPr>
          <a:xfrm>
            <a:off x="10102039" y="2148675"/>
            <a:ext cx="508282" cy="0"/>
          </a:xfrm>
          <a:prstGeom prst="line">
            <a:avLst/>
          </a:prstGeom>
          <a:ln w="28575" cap="flat" cmpd="sng" algn="ctr">
            <a:solidFill>
              <a:srgbClr val="000000"/>
            </a:solidFill>
            <a:prstDash val="solid"/>
            <a:round/>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67" name="Arc 166">
            <a:extLst>
              <a:ext uri="{FF2B5EF4-FFF2-40B4-BE49-F238E27FC236}">
                <a16:creationId xmlns:a16="http://schemas.microsoft.com/office/drawing/2014/main" id="{62C8E647-A056-D448-BCDB-CDABF5B9E5DA}"/>
              </a:ext>
            </a:extLst>
          </p:cNvPr>
          <p:cNvSpPr/>
          <p:nvPr/>
        </p:nvSpPr>
        <p:spPr>
          <a:xfrm>
            <a:off x="6460825" y="654103"/>
            <a:ext cx="4607858" cy="2472328"/>
          </a:xfrm>
          <a:prstGeom prst="arc">
            <a:avLst>
              <a:gd name="adj1" fmla="val 10845178"/>
              <a:gd name="adj2" fmla="val 20728639"/>
            </a:avLst>
          </a:prstGeom>
          <a:ln w="38100">
            <a:solidFill>
              <a:schemeClr val="tx1"/>
            </a:solidFill>
            <a:headEnd type="arrow" w="med" len="med"/>
            <a:tailEnd type="none" w="med"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8" name="Straight Connector 167">
            <a:extLst>
              <a:ext uri="{FF2B5EF4-FFF2-40B4-BE49-F238E27FC236}">
                <a16:creationId xmlns:a16="http://schemas.microsoft.com/office/drawing/2014/main" id="{32C5B8E5-7BA9-994E-A579-CEAE559978FB}"/>
              </a:ext>
            </a:extLst>
          </p:cNvPr>
          <p:cNvCxnSpPr>
            <a:cxnSpLocks/>
          </p:cNvCxnSpPr>
          <p:nvPr/>
        </p:nvCxnSpPr>
        <p:spPr>
          <a:xfrm flipV="1">
            <a:off x="3352872" y="3157681"/>
            <a:ext cx="1008966" cy="1196131"/>
          </a:xfrm>
          <a:prstGeom prst="line">
            <a:avLst/>
          </a:prstGeom>
          <a:ln w="28575" cap="flat" cmpd="sng" algn="ctr">
            <a:solidFill>
              <a:srgbClr val="000000"/>
            </a:solidFill>
            <a:prstDash val="solid"/>
            <a:round/>
            <a:headEnd type="arrow" w="med" len="med"/>
            <a:tailEnd type="none" w="med" len="med"/>
          </a:ln>
        </p:spPr>
        <p:style>
          <a:lnRef idx="1">
            <a:schemeClr val="accent1"/>
          </a:lnRef>
          <a:fillRef idx="0">
            <a:schemeClr val="accent1"/>
          </a:fillRef>
          <a:effectRef idx="0">
            <a:schemeClr val="accent1"/>
          </a:effectRef>
          <a:fontRef idx="minor">
            <a:schemeClr val="tx1"/>
          </a:fontRef>
        </p:style>
      </p:cxnSp>
      <p:sp>
        <p:nvSpPr>
          <p:cNvPr id="171" name="TextBox 170">
            <a:extLst>
              <a:ext uri="{FF2B5EF4-FFF2-40B4-BE49-F238E27FC236}">
                <a16:creationId xmlns:a16="http://schemas.microsoft.com/office/drawing/2014/main" id="{26EC025F-C126-844C-A3A6-AA932BE6859E}"/>
              </a:ext>
            </a:extLst>
          </p:cNvPr>
          <p:cNvSpPr txBox="1"/>
          <p:nvPr/>
        </p:nvSpPr>
        <p:spPr>
          <a:xfrm>
            <a:off x="5780146" y="4539002"/>
            <a:ext cx="1256307" cy="400110"/>
          </a:xfrm>
          <a:prstGeom prst="rect">
            <a:avLst/>
          </a:prstGeom>
          <a:noFill/>
        </p:spPr>
        <p:txBody>
          <a:bodyPr wrap="square" lIns="91440" tIns="45720" rIns="91440" bIns="45720" rtlCol="0" anchor="t">
            <a:spAutoFit/>
          </a:bodyPr>
          <a:lstStyle/>
          <a:p>
            <a:pPr algn="ctr"/>
            <a:r>
              <a:rPr lang="en-US" sz="2000" err="1"/>
              <a:t>Клиент</a:t>
            </a:r>
          </a:p>
        </p:txBody>
      </p:sp>
      <p:sp>
        <p:nvSpPr>
          <p:cNvPr id="172" name="TextBox 171">
            <a:extLst>
              <a:ext uri="{FF2B5EF4-FFF2-40B4-BE49-F238E27FC236}">
                <a16:creationId xmlns:a16="http://schemas.microsoft.com/office/drawing/2014/main" id="{D3BEE2D6-F067-5949-AD43-F3A6C75B559E}"/>
              </a:ext>
            </a:extLst>
          </p:cNvPr>
          <p:cNvSpPr txBox="1"/>
          <p:nvPr/>
        </p:nvSpPr>
        <p:spPr>
          <a:xfrm>
            <a:off x="3863437" y="6199934"/>
            <a:ext cx="1745204" cy="400110"/>
          </a:xfrm>
          <a:prstGeom prst="rect">
            <a:avLst/>
          </a:prstGeom>
          <a:noFill/>
        </p:spPr>
        <p:txBody>
          <a:bodyPr wrap="square" lIns="91440" tIns="45720" rIns="91440" bIns="45720" rtlCol="0" anchor="t">
            <a:spAutoFit/>
          </a:bodyPr>
          <a:lstStyle/>
          <a:p>
            <a:pPr algn="ctr"/>
            <a:r>
              <a:rPr lang="en-US" sz="2000" err="1"/>
              <a:t>Консультант</a:t>
            </a:r>
            <a:endParaRPr lang="en-US" err="1"/>
          </a:p>
        </p:txBody>
      </p:sp>
      <p:sp>
        <p:nvSpPr>
          <p:cNvPr id="173" name="Title 1">
            <a:extLst>
              <a:ext uri="{FF2B5EF4-FFF2-40B4-BE49-F238E27FC236}">
                <a16:creationId xmlns:a16="http://schemas.microsoft.com/office/drawing/2014/main" id="{6D91B1A1-BF7C-D140-93F5-891BF37766C2}"/>
              </a:ext>
            </a:extLst>
          </p:cNvPr>
          <p:cNvSpPr>
            <a:spLocks noGrp="1"/>
          </p:cNvSpPr>
          <p:nvPr>
            <p:ph type="title"/>
          </p:nvPr>
        </p:nvSpPr>
        <p:spPr/>
        <p:txBody>
          <a:bodyPr vert="horz" lIns="91440" tIns="45720" rIns="91440" bIns="45720" rtlCol="0" anchor="ctr">
            <a:normAutofit/>
          </a:bodyPr>
          <a:lstStyle/>
          <a:p>
            <a:r>
              <a:rPr lang="en-US" sz="4000" err="1">
                <a:latin typeface="Arial"/>
                <a:cs typeface="Arial"/>
              </a:rPr>
              <a:t>Потенциальный</a:t>
            </a:r>
            <a:r>
              <a:rPr lang="en-US" sz="4000">
                <a:latin typeface="Arial"/>
                <a:cs typeface="Arial"/>
              </a:rPr>
              <a:t> </a:t>
            </a:r>
            <a:r>
              <a:rPr lang="en-US" sz="4000" err="1">
                <a:latin typeface="Arial"/>
                <a:cs typeface="Arial"/>
              </a:rPr>
              <a:t>цикл</a:t>
            </a:r>
            <a:r>
              <a:rPr lang="en-US" sz="4000">
                <a:latin typeface="Arial"/>
                <a:cs typeface="Arial"/>
              </a:rPr>
              <a:t> </a:t>
            </a:r>
            <a:r>
              <a:rPr lang="en-US" sz="4000" err="1">
                <a:latin typeface="Arial"/>
                <a:cs typeface="Arial"/>
              </a:rPr>
              <a:t>вреда</a:t>
            </a:r>
            <a:endParaRPr lang="en-US" err="1">
              <a:ea typeface="+mj-ea"/>
              <a:cs typeface="+mj-cs"/>
            </a:endParaRPr>
          </a:p>
        </p:txBody>
      </p:sp>
    </p:spTree>
    <p:extLst>
      <p:ext uri="{BB962C8B-B14F-4D97-AF65-F5344CB8AC3E}">
        <p14:creationId xmlns:p14="http://schemas.microsoft.com/office/powerpoint/2010/main" val="423766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9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44"/>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0"/>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5"/>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97"/>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6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6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9"/>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162"/>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 grpId="0" animBg="1"/>
      <p:bldP spid="17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35EBB2-789F-48EB-99DB-4C5260D8AA90}"/>
              </a:ext>
            </a:extLst>
          </p:cNvPr>
          <p:cNvSpPr>
            <a:spLocks noGrp="1"/>
          </p:cNvSpPr>
          <p:nvPr>
            <p:ph type="title"/>
          </p:nvPr>
        </p:nvSpPr>
        <p:spPr>
          <a:xfrm>
            <a:off x="838200" y="588494"/>
            <a:ext cx="11353800" cy="800039"/>
          </a:xfrm>
        </p:spPr>
        <p:txBody>
          <a:bodyPr>
            <a:normAutofit fontScale="90000"/>
          </a:bodyPr>
          <a:lstStyle/>
          <a:p>
            <a:r>
              <a:rPr lang="ru-RU" sz="3200">
                <a:latin typeface="Arial"/>
                <a:cs typeface="Arial"/>
              </a:rPr>
              <a:t>Адаптация</a:t>
            </a:r>
            <a:r>
              <a:rPr kumimoji="0" lang="ru-RU" sz="3200" b="1" i="0" u="none" strike="noStrike" kern="1200" cap="none" spc="0" normalizeH="0" baseline="0" noProof="0">
                <a:ln>
                  <a:noFill/>
                </a:ln>
                <a:solidFill>
                  <a:srgbClr val="577F9F"/>
                </a:solidFill>
                <a:effectLst/>
                <a:uLnTx/>
                <a:uFillTx/>
                <a:latin typeface="Arial"/>
                <a:cs typeface="Arial"/>
              </a:rPr>
              <a:t> индексного тестирования</a:t>
            </a:r>
            <a:r>
              <a:rPr lang="ru-RU" sz="3200">
                <a:latin typeface="Arial"/>
                <a:cs typeface="Arial"/>
              </a:rPr>
              <a:t> под местную специфику</a:t>
            </a:r>
            <a:r>
              <a:rPr kumimoji="0" lang="ru-RU" sz="3200" b="1" i="0" u="none" strike="noStrike" kern="1200" cap="none" spc="0" normalizeH="0" baseline="0" noProof="0">
                <a:ln>
                  <a:noFill/>
                </a:ln>
                <a:solidFill>
                  <a:srgbClr val="577F9F"/>
                </a:solidFill>
                <a:effectLst/>
                <a:uLnTx/>
                <a:uFillTx/>
                <a:latin typeface="Arial"/>
                <a:cs typeface="Arial"/>
              </a:rPr>
              <a:t>: соображения</a:t>
            </a:r>
            <a:endParaRPr lang="en-US" sz="4000">
              <a:latin typeface="Arial"/>
              <a:cs typeface="Arial"/>
            </a:endParaRPr>
          </a:p>
        </p:txBody>
      </p:sp>
      <p:sp>
        <p:nvSpPr>
          <p:cNvPr id="3" name="Content Placeholder 2">
            <a:extLst>
              <a:ext uri="{FF2B5EF4-FFF2-40B4-BE49-F238E27FC236}">
                <a16:creationId xmlns:a16="http://schemas.microsoft.com/office/drawing/2014/main" id="{83369719-1141-44D5-A85F-A0A22E2B3AB3}"/>
              </a:ext>
            </a:extLst>
          </p:cNvPr>
          <p:cNvSpPr>
            <a:spLocks noGrp="1"/>
          </p:cNvSpPr>
          <p:nvPr>
            <p:ph type="body" idx="1"/>
          </p:nvPr>
        </p:nvSpPr>
        <p:spPr>
          <a:xfrm>
            <a:off x="838200" y="1636730"/>
            <a:ext cx="9948620" cy="4932746"/>
          </a:xfrm>
        </p:spPr>
        <p:txBody>
          <a:bodyPr>
            <a:normAutofit/>
          </a:bodyPr>
          <a:lstStyle/>
          <a:p>
            <a:pPr marL="422275" marR="5080" lvl="0" indent="-409575" algn="l" defTabSz="914400" rtl="0" eaLnBrk="1" fontAlgn="auto" latinLnBrk="0" hangingPunct="1">
              <a:lnSpc>
                <a:spcPct val="100000"/>
              </a:lnSpc>
              <a:spcBef>
                <a:spcPts val="100"/>
              </a:spcBef>
              <a:spcAft>
                <a:spcPts val="0"/>
              </a:spcAft>
              <a:buClr>
                <a:srgbClr val="E63339"/>
              </a:buClr>
              <a:buSzPct val="126470"/>
              <a:buFont typeface="Arial"/>
              <a:buChar char="•"/>
              <a:tabLst>
                <a:tab pos="422275" algn="l"/>
                <a:tab pos="422909" algn="l"/>
              </a:tabLst>
              <a:defRPr/>
            </a:pPr>
            <a:r>
              <a:rPr kumimoji="0" lang="ru-RU" sz="2400" b="1" i="0" u="none" strike="noStrike" kern="1200" cap="none" spc="-5" normalizeH="0" baseline="0" noProof="0" dirty="0">
                <a:ln>
                  <a:noFill/>
                </a:ln>
                <a:solidFill>
                  <a:srgbClr val="262626"/>
                </a:solidFill>
                <a:effectLst/>
                <a:uLnTx/>
                <a:uFillTx/>
                <a:latin typeface="Arial"/>
                <a:ea typeface="+mn-ea"/>
                <a:cs typeface="Arial"/>
              </a:rPr>
              <a:t>КТО </a:t>
            </a:r>
            <a:r>
              <a:rPr kumimoji="0" lang="ru-RU" sz="2400" b="0" i="0" u="none" strike="noStrike" kern="1200" cap="none" spc="-5" normalizeH="0" baseline="0" noProof="0" dirty="0">
                <a:ln>
                  <a:noFill/>
                </a:ln>
                <a:solidFill>
                  <a:srgbClr val="262626"/>
                </a:solidFill>
                <a:effectLst/>
                <a:uLnTx/>
                <a:uFillTx/>
                <a:latin typeface="Arial"/>
                <a:ea typeface="+mn-ea"/>
                <a:cs typeface="Arial"/>
              </a:rPr>
              <a:t>должен предлагать индексное тестирование? Какое обучение им нужно? Какая квалификация?</a:t>
            </a:r>
          </a:p>
          <a:p>
            <a:pPr marL="422275" marR="217170" lvl="0" indent="-409575" algn="l" defTabSz="914400" rtl="0" eaLnBrk="1" fontAlgn="auto" latinLnBrk="0" hangingPunct="1">
              <a:lnSpc>
                <a:spcPct val="100000"/>
              </a:lnSpc>
              <a:spcBef>
                <a:spcPts val="1700"/>
              </a:spcBef>
              <a:spcAft>
                <a:spcPts val="0"/>
              </a:spcAft>
              <a:buClr>
                <a:srgbClr val="E63339"/>
              </a:buClr>
              <a:buSzPct val="134375"/>
              <a:buFont typeface="Arial"/>
              <a:buChar char="•"/>
              <a:tabLst>
                <a:tab pos="422275" algn="l"/>
                <a:tab pos="422909" algn="l"/>
              </a:tabLst>
              <a:defRPr/>
            </a:pPr>
            <a:r>
              <a:rPr kumimoji="0" lang="ru-RU" sz="2400" b="1" i="0" u="none" strike="noStrike" kern="1200" cap="none" spc="-5" normalizeH="0" baseline="0" noProof="0" dirty="0">
                <a:ln>
                  <a:noFill/>
                </a:ln>
                <a:solidFill>
                  <a:srgbClr val="262626"/>
                </a:solidFill>
                <a:effectLst/>
                <a:uLnTx/>
                <a:uFillTx/>
                <a:latin typeface="Arial"/>
                <a:ea typeface="+mn-ea"/>
                <a:cs typeface="Arial"/>
              </a:rPr>
              <a:t>ГДЕ </a:t>
            </a:r>
            <a:r>
              <a:rPr kumimoji="0" lang="ru-RU" sz="2400" b="0" i="0" u="none" strike="noStrike" kern="1200" cap="none" spc="-5" normalizeH="0" baseline="0" noProof="0" dirty="0">
                <a:ln>
                  <a:noFill/>
                </a:ln>
                <a:solidFill>
                  <a:srgbClr val="262626"/>
                </a:solidFill>
                <a:effectLst/>
                <a:uLnTx/>
                <a:uFillTx/>
                <a:latin typeface="Arial"/>
                <a:ea typeface="+mn-ea"/>
                <a:cs typeface="Arial"/>
              </a:rPr>
              <a:t>должно проводиться индексное тестирование и привлечение рискованного окружения?</a:t>
            </a:r>
          </a:p>
          <a:p>
            <a:pPr marL="422275" marR="441325" lvl="0" indent="-409575" algn="l" defTabSz="914400" rtl="0" eaLnBrk="1" fontAlgn="auto" latinLnBrk="0" hangingPunct="1">
              <a:lnSpc>
                <a:spcPct val="100000"/>
              </a:lnSpc>
              <a:spcBef>
                <a:spcPts val="1800"/>
              </a:spcBef>
              <a:spcAft>
                <a:spcPts val="0"/>
              </a:spcAft>
              <a:buClr>
                <a:srgbClr val="E63339"/>
              </a:buClr>
              <a:buSzPct val="110256"/>
              <a:buFont typeface="Arial"/>
              <a:buChar char="•"/>
              <a:tabLst>
                <a:tab pos="422275" algn="l"/>
                <a:tab pos="422909" algn="l"/>
              </a:tabLst>
              <a:defRPr/>
            </a:pPr>
            <a:r>
              <a:rPr kumimoji="0" lang="ru-RU" sz="2400" b="1" i="0" u="none" strike="noStrike" kern="1200" cap="none" spc="-5" normalizeH="0" baseline="0" noProof="0" dirty="0">
                <a:ln>
                  <a:noFill/>
                </a:ln>
                <a:solidFill>
                  <a:srgbClr val="262626"/>
                </a:solidFill>
                <a:effectLst/>
                <a:uLnTx/>
                <a:uFillTx/>
                <a:latin typeface="Arial"/>
                <a:ea typeface="+mn-ea"/>
                <a:cs typeface="Arial"/>
              </a:rPr>
              <a:t>КАКИЕ </a:t>
            </a:r>
            <a:r>
              <a:rPr kumimoji="0" lang="ru-RU" sz="2400" b="0" i="0" u="none" strike="noStrike" kern="1200" cap="none" spc="-5" normalizeH="0" baseline="0" noProof="0" dirty="0">
                <a:ln>
                  <a:noFill/>
                </a:ln>
                <a:solidFill>
                  <a:srgbClr val="262626"/>
                </a:solidFill>
                <a:effectLst/>
                <a:uLnTx/>
                <a:uFillTx/>
                <a:latin typeface="Arial"/>
                <a:ea typeface="+mn-ea"/>
                <a:cs typeface="Arial"/>
              </a:rPr>
              <a:t>материалы существуют и что нужно адаптировать или разработать?</a:t>
            </a:r>
          </a:p>
          <a:p>
            <a:pPr marL="422275" marR="1200150" lvl="0" indent="-409575" algn="l" defTabSz="914400" rtl="0" eaLnBrk="1" fontAlgn="auto" latinLnBrk="0" hangingPunct="1">
              <a:lnSpc>
                <a:spcPct val="100000"/>
              </a:lnSpc>
              <a:spcBef>
                <a:spcPts val="1664"/>
              </a:spcBef>
              <a:spcAft>
                <a:spcPts val="0"/>
              </a:spcAft>
              <a:buClr>
                <a:srgbClr val="E63339"/>
              </a:buClr>
              <a:buSzPct val="130303"/>
              <a:buFont typeface="Arial"/>
              <a:buChar char="•"/>
              <a:tabLst>
                <a:tab pos="422275" algn="l"/>
                <a:tab pos="422909" algn="l"/>
              </a:tabLst>
              <a:defRPr/>
            </a:pPr>
            <a:r>
              <a:rPr kumimoji="0" lang="ru-RU" sz="2400" b="1" i="0" u="none" strike="noStrike" kern="1200" cap="none" spc="-5" normalizeH="0" baseline="0" noProof="0" dirty="0">
                <a:ln>
                  <a:noFill/>
                </a:ln>
                <a:solidFill>
                  <a:srgbClr val="262626"/>
                </a:solidFill>
                <a:effectLst/>
                <a:uLnTx/>
                <a:uFillTx/>
                <a:latin typeface="Arial"/>
                <a:ea typeface="+mn-ea"/>
                <a:cs typeface="Arial"/>
              </a:rPr>
              <a:t>КАКИЕ </a:t>
            </a:r>
            <a:r>
              <a:rPr kumimoji="0" lang="ru-RU" sz="2400" b="0" i="0" u="none" strike="noStrike" kern="1200" cap="none" spc="-5" normalizeH="0" baseline="0" noProof="0" dirty="0">
                <a:ln>
                  <a:noFill/>
                </a:ln>
                <a:solidFill>
                  <a:srgbClr val="262626"/>
                </a:solidFill>
                <a:effectLst/>
                <a:uLnTx/>
                <a:uFillTx/>
                <a:latin typeface="Arial"/>
                <a:ea typeface="+mn-ea"/>
                <a:cs typeface="Arial"/>
              </a:rPr>
              <a:t>требуются изменения в существующих политиках и/или необходимость в официальном руководстве?</a:t>
            </a:r>
          </a:p>
        </p:txBody>
      </p:sp>
    </p:spTree>
    <p:extLst>
      <p:ext uri="{BB962C8B-B14F-4D97-AF65-F5344CB8AC3E}">
        <p14:creationId xmlns:p14="http://schemas.microsoft.com/office/powerpoint/2010/main" val="84737704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69EA40-175B-C24B-8B22-6ED843E099AC}"/>
              </a:ext>
            </a:extLst>
          </p:cNvPr>
          <p:cNvSpPr>
            <a:spLocks noGrp="1"/>
          </p:cNvSpPr>
          <p:nvPr>
            <p:ph type="title"/>
          </p:nvPr>
        </p:nvSpPr>
        <p:spPr>
          <a:xfrm>
            <a:off x="475842" y="3094810"/>
            <a:ext cx="11166429" cy="1273432"/>
          </a:xfrm>
        </p:spPr>
        <p:txBody>
          <a:bodyPr/>
          <a:lstStyle/>
          <a:p>
            <a:pPr algn="ctr"/>
            <a:r>
              <a:rPr lang="en-US" err="1">
                <a:latin typeface="Arial"/>
                <a:cs typeface="Arial"/>
              </a:rPr>
              <a:t>Конец</a:t>
            </a:r>
            <a:r>
              <a:rPr lang="en-US">
                <a:latin typeface="Arial"/>
                <a:cs typeface="Arial"/>
              </a:rPr>
              <a:t> 2-го </a:t>
            </a:r>
            <a:r>
              <a:rPr lang="en-US" err="1">
                <a:latin typeface="Arial"/>
                <a:cs typeface="Arial"/>
              </a:rPr>
              <a:t>дня</a:t>
            </a:r>
            <a:endParaRPr lang="en-US" err="1"/>
          </a:p>
        </p:txBody>
      </p:sp>
    </p:spTree>
    <p:extLst>
      <p:ext uri="{BB962C8B-B14F-4D97-AF65-F5344CB8AC3E}">
        <p14:creationId xmlns:p14="http://schemas.microsoft.com/office/powerpoint/2010/main" val="1161085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BBB1707-172C-7241-9200-AE651664EAF7}"/>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6392820" y="1957805"/>
            <a:ext cx="5652394" cy="3874580"/>
          </a:xfrm>
          <a:prstGeom prst="rect">
            <a:avLst/>
          </a:prstGeom>
        </p:spPr>
      </p:pic>
      <p:sp>
        <p:nvSpPr>
          <p:cNvPr id="2" name="Title 1">
            <a:extLst>
              <a:ext uri="{FF2B5EF4-FFF2-40B4-BE49-F238E27FC236}">
                <a16:creationId xmlns:a16="http://schemas.microsoft.com/office/drawing/2014/main" id="{E5EB783A-616E-43B7-AAEF-DA4D94F20747}"/>
              </a:ext>
            </a:extLst>
          </p:cNvPr>
          <p:cNvSpPr>
            <a:spLocks noGrp="1"/>
          </p:cNvSpPr>
          <p:nvPr>
            <p:ph type="title"/>
          </p:nvPr>
        </p:nvSpPr>
        <p:spPr>
          <a:xfrm>
            <a:off x="838200" y="588494"/>
            <a:ext cx="10515600" cy="800039"/>
          </a:xfrm>
        </p:spPr>
        <p:txBody>
          <a:bodyPr>
            <a:normAutofit/>
          </a:bodyPr>
          <a:lstStyle/>
          <a:p>
            <a:r>
              <a:rPr kumimoji="0" lang="ru-RU" sz="3200" b="1" i="0" u="none" strike="noStrike" kern="1200" cap="none" spc="0" normalizeH="0" baseline="0" noProof="0" dirty="0">
                <a:ln>
                  <a:noFill/>
                </a:ln>
                <a:solidFill>
                  <a:srgbClr val="577F9F"/>
                </a:solidFill>
                <a:effectLst/>
                <a:uLnTx/>
                <a:uFillTx/>
                <a:latin typeface="Arial" panose="020B0604020202020204" pitchFamily="34" charset="0"/>
                <a:ea typeface="+mj-ea"/>
                <a:cs typeface="Arial" panose="020B0604020202020204" pitchFamily="34" charset="0"/>
              </a:rPr>
              <a:t>Задание: пошаговое проектирование</a:t>
            </a:r>
            <a:endParaRPr lang="en-US" dirty="0"/>
          </a:p>
        </p:txBody>
      </p:sp>
      <p:sp>
        <p:nvSpPr>
          <p:cNvPr id="3" name="Content Placeholder 2">
            <a:extLst>
              <a:ext uri="{FF2B5EF4-FFF2-40B4-BE49-F238E27FC236}">
                <a16:creationId xmlns:a16="http://schemas.microsoft.com/office/drawing/2014/main" id="{66AC0003-0630-405A-ADA7-68965BB10E21}"/>
              </a:ext>
            </a:extLst>
          </p:cNvPr>
          <p:cNvSpPr>
            <a:spLocks noGrp="1"/>
          </p:cNvSpPr>
          <p:nvPr>
            <p:ph type="body" idx="1"/>
          </p:nvPr>
        </p:nvSpPr>
        <p:spPr>
          <a:xfrm>
            <a:off x="838201" y="1636730"/>
            <a:ext cx="5652394" cy="4932746"/>
          </a:xfrm>
        </p:spPr>
        <p:txBody>
          <a:bodyPr>
            <a:normAutofit/>
          </a:bodyPr>
          <a:lstStyle/>
          <a:p>
            <a:pPr marL="355600" marR="0" lvl="0" indent="-342900" algn="l" defTabSz="914400" rtl="0" eaLnBrk="1" fontAlgn="auto" latinLnBrk="0" hangingPunct="1">
              <a:lnSpc>
                <a:spcPct val="110000"/>
              </a:lnSpc>
              <a:spcBef>
                <a:spcPts val="100"/>
              </a:spcBef>
              <a:spcAft>
                <a:spcPts val="0"/>
              </a:spcAft>
              <a:buClr>
                <a:srgbClr val="E63339"/>
              </a:buClr>
              <a:buSzPct val="126470"/>
              <a:buFont typeface="Arial" panose="020B0604020202020204" pitchFamily="34" charset="0"/>
              <a:buChar char="•"/>
              <a:tabLst>
                <a:tab pos="422275" algn="l"/>
                <a:tab pos="422909" algn="l"/>
              </a:tabLst>
              <a:defRPr/>
            </a:pPr>
            <a:r>
              <a:rPr kumimoji="0" lang="ru-RU" sz="2400" b="0" i="0" u="none" strike="noStrike" kern="1200" cap="none" spc="0" normalizeH="0" baseline="0" noProof="0" dirty="0">
                <a:ln>
                  <a:noFill/>
                </a:ln>
                <a:solidFill>
                  <a:srgbClr val="262626"/>
                </a:solidFill>
                <a:effectLst/>
                <a:uLnTx/>
                <a:uFillTx/>
                <a:latin typeface="Arial"/>
                <a:ea typeface="+mn-ea"/>
                <a:cs typeface="Arial"/>
                <a:sym typeface="Arial"/>
              </a:rPr>
              <a:t>Разделитесь на группы по 8-10 человек в каждой</a:t>
            </a:r>
          </a:p>
          <a:p>
            <a:pPr marL="355600" marR="0" lvl="0" indent="-342900" algn="l" defTabSz="914400" rtl="0" eaLnBrk="1" fontAlgn="auto" latinLnBrk="0" hangingPunct="1">
              <a:lnSpc>
                <a:spcPct val="110000"/>
              </a:lnSpc>
              <a:spcBef>
                <a:spcPts val="100"/>
              </a:spcBef>
              <a:spcAft>
                <a:spcPts val="0"/>
              </a:spcAft>
              <a:buClr>
                <a:srgbClr val="E63339"/>
              </a:buClr>
              <a:buSzPct val="126470"/>
              <a:buFont typeface="Arial" panose="020B0604020202020204" pitchFamily="34" charset="0"/>
              <a:buChar char="•"/>
              <a:tabLst>
                <a:tab pos="422275" algn="l"/>
                <a:tab pos="422909" algn="l"/>
              </a:tabLst>
              <a:defRPr/>
            </a:pPr>
            <a:r>
              <a:rPr kumimoji="0" lang="ru-RU" sz="2400" b="0" i="0" u="none" strike="noStrike" kern="1200" cap="none" spc="0" normalizeH="0" baseline="0" noProof="0" dirty="0">
                <a:ln>
                  <a:noFill/>
                </a:ln>
                <a:solidFill>
                  <a:srgbClr val="262626"/>
                </a:solidFill>
                <a:effectLst/>
                <a:uLnTx/>
                <a:uFillTx/>
                <a:latin typeface="Arial"/>
                <a:ea typeface="+mn-ea"/>
                <a:cs typeface="Arial"/>
                <a:sym typeface="Arial"/>
              </a:rPr>
              <a:t>Поработайте в малых </a:t>
            </a:r>
            <a:r>
              <a:rPr lang="ru-RU" sz="2400" dirty="0">
                <a:ea typeface="+mn-ea"/>
              </a:rPr>
              <a:t>группах:</a:t>
            </a:r>
          </a:p>
          <a:p>
            <a:pPr marL="812800" lvl="1" indent="-342900">
              <a:lnSpc>
                <a:spcPct val="110000"/>
              </a:lnSpc>
              <a:spcBef>
                <a:spcPts val="100"/>
              </a:spcBef>
              <a:buClr>
                <a:srgbClr val="E63339"/>
              </a:buClr>
              <a:buSzPct val="126470"/>
              <a:buFont typeface="Arial" panose="020B0604020202020204" pitchFamily="34" charset="0"/>
              <a:buChar char="•"/>
              <a:tabLst>
                <a:tab pos="422275" algn="l"/>
                <a:tab pos="422909" algn="l"/>
              </a:tabLst>
              <a:defRPr/>
            </a:pPr>
            <a:r>
              <a:rPr lang="ru-RU" sz="2000" dirty="0">
                <a:ea typeface="+mn-ea"/>
              </a:rPr>
              <a:t>Обсудите ключевые моменты/вопросы по каждому шагу</a:t>
            </a:r>
          </a:p>
          <a:p>
            <a:pPr marL="812800" lvl="1" indent="-342900">
              <a:lnSpc>
                <a:spcPct val="110000"/>
              </a:lnSpc>
              <a:spcBef>
                <a:spcPts val="100"/>
              </a:spcBef>
              <a:buClr>
                <a:srgbClr val="E63339"/>
              </a:buClr>
              <a:buSzPct val="126470"/>
              <a:buFont typeface="Arial" panose="020B0604020202020204" pitchFamily="34" charset="0"/>
              <a:buChar char="•"/>
              <a:tabLst>
                <a:tab pos="422275" algn="l"/>
                <a:tab pos="422909" algn="l"/>
              </a:tabLst>
              <a:defRPr/>
            </a:pPr>
            <a:r>
              <a:rPr lang="ru-RU" sz="2000" dirty="0">
                <a:ea typeface="+mn-ea"/>
              </a:rPr>
              <a:t>Разработайте конкретные рекомендации/ответы, основанные на вопросах в ваших шагах</a:t>
            </a:r>
          </a:p>
          <a:p>
            <a:pPr marL="355600" marR="0" lvl="0" indent="-342900" algn="l" defTabSz="914400" rtl="0" eaLnBrk="1" fontAlgn="auto" latinLnBrk="0" hangingPunct="1">
              <a:lnSpc>
                <a:spcPct val="110000"/>
              </a:lnSpc>
              <a:spcBef>
                <a:spcPts val="100"/>
              </a:spcBef>
              <a:spcAft>
                <a:spcPts val="0"/>
              </a:spcAft>
              <a:buClr>
                <a:srgbClr val="E63339"/>
              </a:buClr>
              <a:buSzPct val="126470"/>
              <a:buFont typeface="Arial" panose="020B0604020202020204" pitchFamily="34" charset="0"/>
              <a:buChar char="•"/>
              <a:tabLst>
                <a:tab pos="422275" algn="l"/>
                <a:tab pos="422909" algn="l"/>
              </a:tabLst>
              <a:defRPr/>
            </a:pPr>
            <a:r>
              <a:rPr lang="ru-RU" sz="2400" dirty="0">
                <a:ea typeface="+mn-ea"/>
              </a:rPr>
              <a:t>75 минут на работу по группам</a:t>
            </a:r>
            <a:endParaRPr lang="ru-RU" dirty="0">
              <a:ea typeface="+mn-ea"/>
            </a:endParaRPr>
          </a:p>
          <a:p>
            <a:pPr marL="355600" marR="0" lvl="0" indent="-342900" algn="l" defTabSz="914400" rtl="0" eaLnBrk="1" fontAlgn="auto" latinLnBrk="0" hangingPunct="1">
              <a:lnSpc>
                <a:spcPct val="110000"/>
              </a:lnSpc>
              <a:spcBef>
                <a:spcPts val="100"/>
              </a:spcBef>
              <a:spcAft>
                <a:spcPts val="0"/>
              </a:spcAft>
              <a:buClr>
                <a:srgbClr val="E63339"/>
              </a:buClr>
              <a:buSzPct val="126470"/>
              <a:buFont typeface="Arial" panose="020B0604020202020204" pitchFamily="34" charset="0"/>
              <a:buChar char="•"/>
              <a:tabLst>
                <a:tab pos="422275" algn="l"/>
                <a:tab pos="422909" algn="l"/>
              </a:tabLst>
              <a:defRPr/>
            </a:pPr>
            <a:r>
              <a:rPr kumimoji="0" lang="ru-RU" sz="2400" b="0" i="0" u="none" strike="noStrike" kern="1200" cap="none" spc="0" normalizeH="0" baseline="0" noProof="0" dirty="0">
                <a:ln>
                  <a:noFill/>
                </a:ln>
                <a:solidFill>
                  <a:srgbClr val="262626"/>
                </a:solidFill>
                <a:effectLst/>
                <a:uLnTx/>
                <a:uFillTx/>
                <a:latin typeface="Arial"/>
                <a:ea typeface="+mn-ea"/>
                <a:cs typeface="Arial"/>
                <a:sym typeface="Arial"/>
              </a:rPr>
              <a:t>Поделитесь результатом (не более 5 минут на группу)</a:t>
            </a:r>
          </a:p>
        </p:txBody>
      </p:sp>
    </p:spTree>
    <p:extLst>
      <p:ext uri="{BB962C8B-B14F-4D97-AF65-F5344CB8AC3E}">
        <p14:creationId xmlns:p14="http://schemas.microsoft.com/office/powerpoint/2010/main" val="21449891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Arrow: Right 79">
            <a:extLst>
              <a:ext uri="{FF2B5EF4-FFF2-40B4-BE49-F238E27FC236}">
                <a16:creationId xmlns:a16="http://schemas.microsoft.com/office/drawing/2014/main" id="{293F7DEC-C8EA-4AC8-897E-D337E5C03DEF}"/>
              </a:ext>
            </a:extLst>
          </p:cNvPr>
          <p:cNvSpPr/>
          <p:nvPr/>
        </p:nvSpPr>
        <p:spPr>
          <a:xfrm>
            <a:off x="5994654" y="6302375"/>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rrow: Right 1">
            <a:extLst>
              <a:ext uri="{FF2B5EF4-FFF2-40B4-BE49-F238E27FC236}">
                <a16:creationId xmlns:a16="http://schemas.microsoft.com/office/drawing/2014/main" id="{E3309A67-4746-465D-BE57-6A430F2A33B2}"/>
              </a:ext>
            </a:extLst>
          </p:cNvPr>
          <p:cNvSpPr/>
          <p:nvPr/>
        </p:nvSpPr>
        <p:spPr>
          <a:xfrm>
            <a:off x="5994654" y="393700"/>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Arrow: Right 71">
            <a:extLst>
              <a:ext uri="{FF2B5EF4-FFF2-40B4-BE49-F238E27FC236}">
                <a16:creationId xmlns:a16="http://schemas.microsoft.com/office/drawing/2014/main" id="{F29016CB-4DBC-490D-8A90-A6E666D7FE0A}"/>
              </a:ext>
            </a:extLst>
          </p:cNvPr>
          <p:cNvSpPr/>
          <p:nvPr/>
        </p:nvSpPr>
        <p:spPr>
          <a:xfrm>
            <a:off x="5994654" y="1050219"/>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Arrow: Right 72">
            <a:extLst>
              <a:ext uri="{FF2B5EF4-FFF2-40B4-BE49-F238E27FC236}">
                <a16:creationId xmlns:a16="http://schemas.microsoft.com/office/drawing/2014/main" id="{7613AC58-BBBE-4A81-88BD-2EB7DE07ADCD}"/>
              </a:ext>
            </a:extLst>
          </p:cNvPr>
          <p:cNvSpPr/>
          <p:nvPr/>
        </p:nvSpPr>
        <p:spPr>
          <a:xfrm>
            <a:off x="5994654" y="1706738"/>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Arrow: Right 73">
            <a:extLst>
              <a:ext uri="{FF2B5EF4-FFF2-40B4-BE49-F238E27FC236}">
                <a16:creationId xmlns:a16="http://schemas.microsoft.com/office/drawing/2014/main" id="{FE4FE726-DD04-4B44-A65E-2E04833CE582}"/>
              </a:ext>
            </a:extLst>
          </p:cNvPr>
          <p:cNvSpPr/>
          <p:nvPr/>
        </p:nvSpPr>
        <p:spPr>
          <a:xfrm>
            <a:off x="5994654" y="2363257"/>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Right 74">
            <a:extLst>
              <a:ext uri="{FF2B5EF4-FFF2-40B4-BE49-F238E27FC236}">
                <a16:creationId xmlns:a16="http://schemas.microsoft.com/office/drawing/2014/main" id="{EB04B140-2913-4951-9EF3-99A5A332D3EF}"/>
              </a:ext>
            </a:extLst>
          </p:cNvPr>
          <p:cNvSpPr/>
          <p:nvPr/>
        </p:nvSpPr>
        <p:spPr>
          <a:xfrm>
            <a:off x="5994654" y="3019776"/>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Arrow: Right 75">
            <a:extLst>
              <a:ext uri="{FF2B5EF4-FFF2-40B4-BE49-F238E27FC236}">
                <a16:creationId xmlns:a16="http://schemas.microsoft.com/office/drawing/2014/main" id="{91F91F2C-2F23-4D95-844C-EB6BCE0B4F89}"/>
              </a:ext>
            </a:extLst>
          </p:cNvPr>
          <p:cNvSpPr/>
          <p:nvPr/>
        </p:nvSpPr>
        <p:spPr>
          <a:xfrm>
            <a:off x="5994654" y="3676295"/>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Right 76">
            <a:extLst>
              <a:ext uri="{FF2B5EF4-FFF2-40B4-BE49-F238E27FC236}">
                <a16:creationId xmlns:a16="http://schemas.microsoft.com/office/drawing/2014/main" id="{FE3C6CE3-B5D7-4421-80CD-927378B5DA9F}"/>
              </a:ext>
            </a:extLst>
          </p:cNvPr>
          <p:cNvSpPr/>
          <p:nvPr/>
        </p:nvSpPr>
        <p:spPr>
          <a:xfrm>
            <a:off x="5994654" y="4332814"/>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Arrow: Right 77">
            <a:extLst>
              <a:ext uri="{FF2B5EF4-FFF2-40B4-BE49-F238E27FC236}">
                <a16:creationId xmlns:a16="http://schemas.microsoft.com/office/drawing/2014/main" id="{F1341D9F-BE6A-4CC5-87B0-CC4FA62B9265}"/>
              </a:ext>
            </a:extLst>
          </p:cNvPr>
          <p:cNvSpPr/>
          <p:nvPr/>
        </p:nvSpPr>
        <p:spPr>
          <a:xfrm>
            <a:off x="5994654" y="4989333"/>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Right 78">
            <a:extLst>
              <a:ext uri="{FF2B5EF4-FFF2-40B4-BE49-F238E27FC236}">
                <a16:creationId xmlns:a16="http://schemas.microsoft.com/office/drawing/2014/main" id="{5C821A5C-88F5-4F22-938A-7E17A7389A2B}"/>
              </a:ext>
            </a:extLst>
          </p:cNvPr>
          <p:cNvSpPr/>
          <p:nvPr/>
        </p:nvSpPr>
        <p:spPr>
          <a:xfrm>
            <a:off x="5994654" y="5645852"/>
            <a:ext cx="234794" cy="137867"/>
          </a:xfrm>
          <a:prstGeom prst="rightArrow">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itle 1">
            <a:extLst>
              <a:ext uri="{FF2B5EF4-FFF2-40B4-BE49-F238E27FC236}">
                <a16:creationId xmlns:a16="http://schemas.microsoft.com/office/drawing/2014/main" id="{8E40325D-8415-AD48-91D7-17C127A904D1}"/>
              </a:ext>
            </a:extLst>
          </p:cNvPr>
          <p:cNvSpPr>
            <a:spLocks noGrp="1"/>
          </p:cNvSpPr>
          <p:nvPr>
            <p:ph type="title"/>
          </p:nvPr>
        </p:nvSpPr>
        <p:spPr>
          <a:xfrm>
            <a:off x="87459" y="425170"/>
            <a:ext cx="2774253" cy="1640908"/>
          </a:xfrm>
        </p:spPr>
        <p:txBody>
          <a:bodyPr>
            <a:noAutofit/>
          </a:bodyPr>
          <a:lstStyle/>
          <a:p>
            <a:pPr marL="12700" marR="5080">
              <a:lnSpc>
                <a:spcPct val="100000"/>
              </a:lnSpc>
              <a:spcBef>
                <a:spcPts val="95"/>
              </a:spcBef>
            </a:pPr>
            <a:r>
              <a:rPr lang="ru-RU" sz="2400" b="1" dirty="0">
                <a:solidFill>
                  <a:srgbClr val="577F9F"/>
                </a:solidFill>
                <a:latin typeface="Arial" panose="020B0604020202020204" pitchFamily="34" charset="0"/>
                <a:ea typeface="+mj-ea"/>
                <a:cs typeface="Arial" panose="020B0604020202020204" pitchFamily="34" charset="0"/>
              </a:rPr>
              <a:t>Упражнение:</a:t>
            </a:r>
            <a:br>
              <a:rPr lang="ru-RU" sz="2400" b="1" dirty="0">
                <a:solidFill>
                  <a:srgbClr val="577F9F"/>
                </a:solidFill>
                <a:latin typeface="Arial" panose="020B0604020202020204" pitchFamily="34" charset="0"/>
                <a:ea typeface="+mj-ea"/>
                <a:cs typeface="Arial" panose="020B0604020202020204" pitchFamily="34" charset="0"/>
              </a:rPr>
            </a:br>
            <a:r>
              <a:rPr lang="ru-RU" sz="2400" b="1" dirty="0">
                <a:solidFill>
                  <a:srgbClr val="577F9F"/>
                </a:solidFill>
                <a:latin typeface="Arial" panose="020B0604020202020204" pitchFamily="34" charset="0"/>
                <a:cs typeface="Arial" panose="020B0604020202020204" pitchFamily="34" charset="0"/>
              </a:rPr>
              <a:t>п</a:t>
            </a:r>
            <a:r>
              <a:rPr lang="ru-RU" sz="2400" b="1" dirty="0">
                <a:solidFill>
                  <a:srgbClr val="577F9F"/>
                </a:solidFill>
                <a:latin typeface="Arial" panose="020B0604020202020204" pitchFamily="34" charset="0"/>
                <a:ea typeface="+mj-ea"/>
                <a:cs typeface="Arial" panose="020B0604020202020204" pitchFamily="34" charset="0"/>
              </a:rPr>
              <a:t>ошаговый</a:t>
            </a:r>
            <a:br>
              <a:rPr lang="ru-RU" sz="2400" b="1" dirty="0">
                <a:solidFill>
                  <a:srgbClr val="577F9F"/>
                </a:solidFill>
                <a:latin typeface="Arial" panose="020B0604020202020204" pitchFamily="34" charset="0"/>
                <a:ea typeface="+mj-ea"/>
                <a:cs typeface="Arial" panose="020B0604020202020204" pitchFamily="34" charset="0"/>
              </a:rPr>
            </a:br>
            <a:r>
              <a:rPr lang="ru-RU" sz="2400" b="1" dirty="0">
                <a:solidFill>
                  <a:srgbClr val="577F9F"/>
                </a:solidFill>
                <a:latin typeface="Arial" panose="020B0604020202020204" pitchFamily="34" charset="0"/>
                <a:ea typeface="+mj-ea"/>
                <a:cs typeface="Arial" panose="020B0604020202020204" pitchFamily="34" charset="0"/>
              </a:rPr>
              <a:t>дизайн</a:t>
            </a:r>
          </a:p>
        </p:txBody>
      </p:sp>
      <p:sp>
        <p:nvSpPr>
          <p:cNvPr id="35" name="Google Shape;941;p60">
            <a:extLst>
              <a:ext uri="{FF2B5EF4-FFF2-40B4-BE49-F238E27FC236}">
                <a16:creationId xmlns:a16="http://schemas.microsoft.com/office/drawing/2014/main" id="{7964A496-F80C-491B-86CF-6BEE8048C6CB}"/>
              </a:ext>
            </a:extLst>
          </p:cNvPr>
          <p:cNvSpPr/>
          <p:nvPr/>
        </p:nvSpPr>
        <p:spPr>
          <a:xfrm>
            <a:off x="2346960" y="163842"/>
            <a:ext cx="3648341" cy="59436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92710" marR="216535">
              <a:spcBef>
                <a:spcPts val="800"/>
              </a:spcBef>
            </a:pPr>
            <a:r>
              <a:rPr lang="ru-RU" sz="1200" b="1" spc="-10">
                <a:latin typeface="Arial"/>
                <a:cs typeface="Arial"/>
              </a:rPr>
              <a:t>Шаг 1. </a:t>
            </a:r>
            <a:r>
              <a:rPr lang="ru-RU" sz="1200" spc="-10">
                <a:latin typeface="Arial"/>
                <a:cs typeface="Arial"/>
              </a:rPr>
              <a:t>Представьте концепцию индексного </a:t>
            </a:r>
            <a:r>
              <a:rPr lang="ru-RU" sz="1200" spc="-5">
                <a:latin typeface="Arial"/>
                <a:cs typeface="Arial"/>
              </a:rPr>
              <a:t>тестирования  и </a:t>
            </a:r>
            <a:r>
              <a:rPr lang="ru-RU" sz="1200" spc="-10">
                <a:latin typeface="Arial"/>
                <a:cs typeface="Arial"/>
              </a:rPr>
              <a:t>рискованного окружения</a:t>
            </a:r>
            <a:endParaRPr lang="ru-RU" sz="1200">
              <a:latin typeface="Arial"/>
              <a:cs typeface="Arial"/>
            </a:endParaRPr>
          </a:p>
        </p:txBody>
      </p:sp>
      <p:sp>
        <p:nvSpPr>
          <p:cNvPr id="36" name="Google Shape;942;p60">
            <a:extLst>
              <a:ext uri="{FF2B5EF4-FFF2-40B4-BE49-F238E27FC236}">
                <a16:creationId xmlns:a16="http://schemas.microsoft.com/office/drawing/2014/main" id="{14B9F4AF-BADA-40A9-B298-FDD1433D200B}"/>
              </a:ext>
            </a:extLst>
          </p:cNvPr>
          <p:cNvSpPr/>
          <p:nvPr/>
        </p:nvSpPr>
        <p:spPr>
          <a:xfrm>
            <a:off x="2346960" y="1475416"/>
            <a:ext cx="3648341" cy="594360"/>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dirty="0">
                <a:latin typeface="Arial"/>
                <a:cs typeface="Arial"/>
              </a:rPr>
              <a:t>Шаг</a:t>
            </a:r>
            <a:r>
              <a:rPr lang="en-US" sz="1200" b="1" dirty="0">
                <a:solidFill>
                  <a:schemeClr val="dk1"/>
                </a:solidFill>
                <a:latin typeface="+mn-lt"/>
                <a:ea typeface="Calibri"/>
                <a:cs typeface="Calibri"/>
                <a:sym typeface="Calibri"/>
              </a:rPr>
              <a:t> 3. </a:t>
            </a:r>
            <a:r>
              <a:rPr lang="ru-RU" sz="1200" spc="10" dirty="0">
                <a:latin typeface="Arial"/>
                <a:cs typeface="Arial"/>
              </a:rPr>
              <a:t>Получите </a:t>
            </a:r>
            <a:r>
              <a:rPr lang="ru-RU" sz="1200" spc="15" dirty="0">
                <a:latin typeface="Arial"/>
                <a:cs typeface="Arial"/>
              </a:rPr>
              <a:t>согласие на сбор данных </a:t>
            </a:r>
            <a:r>
              <a:rPr lang="ru-RU" sz="1200" spc="10" dirty="0">
                <a:latin typeface="Arial"/>
                <a:cs typeface="Arial"/>
              </a:rPr>
              <a:t>о </a:t>
            </a:r>
            <a:r>
              <a:rPr lang="ru-RU" sz="1200" spc="15" dirty="0">
                <a:latin typeface="Arial"/>
                <a:cs typeface="Arial"/>
              </a:rPr>
              <a:t>партнере</a:t>
            </a:r>
            <a:r>
              <a:rPr lang="ru-RU" sz="1200" spc="-80" dirty="0">
                <a:latin typeface="Arial"/>
                <a:cs typeface="Arial"/>
              </a:rPr>
              <a:t> </a:t>
            </a:r>
            <a:r>
              <a:rPr lang="ru-RU" sz="1200" spc="10" dirty="0">
                <a:latin typeface="Arial"/>
                <a:cs typeface="Arial"/>
              </a:rPr>
              <a:t>(-ах) </a:t>
            </a:r>
            <a:r>
              <a:rPr lang="ru-RU" sz="1200" spc="15" dirty="0">
                <a:latin typeface="Arial"/>
                <a:cs typeface="Arial"/>
              </a:rPr>
              <a:t>и </a:t>
            </a:r>
            <a:r>
              <a:rPr lang="ru-RU" sz="1200" spc="10" dirty="0">
                <a:latin typeface="Arial"/>
                <a:cs typeface="Arial"/>
              </a:rPr>
              <a:t>биологическом ребенке</a:t>
            </a:r>
            <a:r>
              <a:rPr lang="ru-RU" sz="1200" spc="-15" dirty="0">
                <a:latin typeface="Arial"/>
                <a:cs typeface="Arial"/>
              </a:rPr>
              <a:t> </a:t>
            </a:r>
            <a:r>
              <a:rPr lang="ru-RU" sz="1200" spc="10" dirty="0">
                <a:latin typeface="Arial"/>
                <a:cs typeface="Arial"/>
              </a:rPr>
              <a:t>(-ах)</a:t>
            </a:r>
            <a:endParaRPr sz="1200" dirty="0">
              <a:solidFill>
                <a:schemeClr val="dk1"/>
              </a:solidFill>
              <a:latin typeface="+mn-lt"/>
              <a:ea typeface="Calibri"/>
              <a:cs typeface="Calibri"/>
              <a:sym typeface="Calibri"/>
            </a:endParaRPr>
          </a:p>
        </p:txBody>
      </p:sp>
      <p:sp>
        <p:nvSpPr>
          <p:cNvPr id="37" name="Google Shape;943;p60">
            <a:extLst>
              <a:ext uri="{FF2B5EF4-FFF2-40B4-BE49-F238E27FC236}">
                <a16:creationId xmlns:a16="http://schemas.microsoft.com/office/drawing/2014/main" id="{95651E90-B01A-4C1C-9D26-ED73DD17C770}"/>
              </a:ext>
            </a:extLst>
          </p:cNvPr>
          <p:cNvSpPr/>
          <p:nvPr/>
        </p:nvSpPr>
        <p:spPr>
          <a:xfrm>
            <a:off x="2346960" y="2131203"/>
            <a:ext cx="3648341" cy="59436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dirty="0">
                <a:latin typeface="Arial"/>
                <a:cs typeface="Arial"/>
              </a:rPr>
              <a:t>Шаг</a:t>
            </a:r>
            <a:r>
              <a:rPr lang="en-US" sz="1200" b="1" dirty="0">
                <a:solidFill>
                  <a:schemeClr val="dk1"/>
                </a:solidFill>
                <a:latin typeface="+mn-lt"/>
                <a:ea typeface="Calibri"/>
                <a:cs typeface="Calibri"/>
                <a:sym typeface="Calibri"/>
              </a:rPr>
              <a:t> 4. </a:t>
            </a:r>
            <a:r>
              <a:rPr lang="ru-RU" sz="1200" dirty="0">
                <a:solidFill>
                  <a:schemeClr val="dk1"/>
                </a:solidFill>
                <a:ea typeface="Calibri"/>
                <a:cs typeface="Calibri"/>
                <a:sym typeface="Calibri"/>
              </a:rPr>
              <a:t>Получите список половых и инъекционных партнеров, а также биологических детей</a:t>
            </a:r>
            <a:endParaRPr sz="1200" dirty="0">
              <a:solidFill>
                <a:schemeClr val="dk1"/>
              </a:solidFill>
              <a:latin typeface="+mn-lt"/>
              <a:ea typeface="Calibri"/>
              <a:cs typeface="Calibri"/>
              <a:sym typeface="Calibri"/>
            </a:endParaRPr>
          </a:p>
        </p:txBody>
      </p:sp>
      <p:sp>
        <p:nvSpPr>
          <p:cNvPr id="41" name="Google Shape;944;p60">
            <a:extLst>
              <a:ext uri="{FF2B5EF4-FFF2-40B4-BE49-F238E27FC236}">
                <a16:creationId xmlns:a16="http://schemas.microsoft.com/office/drawing/2014/main" id="{B8A93CD5-042E-4798-BC47-8F53BECC6853}"/>
              </a:ext>
            </a:extLst>
          </p:cNvPr>
          <p:cNvSpPr/>
          <p:nvPr/>
        </p:nvSpPr>
        <p:spPr>
          <a:xfrm>
            <a:off x="2346960" y="2786990"/>
            <a:ext cx="3648341" cy="59436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a:latin typeface="Arial"/>
                <a:cs typeface="Arial"/>
              </a:rPr>
              <a:t>Шаг</a:t>
            </a:r>
            <a:r>
              <a:rPr lang="en-US" sz="1200" b="1">
                <a:solidFill>
                  <a:schemeClr val="dk1"/>
                </a:solidFill>
                <a:latin typeface="+mn-lt"/>
                <a:ea typeface="Calibri"/>
                <a:cs typeface="Calibri"/>
                <a:sym typeface="Calibri"/>
              </a:rPr>
              <a:t> 5.</a:t>
            </a:r>
            <a:r>
              <a:rPr lang="en-US" sz="1200">
                <a:solidFill>
                  <a:schemeClr val="dk1"/>
                </a:solidFill>
                <a:latin typeface="+mn-lt"/>
                <a:ea typeface="Calibri"/>
                <a:cs typeface="Calibri"/>
                <a:sym typeface="Calibri"/>
              </a:rPr>
              <a:t> </a:t>
            </a:r>
            <a:r>
              <a:rPr lang="ru-RU" sz="1200" spc="5">
                <a:latin typeface="Arial"/>
                <a:cs typeface="Arial"/>
              </a:rPr>
              <a:t>Проведите оценку риска НССИП для </a:t>
            </a:r>
            <a:r>
              <a:rPr lang="ru-RU" sz="1200" spc="10">
                <a:latin typeface="Arial"/>
                <a:cs typeface="Arial"/>
              </a:rPr>
              <a:t>каждого указанного  партнера</a:t>
            </a:r>
            <a:endParaRPr sz="1200">
              <a:solidFill>
                <a:schemeClr val="dk1"/>
              </a:solidFill>
              <a:latin typeface="+mn-lt"/>
              <a:ea typeface="Calibri"/>
              <a:cs typeface="Calibri"/>
              <a:sym typeface="Calibri"/>
            </a:endParaRPr>
          </a:p>
        </p:txBody>
      </p:sp>
      <p:sp>
        <p:nvSpPr>
          <p:cNvPr id="42" name="Google Shape;945;p60">
            <a:extLst>
              <a:ext uri="{FF2B5EF4-FFF2-40B4-BE49-F238E27FC236}">
                <a16:creationId xmlns:a16="http://schemas.microsoft.com/office/drawing/2014/main" id="{75DA478B-8B24-4E34-9BDC-6E422A0B8EF4}"/>
              </a:ext>
            </a:extLst>
          </p:cNvPr>
          <p:cNvSpPr/>
          <p:nvPr/>
        </p:nvSpPr>
        <p:spPr>
          <a:xfrm>
            <a:off x="2346960" y="3442777"/>
            <a:ext cx="3648341" cy="59436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a:latin typeface="Arial"/>
                <a:cs typeface="Arial"/>
              </a:rPr>
              <a:t>Шаг</a:t>
            </a:r>
            <a:r>
              <a:rPr lang="en-US" sz="1200" b="1">
                <a:solidFill>
                  <a:schemeClr val="dk1"/>
                </a:solidFill>
                <a:latin typeface="+mn-lt"/>
                <a:ea typeface="Calibri"/>
                <a:cs typeface="Calibri"/>
                <a:sym typeface="Calibri"/>
              </a:rPr>
              <a:t> 6.</a:t>
            </a:r>
            <a:r>
              <a:rPr lang="en-US" sz="1200">
                <a:solidFill>
                  <a:schemeClr val="dk1"/>
                </a:solidFill>
                <a:latin typeface="+mn-lt"/>
                <a:ea typeface="Calibri"/>
                <a:cs typeface="Calibri"/>
                <a:sym typeface="Calibri"/>
              </a:rPr>
              <a:t> </a:t>
            </a:r>
            <a:r>
              <a:rPr lang="ru-RU" sz="1200" spc="10">
                <a:latin typeface="Arial"/>
                <a:cs typeface="Arial"/>
              </a:rPr>
              <a:t>Определите предпочтительный </a:t>
            </a:r>
            <a:r>
              <a:rPr lang="ru-RU" sz="1200" spc="5">
                <a:latin typeface="Arial"/>
                <a:cs typeface="Arial"/>
              </a:rPr>
              <a:t>метод  </a:t>
            </a:r>
            <a:r>
              <a:rPr lang="ru-RU" sz="1200" spc="10">
                <a:latin typeface="Arial"/>
                <a:cs typeface="Arial"/>
              </a:rPr>
              <a:t>тестирования партнера или ребенка для каждого указанного контакта</a:t>
            </a:r>
            <a:endParaRPr sz="1200">
              <a:solidFill>
                <a:schemeClr val="dk1"/>
              </a:solidFill>
              <a:latin typeface="+mn-lt"/>
              <a:ea typeface="Calibri"/>
              <a:cs typeface="Calibri"/>
              <a:sym typeface="Calibri"/>
            </a:endParaRPr>
          </a:p>
        </p:txBody>
      </p:sp>
      <p:sp>
        <p:nvSpPr>
          <p:cNvPr id="43" name="Google Shape;946;p60">
            <a:extLst>
              <a:ext uri="{FF2B5EF4-FFF2-40B4-BE49-F238E27FC236}">
                <a16:creationId xmlns:a16="http://schemas.microsoft.com/office/drawing/2014/main" id="{D409D491-826F-4014-94C4-4DC1CE9C8D91}"/>
              </a:ext>
            </a:extLst>
          </p:cNvPr>
          <p:cNvSpPr/>
          <p:nvPr/>
        </p:nvSpPr>
        <p:spPr>
          <a:xfrm>
            <a:off x="2346960" y="4098564"/>
            <a:ext cx="3648341" cy="59436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dirty="0">
                <a:latin typeface="Arial"/>
                <a:cs typeface="Arial"/>
              </a:rPr>
              <a:t>Шаг</a:t>
            </a:r>
            <a:r>
              <a:rPr lang="en-US" sz="1200" b="1" dirty="0">
                <a:solidFill>
                  <a:schemeClr val="dk1"/>
                </a:solidFill>
                <a:latin typeface="+mn-lt"/>
                <a:ea typeface="Calibri"/>
                <a:cs typeface="Calibri"/>
                <a:sym typeface="Calibri"/>
              </a:rPr>
              <a:t> 7.</a:t>
            </a:r>
            <a:r>
              <a:rPr lang="en-US" sz="1200" dirty="0">
                <a:solidFill>
                  <a:schemeClr val="dk1"/>
                </a:solidFill>
                <a:latin typeface="+mn-lt"/>
                <a:ea typeface="Calibri"/>
                <a:cs typeface="Calibri"/>
                <a:sym typeface="Calibri"/>
              </a:rPr>
              <a:t> </a:t>
            </a:r>
            <a:r>
              <a:rPr lang="ru-RU" sz="1200" spc="5" dirty="0">
                <a:latin typeface="Arial"/>
                <a:cs typeface="Arial"/>
              </a:rPr>
              <a:t>Свяжитесь </a:t>
            </a:r>
            <a:r>
              <a:rPr lang="ru-RU" sz="1200" spc="10" dirty="0">
                <a:latin typeface="Arial"/>
                <a:cs typeface="Arial"/>
              </a:rPr>
              <a:t>со всеми указанными партнерами</a:t>
            </a:r>
            <a:r>
              <a:rPr lang="ru-RU" sz="1200" spc="-60" dirty="0">
                <a:latin typeface="Arial"/>
                <a:cs typeface="Arial"/>
              </a:rPr>
              <a:t> </a:t>
            </a:r>
            <a:r>
              <a:rPr lang="ru-RU" sz="1200" spc="10" dirty="0">
                <a:latin typeface="Arial"/>
                <a:cs typeface="Arial"/>
              </a:rPr>
              <a:t>и </a:t>
            </a:r>
            <a:r>
              <a:rPr lang="ru-RU" sz="1200" spc="5" dirty="0">
                <a:latin typeface="Arial"/>
                <a:cs typeface="Arial"/>
              </a:rPr>
              <a:t>биологическими</a:t>
            </a:r>
            <a:r>
              <a:rPr lang="ru-RU" sz="1200" dirty="0">
                <a:latin typeface="Arial"/>
                <a:cs typeface="Arial"/>
              </a:rPr>
              <a:t> </a:t>
            </a:r>
            <a:r>
              <a:rPr lang="ru-RU" sz="1200" spc="10" dirty="0">
                <a:latin typeface="Arial"/>
                <a:cs typeface="Arial"/>
              </a:rPr>
              <a:t>детьми</a:t>
            </a:r>
            <a:endParaRPr sz="1200" dirty="0">
              <a:solidFill>
                <a:schemeClr val="dk1"/>
              </a:solidFill>
              <a:latin typeface="+mn-lt"/>
              <a:ea typeface="Calibri"/>
              <a:cs typeface="Calibri"/>
              <a:sym typeface="Calibri"/>
            </a:endParaRPr>
          </a:p>
        </p:txBody>
      </p:sp>
      <p:sp>
        <p:nvSpPr>
          <p:cNvPr id="44" name="Google Shape;947;p60">
            <a:extLst>
              <a:ext uri="{FF2B5EF4-FFF2-40B4-BE49-F238E27FC236}">
                <a16:creationId xmlns:a16="http://schemas.microsoft.com/office/drawing/2014/main" id="{E67E69F6-A064-4E9E-BF29-2DDA86646707}"/>
              </a:ext>
            </a:extLst>
          </p:cNvPr>
          <p:cNvSpPr/>
          <p:nvPr/>
        </p:nvSpPr>
        <p:spPr>
          <a:xfrm>
            <a:off x="2346960" y="4754351"/>
            <a:ext cx="3648341" cy="59436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a:latin typeface="Arial"/>
                <a:cs typeface="Arial"/>
              </a:rPr>
              <a:t>Шаг</a:t>
            </a:r>
            <a:r>
              <a:rPr lang="en-US" sz="1200" b="1">
                <a:solidFill>
                  <a:schemeClr val="dk1"/>
                </a:solidFill>
                <a:latin typeface="+mn-lt"/>
                <a:ea typeface="Calibri"/>
                <a:cs typeface="Calibri"/>
                <a:sym typeface="Calibri"/>
              </a:rPr>
              <a:t> 8.</a:t>
            </a:r>
            <a:r>
              <a:rPr lang="en-US" sz="1200">
                <a:solidFill>
                  <a:schemeClr val="dk1"/>
                </a:solidFill>
                <a:latin typeface="+mn-lt"/>
                <a:ea typeface="Calibri"/>
                <a:cs typeface="Calibri"/>
                <a:sym typeface="Calibri"/>
              </a:rPr>
              <a:t> </a:t>
            </a:r>
            <a:r>
              <a:rPr lang="ru-RU" sz="1200" spc="15">
                <a:latin typeface="Arial"/>
                <a:cs typeface="Arial"/>
              </a:rPr>
              <a:t>Запишите </a:t>
            </a:r>
            <a:r>
              <a:rPr lang="ru-RU" sz="1200" spc="5">
                <a:latin typeface="Arial"/>
                <a:cs typeface="Arial"/>
              </a:rPr>
              <a:t>результаты </a:t>
            </a:r>
            <a:r>
              <a:rPr lang="ru-RU" sz="1200" spc="10">
                <a:latin typeface="Arial"/>
                <a:cs typeface="Arial"/>
              </a:rPr>
              <a:t>привлечения партнера </a:t>
            </a:r>
            <a:r>
              <a:rPr lang="ru-RU" sz="1200" spc="15">
                <a:latin typeface="Arial"/>
                <a:cs typeface="Arial"/>
              </a:rPr>
              <a:t>и </a:t>
            </a:r>
            <a:r>
              <a:rPr lang="ru-RU" sz="1200" spc="10">
                <a:latin typeface="Arial"/>
                <a:cs typeface="Arial"/>
              </a:rPr>
              <a:t>тестирования членов семьи</a:t>
            </a:r>
            <a:endParaRPr sz="1200">
              <a:solidFill>
                <a:schemeClr val="dk1"/>
              </a:solidFill>
              <a:latin typeface="+mn-lt"/>
              <a:ea typeface="Calibri"/>
              <a:cs typeface="Calibri"/>
              <a:sym typeface="Calibri"/>
            </a:endParaRPr>
          </a:p>
        </p:txBody>
      </p:sp>
      <p:sp>
        <p:nvSpPr>
          <p:cNvPr id="50" name="Google Shape;979;p60">
            <a:extLst>
              <a:ext uri="{FF2B5EF4-FFF2-40B4-BE49-F238E27FC236}">
                <a16:creationId xmlns:a16="http://schemas.microsoft.com/office/drawing/2014/main" id="{0581DDBC-7553-49C0-A571-E6F9D4E1FD3F}"/>
              </a:ext>
            </a:extLst>
          </p:cNvPr>
          <p:cNvSpPr/>
          <p:nvPr/>
        </p:nvSpPr>
        <p:spPr>
          <a:xfrm>
            <a:off x="2346960" y="819629"/>
            <a:ext cx="3648341" cy="59436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a:latin typeface="Arial"/>
                <a:cs typeface="Arial"/>
              </a:rPr>
              <a:t>Шаг</a:t>
            </a:r>
            <a:r>
              <a:rPr lang="en-US" sz="1200" b="1">
                <a:solidFill>
                  <a:schemeClr val="dk1"/>
                </a:solidFill>
                <a:latin typeface="+mn-lt"/>
                <a:ea typeface="Calibri"/>
                <a:cs typeface="Calibri"/>
                <a:sym typeface="Calibri"/>
              </a:rPr>
              <a:t> 2.</a:t>
            </a:r>
            <a:r>
              <a:rPr lang="en-US" sz="1200">
                <a:solidFill>
                  <a:schemeClr val="dk1"/>
                </a:solidFill>
                <a:latin typeface="+mn-lt"/>
                <a:ea typeface="Calibri"/>
                <a:cs typeface="Calibri"/>
                <a:sym typeface="Calibri"/>
              </a:rPr>
              <a:t> </a:t>
            </a:r>
            <a:r>
              <a:rPr lang="ru-RU" sz="1200">
                <a:solidFill>
                  <a:schemeClr val="dk1"/>
                </a:solidFill>
                <a:latin typeface="+mn-lt"/>
                <a:ea typeface="Calibri"/>
                <a:cs typeface="Calibri"/>
                <a:sym typeface="Calibri"/>
              </a:rPr>
              <a:t>Предложите индексное тестирование как добровольную услугу</a:t>
            </a:r>
            <a:endParaRPr sz="1200">
              <a:solidFill>
                <a:schemeClr val="dk1"/>
              </a:solidFill>
              <a:latin typeface="+mn-lt"/>
              <a:ea typeface="Calibri"/>
              <a:cs typeface="Calibri"/>
              <a:sym typeface="Calibri"/>
            </a:endParaRPr>
          </a:p>
        </p:txBody>
      </p:sp>
      <p:sp>
        <p:nvSpPr>
          <p:cNvPr id="51" name="Google Shape;981;p60">
            <a:extLst>
              <a:ext uri="{FF2B5EF4-FFF2-40B4-BE49-F238E27FC236}">
                <a16:creationId xmlns:a16="http://schemas.microsoft.com/office/drawing/2014/main" id="{137B1FDF-1BA5-43B8-A194-58049192A2D3}"/>
              </a:ext>
            </a:extLst>
          </p:cNvPr>
          <p:cNvSpPr/>
          <p:nvPr/>
        </p:nvSpPr>
        <p:spPr>
          <a:xfrm>
            <a:off x="2346960" y="5410138"/>
            <a:ext cx="3648341" cy="594360"/>
          </a:xfrm>
          <a:prstGeom prst="rect">
            <a:avLst/>
          </a:prstGeom>
          <a:solidFill>
            <a:srgbClr val="EAB2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a:latin typeface="Arial"/>
                <a:cs typeface="Arial"/>
              </a:rPr>
              <a:t>Шаг</a:t>
            </a:r>
            <a:r>
              <a:rPr lang="en-US" sz="1200" b="1">
                <a:solidFill>
                  <a:schemeClr val="dk1"/>
                </a:solidFill>
                <a:latin typeface="+mn-lt"/>
                <a:ea typeface="Calibri"/>
                <a:cs typeface="Calibri"/>
                <a:sym typeface="Calibri"/>
              </a:rPr>
              <a:t> 9.</a:t>
            </a:r>
            <a:r>
              <a:rPr lang="en-US" sz="1200">
                <a:solidFill>
                  <a:schemeClr val="dk1"/>
                </a:solidFill>
                <a:latin typeface="+mn-lt"/>
                <a:ea typeface="Calibri"/>
                <a:cs typeface="Calibri"/>
                <a:sym typeface="Calibri"/>
              </a:rPr>
              <a:t> </a:t>
            </a:r>
            <a:r>
              <a:rPr lang="ru-RU" sz="1200" spc="5">
                <a:latin typeface="Arial"/>
                <a:cs typeface="Arial"/>
              </a:rPr>
              <a:t>Предоставьте </a:t>
            </a:r>
            <a:r>
              <a:rPr lang="ru-RU" sz="1200" spc="10">
                <a:latin typeface="Arial"/>
                <a:cs typeface="Arial"/>
              </a:rPr>
              <a:t>необходимые услуги детям и  партнеру (-</a:t>
            </a:r>
            <a:r>
              <a:rPr lang="ru-RU" sz="1200" spc="10" err="1">
                <a:latin typeface="Arial"/>
                <a:cs typeface="Arial"/>
              </a:rPr>
              <a:t>ам</a:t>
            </a:r>
            <a:r>
              <a:rPr lang="ru-RU" sz="1200" spc="10">
                <a:latin typeface="Arial"/>
                <a:cs typeface="Arial"/>
              </a:rPr>
              <a:t>) в зависимости от</a:t>
            </a:r>
            <a:r>
              <a:rPr lang="ru-RU" sz="1200" spc="-20">
                <a:latin typeface="Arial"/>
                <a:cs typeface="Arial"/>
              </a:rPr>
              <a:t> </a:t>
            </a:r>
            <a:r>
              <a:rPr lang="ru-RU" sz="1200" spc="15">
                <a:latin typeface="Arial"/>
                <a:cs typeface="Arial"/>
              </a:rPr>
              <a:t>ВИЧ-статуса</a:t>
            </a:r>
            <a:endParaRPr sz="1200">
              <a:solidFill>
                <a:schemeClr val="dk1"/>
              </a:solidFill>
              <a:latin typeface="+mn-lt"/>
              <a:ea typeface="Calibri"/>
              <a:cs typeface="Calibri"/>
              <a:sym typeface="Calibri"/>
            </a:endParaRPr>
          </a:p>
        </p:txBody>
      </p:sp>
      <p:sp>
        <p:nvSpPr>
          <p:cNvPr id="52" name="Google Shape;982;p60">
            <a:extLst>
              <a:ext uri="{FF2B5EF4-FFF2-40B4-BE49-F238E27FC236}">
                <a16:creationId xmlns:a16="http://schemas.microsoft.com/office/drawing/2014/main" id="{8E6807C8-628F-4818-BE9F-A9A72A534C59}"/>
              </a:ext>
            </a:extLst>
          </p:cNvPr>
          <p:cNvSpPr/>
          <p:nvPr/>
        </p:nvSpPr>
        <p:spPr>
          <a:xfrm>
            <a:off x="2346960" y="6065921"/>
            <a:ext cx="3648341" cy="59436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ru-RU" sz="1200" b="1" spc="-10" dirty="0">
                <a:latin typeface="Arial"/>
                <a:cs typeface="Arial"/>
              </a:rPr>
              <a:t>Шаг</a:t>
            </a:r>
            <a:r>
              <a:rPr lang="en-US" sz="1200" b="1" dirty="0">
                <a:solidFill>
                  <a:schemeClr val="dk1"/>
                </a:solidFill>
                <a:latin typeface="+mn-lt"/>
                <a:ea typeface="Calibri"/>
                <a:cs typeface="Calibri"/>
                <a:sym typeface="Calibri"/>
              </a:rPr>
              <a:t> 10.</a:t>
            </a:r>
            <a:r>
              <a:rPr lang="en-US" sz="1200" dirty="0">
                <a:solidFill>
                  <a:schemeClr val="dk1"/>
                </a:solidFill>
                <a:latin typeface="+mn-lt"/>
                <a:ea typeface="Calibri"/>
                <a:cs typeface="Calibri"/>
                <a:sym typeface="Calibri"/>
              </a:rPr>
              <a:t> </a:t>
            </a:r>
            <a:r>
              <a:rPr lang="ru-RU" sz="1200" dirty="0">
                <a:solidFill>
                  <a:schemeClr val="dk1"/>
                </a:solidFill>
                <a:ea typeface="Calibri"/>
                <a:cs typeface="Calibri"/>
                <a:sym typeface="Calibri"/>
              </a:rPr>
              <a:t>Свяжитесь с клиентом в последующем для оценки любых нежелательных последствий, связанных с индексным тестированием</a:t>
            </a:r>
            <a:endParaRPr sz="1200" dirty="0">
              <a:solidFill>
                <a:schemeClr val="dk1"/>
              </a:solidFill>
              <a:latin typeface="+mn-lt"/>
              <a:ea typeface="Calibri"/>
              <a:cs typeface="Calibri"/>
              <a:sym typeface="Calibri"/>
            </a:endParaRPr>
          </a:p>
        </p:txBody>
      </p:sp>
      <p:sp>
        <p:nvSpPr>
          <p:cNvPr id="53" name="Google Shape;941;p60">
            <a:extLst>
              <a:ext uri="{FF2B5EF4-FFF2-40B4-BE49-F238E27FC236}">
                <a16:creationId xmlns:a16="http://schemas.microsoft.com/office/drawing/2014/main" id="{158DD9A3-2480-48FD-871D-E7FC8A761DC7}"/>
              </a:ext>
            </a:extLst>
          </p:cNvPr>
          <p:cNvSpPr/>
          <p:nvPr/>
        </p:nvSpPr>
        <p:spPr>
          <a:xfrm>
            <a:off x="6255495" y="163842"/>
            <a:ext cx="5268804" cy="594360"/>
          </a:xfrm>
          <a:prstGeom prst="rect">
            <a:avLst/>
          </a:prstGeom>
          <a:solidFill>
            <a:srgbClr val="E1EFD8"/>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100" dirty="0"/>
              <a:t>Когда</a:t>
            </a:r>
            <a:r>
              <a:rPr lang="en-US" sz="1100" dirty="0"/>
              <a:t>? </a:t>
            </a:r>
            <a:r>
              <a:rPr lang="ru-RU" sz="1100" dirty="0"/>
              <a:t>Где</a:t>
            </a:r>
            <a:r>
              <a:rPr lang="en-US" sz="1100" dirty="0"/>
              <a:t>? </a:t>
            </a:r>
            <a:r>
              <a:rPr lang="ru-RU" sz="1100" spc="20" dirty="0">
                <a:latin typeface="Arial"/>
                <a:cs typeface="Arial"/>
              </a:rPr>
              <a:t>Какие сообщения</a:t>
            </a:r>
            <a:r>
              <a:rPr lang="ru-RU" sz="1100" spc="10" dirty="0">
                <a:latin typeface="Arial"/>
                <a:cs typeface="Arial"/>
              </a:rPr>
              <a:t>/</a:t>
            </a:r>
            <a:r>
              <a:rPr lang="ru-RU" sz="1100" spc="20" dirty="0">
                <a:latin typeface="Arial"/>
                <a:cs typeface="Arial"/>
              </a:rPr>
              <a:t>темы </a:t>
            </a:r>
            <a:r>
              <a:rPr lang="ru-RU" sz="1100" spc="15" dirty="0">
                <a:latin typeface="Arial"/>
                <a:cs typeface="Arial"/>
              </a:rPr>
              <a:t>для обсуждения, какие инструменты?</a:t>
            </a:r>
            <a:r>
              <a:rPr lang="ru-RU" sz="1100" spc="-60" dirty="0">
                <a:latin typeface="Arial"/>
                <a:cs typeface="Arial"/>
              </a:rPr>
              <a:t> </a:t>
            </a:r>
            <a:r>
              <a:rPr lang="ru-RU" sz="1100" spc="20" dirty="0">
                <a:latin typeface="Arial"/>
                <a:cs typeface="Arial"/>
              </a:rPr>
              <a:t>Как?</a:t>
            </a:r>
            <a:endParaRPr lang="uk-UA" sz="1100" dirty="0"/>
          </a:p>
        </p:txBody>
      </p:sp>
      <p:sp>
        <p:nvSpPr>
          <p:cNvPr id="54" name="Google Shape;942;p60">
            <a:extLst>
              <a:ext uri="{FF2B5EF4-FFF2-40B4-BE49-F238E27FC236}">
                <a16:creationId xmlns:a16="http://schemas.microsoft.com/office/drawing/2014/main" id="{91469364-E008-4F8A-A4D1-D1E285970AFE}"/>
              </a:ext>
            </a:extLst>
          </p:cNvPr>
          <p:cNvSpPr/>
          <p:nvPr/>
        </p:nvSpPr>
        <p:spPr>
          <a:xfrm>
            <a:off x="6255495" y="1475416"/>
            <a:ext cx="5268804" cy="594360"/>
          </a:xfrm>
          <a:prstGeom prst="rect">
            <a:avLst/>
          </a:prstGeom>
          <a:solidFill>
            <a:srgbClr val="F4B081"/>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88900"/>
            <a:r>
              <a:rPr lang="ru-RU" sz="1100" spc="5">
                <a:latin typeface="Arial"/>
                <a:cs typeface="Arial"/>
              </a:rPr>
              <a:t>Как </a:t>
            </a:r>
            <a:r>
              <a:rPr lang="ru-RU" sz="1100">
                <a:latin typeface="Arial"/>
                <a:cs typeface="Arial"/>
              </a:rPr>
              <a:t>документально </a:t>
            </a:r>
            <a:r>
              <a:rPr lang="ru-RU" sz="1100" spc="5">
                <a:latin typeface="Arial"/>
                <a:cs typeface="Arial"/>
              </a:rPr>
              <a:t>подтвердить</a:t>
            </a:r>
            <a:r>
              <a:rPr lang="ru-RU" sz="1100" spc="-10">
                <a:latin typeface="Arial"/>
                <a:cs typeface="Arial"/>
              </a:rPr>
              <a:t> </a:t>
            </a:r>
            <a:r>
              <a:rPr lang="ru-RU" sz="1100" spc="5">
                <a:latin typeface="Arial"/>
                <a:cs typeface="Arial"/>
              </a:rPr>
              <a:t>согласие?</a:t>
            </a:r>
            <a:endParaRPr lang="ru-RU" sz="1100">
              <a:latin typeface="Arial"/>
              <a:cs typeface="Arial"/>
            </a:endParaRPr>
          </a:p>
        </p:txBody>
      </p:sp>
      <p:sp>
        <p:nvSpPr>
          <p:cNvPr id="55" name="Google Shape;943;p60">
            <a:extLst>
              <a:ext uri="{FF2B5EF4-FFF2-40B4-BE49-F238E27FC236}">
                <a16:creationId xmlns:a16="http://schemas.microsoft.com/office/drawing/2014/main" id="{F1D1BDDD-B3AB-4FBB-B8EF-79B657C17217}"/>
              </a:ext>
            </a:extLst>
          </p:cNvPr>
          <p:cNvSpPr/>
          <p:nvPr/>
        </p:nvSpPr>
        <p:spPr>
          <a:xfrm>
            <a:off x="6255495" y="2131203"/>
            <a:ext cx="5268804" cy="594360"/>
          </a:xfrm>
          <a:prstGeom prst="rect">
            <a:avLst/>
          </a:prstGeom>
          <a:solidFill>
            <a:srgbClr val="FFF2C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100"/>
              <a:t>Какая скрининговая информация необходима для направления разговора? Какие инструменты для документирования? Какие памятки</a:t>
            </a:r>
            <a:r>
              <a:rPr lang="en-US" sz="1100"/>
              <a:t>?</a:t>
            </a:r>
            <a:endParaRPr lang="uk-UA" sz="1100"/>
          </a:p>
        </p:txBody>
      </p:sp>
      <p:sp>
        <p:nvSpPr>
          <p:cNvPr id="57" name="Google Shape;944;p60">
            <a:extLst>
              <a:ext uri="{FF2B5EF4-FFF2-40B4-BE49-F238E27FC236}">
                <a16:creationId xmlns:a16="http://schemas.microsoft.com/office/drawing/2014/main" id="{7FAC8F3F-2DE0-4A0B-B04E-F204527FA0B7}"/>
              </a:ext>
            </a:extLst>
          </p:cNvPr>
          <p:cNvSpPr/>
          <p:nvPr/>
        </p:nvSpPr>
        <p:spPr>
          <a:xfrm>
            <a:off x="6255495" y="2786990"/>
            <a:ext cx="5268804" cy="594360"/>
          </a:xfrm>
          <a:prstGeom prst="rect">
            <a:avLst/>
          </a:prstGeom>
          <a:solidFill>
            <a:srgbClr val="FBE4D4"/>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000" dirty="0">
                <a:solidFill>
                  <a:schemeClr val="tx1"/>
                </a:solidFill>
              </a:rPr>
              <a:t>Какой скрининг или вопросы необходимо задать о НССИП? Какие </a:t>
            </a:r>
            <a:r>
              <a:rPr lang="ru-RU" sz="1000" dirty="0" err="1">
                <a:solidFill>
                  <a:schemeClr val="tx1"/>
                </a:solidFill>
              </a:rPr>
              <a:t>СОПы</a:t>
            </a:r>
            <a:r>
              <a:rPr lang="ru-RU" sz="1000" dirty="0">
                <a:solidFill>
                  <a:schemeClr val="tx1"/>
                </a:solidFill>
              </a:rPr>
              <a:t> или тренинги необходимы для реагирования на раскрытие информации о насилии? Какие услуги доступны для переживших насилие; как консультанты эффективно обеспечат доступ и получение данных услуг и убедятся, что они дружественны к КГ?</a:t>
            </a:r>
            <a:endParaRPr lang="uk-UA" sz="1000" dirty="0">
              <a:solidFill>
                <a:schemeClr val="tx1"/>
              </a:solidFill>
            </a:endParaRPr>
          </a:p>
        </p:txBody>
      </p:sp>
      <p:sp>
        <p:nvSpPr>
          <p:cNvPr id="58" name="Google Shape;945;p60">
            <a:extLst>
              <a:ext uri="{FF2B5EF4-FFF2-40B4-BE49-F238E27FC236}">
                <a16:creationId xmlns:a16="http://schemas.microsoft.com/office/drawing/2014/main" id="{40E769CB-F9F6-47F3-A182-696E438E015D}"/>
              </a:ext>
            </a:extLst>
          </p:cNvPr>
          <p:cNvSpPr/>
          <p:nvPr/>
        </p:nvSpPr>
        <p:spPr>
          <a:xfrm>
            <a:off x="6255495" y="3442777"/>
            <a:ext cx="5268804" cy="594360"/>
          </a:xfrm>
          <a:prstGeom prst="rect">
            <a:avLst/>
          </a:prstGeom>
          <a:solidFill>
            <a:srgbClr val="A8D08C"/>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100" dirty="0"/>
              <a:t>Какие инструменты для документации? Какие сообщения? Инструменты для клиента?</a:t>
            </a:r>
            <a:endParaRPr lang="uk-UA" sz="1100" dirty="0"/>
          </a:p>
        </p:txBody>
      </p:sp>
      <p:sp>
        <p:nvSpPr>
          <p:cNvPr id="62" name="Google Shape;946;p60">
            <a:extLst>
              <a:ext uri="{FF2B5EF4-FFF2-40B4-BE49-F238E27FC236}">
                <a16:creationId xmlns:a16="http://schemas.microsoft.com/office/drawing/2014/main" id="{209B0853-F426-4345-AB4A-A6A2C785DC06}"/>
              </a:ext>
            </a:extLst>
          </p:cNvPr>
          <p:cNvSpPr/>
          <p:nvPr/>
        </p:nvSpPr>
        <p:spPr>
          <a:xfrm>
            <a:off x="6255495" y="4098564"/>
            <a:ext cx="5268804" cy="594360"/>
          </a:xfrm>
          <a:prstGeom prst="rect">
            <a:avLst/>
          </a:prstGeom>
          <a:solidFill>
            <a:srgbClr val="9CC2E5"/>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100"/>
              <a:t>Где</a:t>
            </a:r>
            <a:r>
              <a:rPr lang="en-US" sz="1100"/>
              <a:t>? </a:t>
            </a:r>
            <a:r>
              <a:rPr lang="ru-RU" sz="1100"/>
              <a:t>Когда</a:t>
            </a:r>
            <a:r>
              <a:rPr lang="en-US" sz="1100"/>
              <a:t>? </a:t>
            </a:r>
            <a:r>
              <a:rPr lang="ru-RU" sz="1100"/>
              <a:t>Какие инструменты для документации? Какие коммуникационные материалы? Сообщения? Как обеспечить конфиденциальность? Необходимые ресурсы? Мониторинг?</a:t>
            </a:r>
            <a:endParaRPr lang="uk-UA" sz="1100"/>
          </a:p>
        </p:txBody>
      </p:sp>
      <p:sp>
        <p:nvSpPr>
          <p:cNvPr id="68" name="Google Shape;947;p60">
            <a:extLst>
              <a:ext uri="{FF2B5EF4-FFF2-40B4-BE49-F238E27FC236}">
                <a16:creationId xmlns:a16="http://schemas.microsoft.com/office/drawing/2014/main" id="{876F73DC-C2DB-4F71-8C78-1ABF08C0A5ED}"/>
              </a:ext>
            </a:extLst>
          </p:cNvPr>
          <p:cNvSpPr/>
          <p:nvPr/>
        </p:nvSpPr>
        <p:spPr>
          <a:xfrm>
            <a:off x="6255495" y="4754351"/>
            <a:ext cx="5268804" cy="594360"/>
          </a:xfrm>
          <a:prstGeom prst="rect">
            <a:avLst/>
          </a:prstGeom>
          <a:solidFill>
            <a:srgbClr val="FFD96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100" dirty="0"/>
              <a:t>Какие инструменты для документации? Как проводить мониторинг? Как анализировать?</a:t>
            </a:r>
            <a:endParaRPr lang="uk-UA" sz="1100" dirty="0"/>
          </a:p>
        </p:txBody>
      </p:sp>
      <p:sp>
        <p:nvSpPr>
          <p:cNvPr id="69" name="Google Shape;979;p60">
            <a:extLst>
              <a:ext uri="{FF2B5EF4-FFF2-40B4-BE49-F238E27FC236}">
                <a16:creationId xmlns:a16="http://schemas.microsoft.com/office/drawing/2014/main" id="{DFC68856-8719-4AAD-B48B-390528236165}"/>
              </a:ext>
            </a:extLst>
          </p:cNvPr>
          <p:cNvSpPr/>
          <p:nvPr/>
        </p:nvSpPr>
        <p:spPr>
          <a:xfrm>
            <a:off x="6255495" y="819629"/>
            <a:ext cx="5268804" cy="594360"/>
          </a:xfrm>
          <a:prstGeom prst="rect">
            <a:avLst/>
          </a:prstGeom>
          <a:solidFill>
            <a:srgbClr val="DDEAF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88900"/>
            <a:r>
              <a:rPr lang="ru-RU" sz="1100" spc="15" dirty="0">
                <a:latin typeface="Arial"/>
                <a:cs typeface="Arial"/>
              </a:rPr>
              <a:t>Когда? Как </a:t>
            </a:r>
            <a:r>
              <a:rPr lang="ru-RU" sz="1100" spc="10" dirty="0">
                <a:latin typeface="Arial"/>
                <a:cs typeface="Arial"/>
              </a:rPr>
              <a:t>часто? </a:t>
            </a:r>
            <a:r>
              <a:rPr lang="ru-RU" sz="1100" spc="20" dirty="0">
                <a:latin typeface="Arial"/>
                <a:cs typeface="Arial"/>
              </a:rPr>
              <a:t>Где? </a:t>
            </a:r>
            <a:r>
              <a:rPr lang="ru-RU" sz="1100" spc="15" dirty="0">
                <a:latin typeface="Arial"/>
                <a:cs typeface="Arial"/>
              </a:rPr>
              <a:t>Какие сообщения</a:t>
            </a:r>
            <a:r>
              <a:rPr lang="ru-RU" sz="1100" spc="5" dirty="0">
                <a:latin typeface="Arial"/>
                <a:cs typeface="Arial"/>
              </a:rPr>
              <a:t>/</a:t>
            </a:r>
            <a:r>
              <a:rPr lang="ru-RU" sz="1100" spc="15" dirty="0">
                <a:latin typeface="Arial"/>
                <a:cs typeface="Arial"/>
              </a:rPr>
              <a:t>темы </a:t>
            </a:r>
            <a:r>
              <a:rPr lang="ru-RU" sz="1100" spc="10" dirty="0">
                <a:latin typeface="Arial"/>
                <a:cs typeface="Arial"/>
              </a:rPr>
              <a:t>для обсуждения, </a:t>
            </a:r>
            <a:r>
              <a:rPr lang="ru-RU" sz="1100" spc="15" dirty="0">
                <a:latin typeface="Arial"/>
                <a:cs typeface="Arial"/>
              </a:rPr>
              <a:t>какие</a:t>
            </a:r>
            <a:r>
              <a:rPr lang="ru-RU" sz="1100" spc="-70" dirty="0">
                <a:latin typeface="Arial"/>
                <a:cs typeface="Arial"/>
              </a:rPr>
              <a:t> </a:t>
            </a:r>
            <a:r>
              <a:rPr lang="ru-RU" sz="1100" spc="10" dirty="0">
                <a:latin typeface="Arial"/>
                <a:cs typeface="Arial"/>
              </a:rPr>
              <a:t>инструменты?</a:t>
            </a:r>
            <a:endParaRPr lang="ru-RU" sz="1100" dirty="0">
              <a:latin typeface="Arial"/>
              <a:cs typeface="Arial"/>
            </a:endParaRPr>
          </a:p>
        </p:txBody>
      </p:sp>
      <p:sp>
        <p:nvSpPr>
          <p:cNvPr id="70" name="Google Shape;981;p60">
            <a:extLst>
              <a:ext uri="{FF2B5EF4-FFF2-40B4-BE49-F238E27FC236}">
                <a16:creationId xmlns:a16="http://schemas.microsoft.com/office/drawing/2014/main" id="{598D94D9-16EC-48D7-83D8-800B0101CBEE}"/>
              </a:ext>
            </a:extLst>
          </p:cNvPr>
          <p:cNvSpPr/>
          <p:nvPr/>
        </p:nvSpPr>
        <p:spPr>
          <a:xfrm>
            <a:off x="6255495" y="5410138"/>
            <a:ext cx="5268804" cy="594360"/>
          </a:xfrm>
          <a:prstGeom prst="rect">
            <a:avLst/>
          </a:prstGeom>
          <a:solidFill>
            <a:srgbClr val="EAB200"/>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100" spc="5">
                <a:latin typeface="Arial"/>
                <a:cs typeface="Arial"/>
              </a:rPr>
              <a:t>Какие услуги доступны? Как документировать и </a:t>
            </a:r>
            <a:r>
              <a:rPr lang="ru-RU" sz="1100">
                <a:latin typeface="Arial"/>
                <a:cs typeface="Arial"/>
              </a:rPr>
              <a:t>отслеживать получение </a:t>
            </a:r>
            <a:r>
              <a:rPr lang="ru-RU" sz="1100" spc="5">
                <a:latin typeface="Arial"/>
                <a:cs typeface="Arial"/>
              </a:rPr>
              <a:t>услуг? Как </a:t>
            </a:r>
            <a:r>
              <a:rPr lang="ru-RU" sz="1100">
                <a:latin typeface="Arial"/>
                <a:cs typeface="Arial"/>
              </a:rPr>
              <a:t>интегрировать к</a:t>
            </a:r>
            <a:r>
              <a:rPr lang="ru-RU" sz="1100" spc="5">
                <a:latin typeface="Arial"/>
                <a:cs typeface="Arial"/>
              </a:rPr>
              <a:t> привлечению рискованного окружения?</a:t>
            </a:r>
            <a:r>
              <a:rPr lang="ru-RU" sz="1100">
                <a:latin typeface="Arial"/>
                <a:cs typeface="Arial"/>
              </a:rPr>
              <a:t> </a:t>
            </a:r>
            <a:r>
              <a:rPr lang="ru-RU" sz="1100" spc="5">
                <a:latin typeface="Arial"/>
                <a:cs typeface="Arial"/>
              </a:rPr>
              <a:t>Как провести таргетированное привлечение партнера</a:t>
            </a:r>
            <a:r>
              <a:rPr lang="ru-RU" sz="1100">
                <a:latin typeface="Arial"/>
                <a:cs typeface="Arial"/>
              </a:rPr>
              <a:t>?</a:t>
            </a:r>
            <a:endParaRPr lang="uk-UA" sz="1100"/>
          </a:p>
        </p:txBody>
      </p:sp>
      <p:sp>
        <p:nvSpPr>
          <p:cNvPr id="71" name="Google Shape;982;p60">
            <a:extLst>
              <a:ext uri="{FF2B5EF4-FFF2-40B4-BE49-F238E27FC236}">
                <a16:creationId xmlns:a16="http://schemas.microsoft.com/office/drawing/2014/main" id="{1E3C9F74-196C-4669-B226-8E742E79F942}"/>
              </a:ext>
            </a:extLst>
          </p:cNvPr>
          <p:cNvSpPr/>
          <p:nvPr/>
        </p:nvSpPr>
        <p:spPr>
          <a:xfrm>
            <a:off x="6255495" y="6065921"/>
            <a:ext cx="5268804" cy="594360"/>
          </a:xfrm>
          <a:prstGeom prst="rect">
            <a:avLst/>
          </a:prstGeom>
          <a:solidFill>
            <a:srgbClr val="AEABAB"/>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r>
              <a:rPr lang="ru-RU" sz="1100"/>
              <a:t>Какие инструменты для документации? Как проводить мониторинг? Как анализировать?</a:t>
            </a:r>
            <a:endParaRPr lang="uk-UA" sz="1100"/>
          </a:p>
        </p:txBody>
      </p:sp>
      <p:sp>
        <p:nvSpPr>
          <p:cNvPr id="81" name="Google Shape;52;p105">
            <a:extLst>
              <a:ext uri="{FF2B5EF4-FFF2-40B4-BE49-F238E27FC236}">
                <a16:creationId xmlns:a16="http://schemas.microsoft.com/office/drawing/2014/main" id="{F30D0851-C87B-4E5F-BA48-66B064867380}"/>
              </a:ext>
            </a:extLst>
          </p:cNvPr>
          <p:cNvSpPr/>
          <p:nvPr/>
        </p:nvSpPr>
        <p:spPr>
          <a:xfrm>
            <a:off x="0" y="6790531"/>
            <a:ext cx="12192000" cy="69448"/>
          </a:xfrm>
          <a:prstGeom prst="rect">
            <a:avLst/>
          </a:prstGeom>
          <a:solidFill>
            <a:srgbClr val="E7343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Arial"/>
              <a:ea typeface="Arial"/>
              <a:cs typeface="Arial"/>
              <a:sym typeface="Arial"/>
            </a:endParaRPr>
          </a:p>
        </p:txBody>
      </p:sp>
    </p:spTree>
    <p:extLst>
      <p:ext uri="{BB962C8B-B14F-4D97-AF65-F5344CB8AC3E}">
        <p14:creationId xmlns:p14="http://schemas.microsoft.com/office/powerpoint/2010/main" val="24420690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1A22785-6B73-4634-9B8E-80115A2C7D5B}"/>
              </a:ext>
            </a:extLst>
          </p:cNvPr>
          <p:cNvSpPr>
            <a:spLocks noGrp="1"/>
          </p:cNvSpPr>
          <p:nvPr>
            <p:ph type="pic" sz="quarter" idx="10"/>
          </p:nvPr>
        </p:nvSpPr>
        <p:spPr/>
      </p:sp>
      <p:sp>
        <p:nvSpPr>
          <p:cNvPr id="2" name="Title 1">
            <a:extLst>
              <a:ext uri="{FF2B5EF4-FFF2-40B4-BE49-F238E27FC236}">
                <a16:creationId xmlns:a16="http://schemas.microsoft.com/office/drawing/2014/main" id="{6AC23C5B-EFAA-4599-8E16-7F2F82E4063C}"/>
              </a:ext>
            </a:extLst>
          </p:cNvPr>
          <p:cNvSpPr>
            <a:spLocks noGrp="1"/>
          </p:cNvSpPr>
          <p:nvPr>
            <p:ph type="title"/>
          </p:nvPr>
        </p:nvSpPr>
        <p:spPr/>
        <p:txBody>
          <a:bodyPr/>
          <a:lstStyle/>
          <a:p>
            <a:pPr marL="12700" marR="0" lvl="0" indent="0" algn="l" defTabSz="914400" rtl="0" eaLnBrk="1" fontAlgn="auto" latinLnBrk="0" hangingPunct="1">
              <a:lnSpc>
                <a:spcPct val="100000"/>
              </a:lnSpc>
              <a:spcBef>
                <a:spcPts val="120"/>
              </a:spcBef>
              <a:spcAft>
                <a:spcPts val="0"/>
              </a:spcAft>
              <a:buClrTx/>
              <a:buSzTx/>
              <a:buFontTx/>
              <a:buNone/>
              <a:tabLst/>
              <a:defRPr/>
            </a:pPr>
            <a:r>
              <a:rPr kumimoji="0" lang="ru-RU" sz="3200" b="0" i="0" u="none" strike="noStrike" kern="1200" cap="none" spc="0" normalizeH="0" baseline="0" noProof="0" dirty="0">
                <a:ln>
                  <a:noFill/>
                </a:ln>
                <a:effectLst/>
                <a:uLnTx/>
                <a:uFillTx/>
                <a:latin typeface="Arial"/>
                <a:ea typeface="+mn-ea"/>
                <a:cs typeface="Arial"/>
              </a:rPr>
              <a:t>Сессия 10. Мотивационное интервью</a:t>
            </a:r>
            <a:endParaRPr lang="ru-RU" sz="1900" b="0" i="0" u="none" strike="noStrike" kern="1200" cap="none" spc="5" normalizeH="0" baseline="0" noProof="0" dirty="0">
              <a:ln>
                <a:noFill/>
              </a:ln>
              <a:effectLst/>
              <a:uLnTx/>
              <a:uFillTx/>
              <a:latin typeface="Arial"/>
              <a:ea typeface="+mn-ea"/>
              <a:cs typeface="Arial"/>
            </a:endParaRPr>
          </a:p>
        </p:txBody>
      </p:sp>
    </p:spTree>
    <p:extLst>
      <p:ext uri="{BB962C8B-B14F-4D97-AF65-F5344CB8AC3E}">
        <p14:creationId xmlns:p14="http://schemas.microsoft.com/office/powerpoint/2010/main" val="2409613284"/>
      </p:ext>
    </p:extLst>
  </p:cSld>
  <p:clrMapOvr>
    <a:masterClrMapping/>
  </p:clrMapOvr>
</p:sld>
</file>

<file path=ppt/theme/theme1.xml><?xml version="1.0" encoding="utf-8"?>
<a:theme xmlns:a="http://schemas.openxmlformats.org/drawingml/2006/main" name="ThemeEpiC">
  <a:themeElements>
    <a:clrScheme name="Custom 1">
      <a:dk1>
        <a:srgbClr val="000000"/>
      </a:dk1>
      <a:lt1>
        <a:srgbClr val="FFFFFF"/>
      </a:lt1>
      <a:dk2>
        <a:srgbClr val="44546A"/>
      </a:dk2>
      <a:lt2>
        <a:srgbClr val="E7E6E6"/>
      </a:lt2>
      <a:accent1>
        <a:srgbClr val="577F9F"/>
      </a:accent1>
      <a:accent2>
        <a:srgbClr val="10244D"/>
      </a:accent2>
      <a:accent3>
        <a:srgbClr val="DDEAF6"/>
      </a:accent3>
      <a:accent4>
        <a:srgbClr val="E63339"/>
      </a:accent4>
      <a:accent5>
        <a:srgbClr val="BCBBC0"/>
      </a:accent5>
      <a:accent6>
        <a:srgbClr val="919194"/>
      </a:accent6>
      <a:hlink>
        <a:srgbClr val="E63339"/>
      </a:hlink>
      <a:folHlink>
        <a:srgbClr val="577F9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EpiC" id="{4DDD17E9-E049-4379-A544-BE082605ACC8}" vid="{C82A1404-AE97-4DB8-A11B-4D813ECCD5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51A100B0065D54C9153D11DF5BA6495" ma:contentTypeVersion="14" ma:contentTypeDescription="Create a new document." ma:contentTypeScope="" ma:versionID="f07d3c3a92bcfd1253ee3231ab2a79bf">
  <xsd:schema xmlns:xsd="http://www.w3.org/2001/XMLSchema" xmlns:xs="http://www.w3.org/2001/XMLSchema" xmlns:p="http://schemas.microsoft.com/office/2006/metadata/properties" xmlns:ns1="http://schemas.microsoft.com/sharepoint/v3" xmlns:ns2="bd9237d1-66cd-4a29-b169-31c96d5101c7" xmlns:ns3="30b86f69-75bf-4bcf-810c-d3a2108aa5a5" targetNamespace="http://schemas.microsoft.com/office/2006/metadata/properties" ma:root="true" ma:fieldsID="446a2309c7e2241795d32ea5f73bc3a3" ns1:_="" ns2:_="" ns3:_="">
    <xsd:import namespace="http://schemas.microsoft.com/sharepoint/v3"/>
    <xsd:import namespace="bd9237d1-66cd-4a29-b169-31c96d5101c7"/>
    <xsd:import namespace="30b86f69-75bf-4bcf-810c-d3a2108aa5a5"/>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ServiceLocation"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9237d1-66cd-4a29-b169-31c96d5101c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b86f69-75bf-4bcf-810c-d3a2108aa5a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FEACA0C-3ABE-452A-B11F-9A5BC8D6D671}">
  <ds:schemaRefs>
    <ds:schemaRef ds:uri="http://schemas.microsoft.com/sharepoint/v3/contenttype/forms"/>
  </ds:schemaRefs>
</ds:datastoreItem>
</file>

<file path=customXml/itemProps2.xml><?xml version="1.0" encoding="utf-8"?>
<ds:datastoreItem xmlns:ds="http://schemas.openxmlformats.org/officeDocument/2006/customXml" ds:itemID="{C9B0D1D8-B821-44A2-AECF-3CE0CA7B2135}">
  <ds:schemaRefs>
    <ds:schemaRef ds:uri="850f1754-e3dd-4eec-8003-3b9176809a28"/>
    <ds:schemaRef ds:uri="a873ff08-4e00-4b20-be27-6a6630b41a1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4798945F-EEC0-4D9C-9E7D-72EB2645298F}">
  <ds:schemaRefs>
    <ds:schemaRef ds:uri="30b86f69-75bf-4bcf-810c-d3a2108aa5a5"/>
    <ds:schemaRef ds:uri="bd9237d1-66cd-4a29-b169-31c96d5101c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394</TotalTime>
  <Words>11368</Words>
  <Application>Microsoft Office PowerPoint</Application>
  <PresentationFormat>Широкоэкранный</PresentationFormat>
  <Paragraphs>819</Paragraphs>
  <Slides>60</Slides>
  <Notes>60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60</vt:i4>
      </vt:variant>
    </vt:vector>
  </HeadingPairs>
  <TitlesOfParts>
    <vt:vector size="68" baseType="lpstr">
      <vt:lpstr>Alright Sans Medium</vt:lpstr>
      <vt:lpstr>Arial</vt:lpstr>
      <vt:lpstr>Calibri</vt:lpstr>
      <vt:lpstr>Calibri Light</vt:lpstr>
      <vt:lpstr>Courier New</vt:lpstr>
      <vt:lpstr>Times New Roman</vt:lpstr>
      <vt:lpstr>Wingdings</vt:lpstr>
      <vt:lpstr>ThemeEpiC</vt:lpstr>
      <vt:lpstr>Индексное тестирование и рискованное окружение   Реализация программы и обучение День 2</vt:lpstr>
      <vt:lpstr>Презентация PowerPoint</vt:lpstr>
      <vt:lpstr>Сессия 8. Панельная дискуссия с клиентами </vt:lpstr>
      <vt:lpstr>Панельная дискуссия с клиентами </vt:lpstr>
      <vt:lpstr>Сессия 9. Адаптация подхода ИТ и тестирования рискованного окружения под местную специфику</vt:lpstr>
      <vt:lpstr>Адаптация индексного тестирования под местную специфику: соображения</vt:lpstr>
      <vt:lpstr>Задание: пошаговое проектирование</vt:lpstr>
      <vt:lpstr>Упражнение: пошаговый дизайн</vt:lpstr>
      <vt:lpstr>Сессия 10. Мотивационное интервью</vt:lpstr>
      <vt:lpstr>Как бы вы ответили?</vt:lpstr>
      <vt:lpstr>Мотивационное интервью</vt:lpstr>
      <vt:lpstr>Почему…</vt:lpstr>
      <vt:lpstr>Мотивационное интервью критично</vt:lpstr>
      <vt:lpstr>Активное слушание</vt:lpstr>
      <vt:lpstr>Упражнение: групповая рефлексия</vt:lpstr>
      <vt:lpstr>Позитивное утверждение</vt:lpstr>
      <vt:lpstr>Упражнение: аффирмации</vt:lpstr>
      <vt:lpstr>Вопросы</vt:lpstr>
      <vt:lpstr>Упражнение: вопросы</vt:lpstr>
      <vt:lpstr>Когда очередь говорить консультанту/РН?</vt:lpstr>
      <vt:lpstr>«Спроси-Скажи-Спроси»</vt:lpstr>
      <vt:lpstr>«Спроси-Скажи-Спроси», сценарий</vt:lpstr>
      <vt:lpstr>Избегайте этого…</vt:lpstr>
      <vt:lpstr>…попробуйте вместо этого</vt:lpstr>
      <vt:lpstr>Когда мотивация переходит черту и становится принуждением?</vt:lpstr>
      <vt:lpstr>Когда методы мотивационного интервью  неуместны</vt:lpstr>
      <vt:lpstr>Сессия 11. Спрашивать о насилии со стороны интимного партнера и отвечать на него</vt:lpstr>
      <vt:lpstr>Минимальные требования, которые должны быть выполнены, прежде чем вы спросите о насилии</vt:lpstr>
      <vt:lpstr>Как начать разговор о НССИП</vt:lpstr>
      <vt:lpstr>Спрашивая о НССИП</vt:lpstr>
      <vt:lpstr>Если вам говорят «нет» на все вопросы о насилии</vt:lpstr>
      <vt:lpstr>Если кто-то скажет «да» на скрининг на НССИП, что вы будете делать?</vt:lpstr>
      <vt:lpstr>Первая помощь</vt:lpstr>
      <vt:lpstr>Слушайте внимательно, с сочувствием и без осуждения</vt:lpstr>
      <vt:lpstr>Что нужно и нельзя делать, когда вы слушаете</vt:lpstr>
      <vt:lpstr>Узнать о потребностях и проблемах</vt:lpstr>
      <vt:lpstr>Методы выяснения потребностей и проблем</vt:lpstr>
      <vt:lpstr>Упражнение: узнайте о потребностях и проблемах</vt:lpstr>
      <vt:lpstr>Упражнение: узнайте о потребностях и проблемах</vt:lpstr>
      <vt:lpstr>Признать опыт клиента</vt:lpstr>
      <vt:lpstr>Признать опыт клиента: сообщения для применения</vt:lpstr>
      <vt:lpstr>Упражнение: практикуемся давать ответы</vt:lpstr>
      <vt:lpstr>Признать опыт:  сообщения, которых следует избегать</vt:lpstr>
      <vt:lpstr>Повышение безопасности</vt:lpstr>
      <vt:lpstr>Спросите о безопасности</vt:lpstr>
      <vt:lpstr>Оценка риска</vt:lpstr>
      <vt:lpstr>Если высок риск немедленного насилия</vt:lpstr>
      <vt:lpstr>Планирование безопасности</vt:lpstr>
      <vt:lpstr>Изучите стратегии безопасности</vt:lpstr>
      <vt:lpstr>Стратегии безопасности еще более важны во время COVID-19</vt:lpstr>
      <vt:lpstr>Поддержка</vt:lpstr>
      <vt:lpstr>Обсуждение: услуги пострадавшим от насилия</vt:lpstr>
      <vt:lpstr>Матрица перенаправления на услуги в области/городе и т.д.</vt:lpstr>
      <vt:lpstr>Примечание: экстренная клиническая помощь </vt:lpstr>
      <vt:lpstr>Предоставить информацию и перенаправить на необходимые услуги </vt:lpstr>
      <vt:lpstr>Определите сильные стороны и к кому можно обратиться</vt:lpstr>
      <vt:lpstr>Упражнение: практика реагирования на насилие</vt:lpstr>
      <vt:lpstr>Упражнение: практика реагирования на насилие и его документация (разбор)</vt:lpstr>
      <vt:lpstr>Потенциальный цикл вреда</vt:lpstr>
      <vt:lpstr>Конец 2-го дня</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Index testing &amp; risk network referral Program implementation orientation and training Module A City, Country YEAR</dc:title>
  <dc:creator>Daniel Levitt</dc:creator>
  <cp:lastModifiedBy>Пользователь</cp:lastModifiedBy>
  <cp:revision>377</cp:revision>
  <dcterms:created xsi:type="dcterms:W3CDTF">2019-12-19T01:26:26Z</dcterms:created>
  <dcterms:modified xsi:type="dcterms:W3CDTF">2021-06-13T15:48:23Z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0x010100851A100B0065D54C9153D11DF5BA6495</vt:lpwstr>
  </property>
</Properties>
</file>